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2" r:id="rId2"/>
  </p:sldMasterIdLst>
  <p:notesMasterIdLst>
    <p:notesMasterId r:id="rId278"/>
  </p:notesMasterIdLst>
  <p:sldIdLst>
    <p:sldId id="256" r:id="rId3"/>
    <p:sldId id="258" r:id="rId4"/>
    <p:sldId id="259" r:id="rId5"/>
    <p:sldId id="272" r:id="rId6"/>
    <p:sldId id="477" r:id="rId7"/>
    <p:sldId id="564" r:id="rId8"/>
    <p:sldId id="478" r:id="rId9"/>
    <p:sldId id="271" r:id="rId10"/>
    <p:sldId id="479" r:id="rId11"/>
    <p:sldId id="480" r:id="rId12"/>
    <p:sldId id="333" r:id="rId13"/>
    <p:sldId id="565" r:id="rId14"/>
    <p:sldId id="481" r:id="rId15"/>
    <p:sldId id="334" r:id="rId16"/>
    <p:sldId id="482" r:id="rId17"/>
    <p:sldId id="483" r:id="rId18"/>
    <p:sldId id="260" r:id="rId19"/>
    <p:sldId id="261" r:id="rId20"/>
    <p:sldId id="262" r:id="rId21"/>
    <p:sldId id="263" r:id="rId22"/>
    <p:sldId id="264" r:id="rId23"/>
    <p:sldId id="265" r:id="rId24"/>
    <p:sldId id="266" r:id="rId25"/>
    <p:sldId id="540" r:id="rId26"/>
    <p:sldId id="267" r:id="rId27"/>
    <p:sldId id="268" r:id="rId28"/>
    <p:sldId id="269" r:id="rId29"/>
    <p:sldId id="270" r:id="rId30"/>
    <p:sldId id="274" r:id="rId31"/>
    <p:sldId id="508" r:id="rId32"/>
    <p:sldId id="275" r:id="rId33"/>
    <p:sldId id="277" r:id="rId34"/>
    <p:sldId id="278" r:id="rId35"/>
    <p:sldId id="468" r:id="rId36"/>
    <p:sldId id="279" r:id="rId37"/>
    <p:sldId id="281" r:id="rId38"/>
    <p:sldId id="282" r:id="rId39"/>
    <p:sldId id="283" r:id="rId40"/>
    <p:sldId id="284" r:id="rId41"/>
    <p:sldId id="285" r:id="rId42"/>
    <p:sldId id="286" r:id="rId43"/>
    <p:sldId id="287" r:id="rId44"/>
    <p:sldId id="288" r:id="rId45"/>
    <p:sldId id="289" r:id="rId46"/>
    <p:sldId id="290" r:id="rId47"/>
    <p:sldId id="291" r:id="rId48"/>
    <p:sldId id="541" r:id="rId49"/>
    <p:sldId id="292" r:id="rId50"/>
    <p:sldId id="293" r:id="rId51"/>
    <p:sldId id="294" r:id="rId52"/>
    <p:sldId id="542" r:id="rId53"/>
    <p:sldId id="503" r:id="rId54"/>
    <p:sldId id="295" r:id="rId55"/>
    <p:sldId id="543" r:id="rId56"/>
    <p:sldId id="296" r:id="rId57"/>
    <p:sldId id="297" r:id="rId58"/>
    <p:sldId id="544" r:id="rId59"/>
    <p:sldId id="300" r:id="rId60"/>
    <p:sldId id="301" r:id="rId61"/>
    <p:sldId id="302" r:id="rId62"/>
    <p:sldId id="303" r:id="rId63"/>
    <p:sldId id="304" r:id="rId64"/>
    <p:sldId id="553" r:id="rId65"/>
    <p:sldId id="488" r:id="rId66"/>
    <p:sldId id="474" r:id="rId67"/>
    <p:sldId id="308" r:id="rId68"/>
    <p:sldId id="489" r:id="rId69"/>
    <p:sldId id="490" r:id="rId70"/>
    <p:sldId id="306" r:id="rId71"/>
    <p:sldId id="307" r:id="rId72"/>
    <p:sldId id="309" r:id="rId73"/>
    <p:sldId id="310" r:id="rId74"/>
    <p:sldId id="311" r:id="rId75"/>
    <p:sldId id="546" r:id="rId76"/>
    <p:sldId id="312" r:id="rId77"/>
    <p:sldId id="491" r:id="rId78"/>
    <p:sldId id="313" r:id="rId79"/>
    <p:sldId id="552" r:id="rId80"/>
    <p:sldId id="314" r:id="rId81"/>
    <p:sldId id="315" r:id="rId82"/>
    <p:sldId id="316" r:id="rId83"/>
    <p:sldId id="317" r:id="rId84"/>
    <p:sldId id="547" r:id="rId85"/>
    <p:sldId id="318" r:id="rId86"/>
    <p:sldId id="319" r:id="rId87"/>
    <p:sldId id="320" r:id="rId88"/>
    <p:sldId id="321" r:id="rId89"/>
    <p:sldId id="555" r:id="rId90"/>
    <p:sldId id="323" r:id="rId91"/>
    <p:sldId id="556" r:id="rId92"/>
    <p:sldId id="325" r:id="rId93"/>
    <p:sldId id="326" r:id="rId94"/>
    <p:sldId id="327" r:id="rId95"/>
    <p:sldId id="328" r:id="rId96"/>
    <p:sldId id="511" r:id="rId97"/>
    <p:sldId id="330" r:id="rId98"/>
    <p:sldId id="331" r:id="rId99"/>
    <p:sldId id="332" r:id="rId100"/>
    <p:sldId id="557" r:id="rId101"/>
    <p:sldId id="505" r:id="rId102"/>
    <p:sldId id="506" r:id="rId103"/>
    <p:sldId id="338" r:id="rId104"/>
    <p:sldId id="339" r:id="rId105"/>
    <p:sldId id="340" r:id="rId106"/>
    <p:sldId id="486" r:id="rId107"/>
    <p:sldId id="341" r:id="rId108"/>
    <p:sldId id="342" r:id="rId109"/>
    <p:sldId id="558" r:id="rId110"/>
    <p:sldId id="344" r:id="rId111"/>
    <p:sldId id="559" r:id="rId112"/>
    <p:sldId id="346" r:id="rId113"/>
    <p:sldId id="347" r:id="rId114"/>
    <p:sldId id="560" r:id="rId115"/>
    <p:sldId id="561" r:id="rId116"/>
    <p:sldId id="350" r:id="rId117"/>
    <p:sldId id="351" r:id="rId118"/>
    <p:sldId id="533" r:id="rId119"/>
    <p:sldId id="562" r:id="rId120"/>
    <p:sldId id="563" r:id="rId121"/>
    <p:sldId id="512" r:id="rId122"/>
    <p:sldId id="355" r:id="rId123"/>
    <p:sldId id="356" r:id="rId124"/>
    <p:sldId id="357" r:id="rId125"/>
    <p:sldId id="534" r:id="rId126"/>
    <p:sldId id="359" r:id="rId127"/>
    <p:sldId id="507" r:id="rId128"/>
    <p:sldId id="362" r:id="rId129"/>
    <p:sldId id="363" r:id="rId130"/>
    <p:sldId id="364" r:id="rId131"/>
    <p:sldId id="365" r:id="rId132"/>
    <p:sldId id="366" r:id="rId133"/>
    <p:sldId id="367" r:id="rId134"/>
    <p:sldId id="391" r:id="rId135"/>
    <p:sldId id="392" r:id="rId136"/>
    <p:sldId id="393" r:id="rId137"/>
    <p:sldId id="394" r:id="rId138"/>
    <p:sldId id="396" r:id="rId139"/>
    <p:sldId id="397" r:id="rId140"/>
    <p:sldId id="398" r:id="rId141"/>
    <p:sldId id="399" r:id="rId142"/>
    <p:sldId id="400" r:id="rId143"/>
    <p:sldId id="401" r:id="rId144"/>
    <p:sldId id="402" r:id="rId145"/>
    <p:sldId id="403" r:id="rId146"/>
    <p:sldId id="404" r:id="rId147"/>
    <p:sldId id="405" r:id="rId148"/>
    <p:sldId id="414" r:id="rId149"/>
    <p:sldId id="415" r:id="rId150"/>
    <p:sldId id="453" r:id="rId151"/>
    <p:sldId id="454" r:id="rId152"/>
    <p:sldId id="406" r:id="rId153"/>
    <p:sldId id="376" r:id="rId154"/>
    <p:sldId id="516" r:id="rId155"/>
    <p:sldId id="517" r:id="rId156"/>
    <p:sldId id="518" r:id="rId157"/>
    <p:sldId id="539" r:id="rId158"/>
    <p:sldId id="519" r:id="rId159"/>
    <p:sldId id="520" r:id="rId160"/>
    <p:sldId id="521" r:id="rId161"/>
    <p:sldId id="522" r:id="rId162"/>
    <p:sldId id="523" r:id="rId163"/>
    <p:sldId id="524" r:id="rId164"/>
    <p:sldId id="525" r:id="rId165"/>
    <p:sldId id="526" r:id="rId166"/>
    <p:sldId id="527" r:id="rId167"/>
    <p:sldId id="528" r:id="rId168"/>
    <p:sldId id="529" r:id="rId169"/>
    <p:sldId id="530" r:id="rId170"/>
    <p:sldId id="531" r:id="rId171"/>
    <p:sldId id="532" r:id="rId172"/>
    <p:sldId id="385" r:id="rId173"/>
    <p:sldId id="386" r:id="rId174"/>
    <p:sldId id="538" r:id="rId175"/>
    <p:sldId id="390" r:id="rId176"/>
    <p:sldId id="535" r:id="rId177"/>
    <p:sldId id="536" r:id="rId178"/>
    <p:sldId id="387" r:id="rId179"/>
    <p:sldId id="537" r:id="rId180"/>
    <p:sldId id="388" r:id="rId181"/>
    <p:sldId id="566" r:id="rId182"/>
    <p:sldId id="567" r:id="rId183"/>
    <p:sldId id="475" r:id="rId184"/>
    <p:sldId id="395" r:id="rId185"/>
    <p:sldId id="416" r:id="rId186"/>
    <p:sldId id="456" r:id="rId187"/>
    <p:sldId id="457" r:id="rId188"/>
    <p:sldId id="513" r:id="rId189"/>
    <p:sldId id="514" r:id="rId190"/>
    <p:sldId id="464" r:id="rId191"/>
    <p:sldId id="455" r:id="rId192"/>
    <p:sldId id="459" r:id="rId193"/>
    <p:sldId id="487" r:id="rId194"/>
    <p:sldId id="458" r:id="rId195"/>
    <p:sldId id="460" r:id="rId196"/>
    <p:sldId id="461" r:id="rId197"/>
    <p:sldId id="462" r:id="rId198"/>
    <p:sldId id="280" r:id="rId199"/>
    <p:sldId id="463" r:id="rId200"/>
    <p:sldId id="466" r:id="rId201"/>
    <p:sldId id="407" r:id="rId202"/>
    <p:sldId id="408" r:id="rId203"/>
    <p:sldId id="548" r:id="rId204"/>
    <p:sldId id="549" r:id="rId205"/>
    <p:sldId id="550" r:id="rId206"/>
    <p:sldId id="551" r:id="rId207"/>
    <p:sldId id="469" r:id="rId208"/>
    <p:sldId id="473" r:id="rId209"/>
    <p:sldId id="470" r:id="rId210"/>
    <p:sldId id="471" r:id="rId211"/>
    <p:sldId id="472" r:id="rId212"/>
    <p:sldId id="368" r:id="rId213"/>
    <p:sldId id="476" r:id="rId214"/>
    <p:sldId id="369" r:id="rId215"/>
    <p:sldId id="370" r:id="rId216"/>
    <p:sldId id="371" r:id="rId217"/>
    <p:sldId id="372" r:id="rId218"/>
    <p:sldId id="373" r:id="rId219"/>
    <p:sldId id="374" r:id="rId220"/>
    <p:sldId id="375" r:id="rId221"/>
    <p:sldId id="417" r:id="rId222"/>
    <p:sldId id="418" r:id="rId223"/>
    <p:sldId id="438" r:id="rId224"/>
    <p:sldId id="439" r:id="rId225"/>
    <p:sldId id="440" r:id="rId226"/>
    <p:sldId id="442" r:id="rId227"/>
    <p:sldId id="443" r:id="rId228"/>
    <p:sldId id="444" r:id="rId229"/>
    <p:sldId id="445" r:id="rId230"/>
    <p:sldId id="446" r:id="rId231"/>
    <p:sldId id="447" r:id="rId232"/>
    <p:sldId id="448" r:id="rId233"/>
    <p:sldId id="449" r:id="rId234"/>
    <p:sldId id="450" r:id="rId235"/>
    <p:sldId id="451" r:id="rId236"/>
    <p:sldId id="452" r:id="rId237"/>
    <p:sldId id="580"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419" r:id="rId251"/>
    <p:sldId id="420" r:id="rId252"/>
    <p:sldId id="423" r:id="rId253"/>
    <p:sldId id="424" r:id="rId254"/>
    <p:sldId id="425" r:id="rId255"/>
    <p:sldId id="426" r:id="rId256"/>
    <p:sldId id="427" r:id="rId257"/>
    <p:sldId id="428" r:id="rId258"/>
    <p:sldId id="429" r:id="rId259"/>
    <p:sldId id="430" r:id="rId260"/>
    <p:sldId id="431" r:id="rId261"/>
    <p:sldId id="432" r:id="rId262"/>
    <p:sldId id="433" r:id="rId263"/>
    <p:sldId id="434" r:id="rId264"/>
    <p:sldId id="435" r:id="rId265"/>
    <p:sldId id="436" r:id="rId266"/>
    <p:sldId id="437" r:id="rId267"/>
    <p:sldId id="421" r:id="rId268"/>
    <p:sldId id="492" r:id="rId269"/>
    <p:sldId id="422" r:id="rId270"/>
    <p:sldId id="493" r:id="rId271"/>
    <p:sldId id="494" r:id="rId272"/>
    <p:sldId id="496" r:id="rId273"/>
    <p:sldId id="498" r:id="rId274"/>
    <p:sldId id="500" r:id="rId275"/>
    <p:sldId id="502" r:id="rId276"/>
    <p:sldId id="499" r:id="rId2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901179B-03D6-41D0-9FEE-1E08DCB31738}">
          <p14:sldIdLst>
            <p14:sldId id="256"/>
            <p14:sldId id="258"/>
            <p14:sldId id="259"/>
          </p14:sldIdLst>
        </p14:section>
        <p14:section name="1: Setting up OpenCL" id="{91C3DEB2-F356-46F7-B0D3-75BE1F63042F}">
          <p14:sldIdLst>
            <p14:sldId id="272"/>
            <p14:sldId id="477"/>
            <p14:sldId id="564"/>
            <p14:sldId id="478"/>
            <p14:sldId id="271"/>
            <p14:sldId id="479"/>
            <p14:sldId id="480"/>
            <p14:sldId id="333"/>
            <p14:sldId id="565"/>
            <p14:sldId id="481"/>
            <p14:sldId id="334"/>
            <p14:sldId id="482"/>
            <p14:sldId id="483"/>
          </p14:sldIdLst>
        </p14:section>
        <p14:section name="2: OpenCL Overview" id="{DC146A4F-B8D4-47DF-915E-241A3B6BC927}">
          <p14:sldIdLst>
            <p14:sldId id="260"/>
            <p14:sldId id="261"/>
            <p14:sldId id="262"/>
            <p14:sldId id="263"/>
            <p14:sldId id="264"/>
            <p14:sldId id="265"/>
            <p14:sldId id="266"/>
            <p14:sldId id="540"/>
            <p14:sldId id="267"/>
            <p14:sldId id="268"/>
            <p14:sldId id="269"/>
            <p14:sldId id="270"/>
          </p14:sldIdLst>
        </p14:section>
        <p14:section name="3: OpenCL Concepts" id="{A8630EAE-D807-45E2-AA82-3A971A0FD73F}">
          <p14:sldIdLst>
            <p14:sldId id="274"/>
            <p14:sldId id="508"/>
            <p14:sldId id="275"/>
            <p14:sldId id="277"/>
            <p14:sldId id="278"/>
            <p14:sldId id="468"/>
            <p14:sldId id="279"/>
            <p14:sldId id="281"/>
            <p14:sldId id="282"/>
            <p14:sldId id="283"/>
            <p14:sldId id="284"/>
            <p14:sldId id="285"/>
            <p14:sldId id="286"/>
            <p14:sldId id="287"/>
            <p14:sldId id="288"/>
            <p14:sldId id="289"/>
            <p14:sldId id="290"/>
            <p14:sldId id="291"/>
            <p14:sldId id="541"/>
            <p14:sldId id="292"/>
            <p14:sldId id="293"/>
            <p14:sldId id="294"/>
            <p14:sldId id="542"/>
            <p14:sldId id="503"/>
            <p14:sldId id="295"/>
            <p14:sldId id="543"/>
            <p14:sldId id="296"/>
            <p14:sldId id="297"/>
            <p14:sldId id="544"/>
            <p14:sldId id="300"/>
          </p14:sldIdLst>
        </p14:section>
        <p14:section name="4: OpenCL APIs" id="{F5742A68-DEA9-49EF-B1BC-402301531D11}">
          <p14:sldIdLst>
            <p14:sldId id="301"/>
            <p14:sldId id="302"/>
            <p14:sldId id="303"/>
            <p14:sldId id="304"/>
            <p14:sldId id="553"/>
            <p14:sldId id="488"/>
            <p14:sldId id="474"/>
            <p14:sldId id="308"/>
            <p14:sldId id="489"/>
            <p14:sldId id="490"/>
            <p14:sldId id="306"/>
            <p14:sldId id="307"/>
          </p14:sldIdLst>
        </p14:section>
        <p14:section name="Working with Kernels" id="{81DC4D51-5DCD-4243-835F-D09FF5B1670B}">
          <p14:sldIdLst>
            <p14:sldId id="309"/>
            <p14:sldId id="310"/>
            <p14:sldId id="311"/>
            <p14:sldId id="546"/>
            <p14:sldId id="312"/>
            <p14:sldId id="491"/>
            <p14:sldId id="313"/>
            <p14:sldId id="552"/>
            <p14:sldId id="314"/>
            <p14:sldId id="315"/>
          </p14:sldIdLst>
        </p14:section>
        <p14:section name="5: Kernel Programming" id="{80137859-14FD-4B2D-A2B4-ACA84FD1FFEC}">
          <p14:sldIdLst>
            <p14:sldId id="316"/>
            <p14:sldId id="317"/>
            <p14:sldId id="547"/>
            <p14:sldId id="318"/>
            <p14:sldId id="319"/>
            <p14:sldId id="320"/>
            <p14:sldId id="321"/>
            <p14:sldId id="555"/>
            <p14:sldId id="323"/>
            <p14:sldId id="556"/>
            <p14:sldId id="325"/>
            <p14:sldId id="326"/>
            <p14:sldId id="327"/>
            <p14:sldId id="328"/>
            <p14:sldId id="511"/>
            <p14:sldId id="330"/>
            <p14:sldId id="331"/>
          </p14:sldIdLst>
        </p14:section>
        <p14:section name="6: Memory Hierarchy" id="{B02D8148-2E7A-467C-B92C-7DCF86615645}">
          <p14:sldIdLst>
            <p14:sldId id="332"/>
            <p14:sldId id="557"/>
            <p14:sldId id="505"/>
            <p14:sldId id="506"/>
            <p14:sldId id="338"/>
            <p14:sldId id="339"/>
            <p14:sldId id="340"/>
            <p14:sldId id="486"/>
            <p14:sldId id="341"/>
            <p14:sldId id="342"/>
            <p14:sldId id="558"/>
            <p14:sldId id="344"/>
            <p14:sldId id="559"/>
            <p14:sldId id="346"/>
            <p14:sldId id="347"/>
            <p14:sldId id="560"/>
            <p14:sldId id="561"/>
            <p14:sldId id="350"/>
            <p14:sldId id="351"/>
            <p14:sldId id="533"/>
            <p14:sldId id="562"/>
            <p14:sldId id="563"/>
            <p14:sldId id="512"/>
            <p14:sldId id="355"/>
            <p14:sldId id="356"/>
            <p14:sldId id="357"/>
            <p14:sldId id="534"/>
          </p14:sldIdLst>
        </p14:section>
        <p14:section name="7: Synchronization" id="{D274A64D-BFEA-4FF1-87CF-80E968EDCFFE}">
          <p14:sldIdLst>
            <p14:sldId id="359"/>
            <p14:sldId id="507"/>
            <p14:sldId id="362"/>
            <p14:sldId id="363"/>
            <p14:sldId id="364"/>
            <p14:sldId id="365"/>
            <p14:sldId id="366"/>
            <p14:sldId id="367"/>
          </p14:sldIdLst>
        </p14:section>
        <p14:section name="8: Heterogeneous Computing" id="{DFD188DA-7B0B-441C-B74D-FDDA0C38FDE3}">
          <p14:sldIdLst>
            <p14:sldId id="391"/>
            <p14:sldId id="392"/>
            <p14:sldId id="393"/>
            <p14:sldId id="394"/>
          </p14:sldIdLst>
        </p14:section>
        <p14:section name="9: Portable Performance" id="{7A3EDB78-FCC3-488F-B987-F122952F99A1}">
          <p14:sldIdLst>
            <p14:sldId id="396"/>
            <p14:sldId id="397"/>
            <p14:sldId id="398"/>
            <p14:sldId id="399"/>
            <p14:sldId id="400"/>
            <p14:sldId id="401"/>
            <p14:sldId id="402"/>
            <p14:sldId id="403"/>
            <p14:sldId id="404"/>
            <p14:sldId id="405"/>
            <p14:sldId id="414"/>
            <p14:sldId id="415"/>
            <p14:sldId id="453"/>
            <p14:sldId id="454"/>
            <p14:sldId id="406"/>
          </p14:sldIdLst>
        </p14:section>
        <p14:section name="10: Profiling" id="{C90319B1-F017-497D-9D68-0339E5382A58}">
          <p14:sldIdLst>
            <p14:sldId id="376"/>
            <p14:sldId id="516"/>
            <p14:sldId id="517"/>
            <p14:sldId id="518"/>
            <p14:sldId id="539"/>
            <p14:sldId id="519"/>
            <p14:sldId id="520"/>
            <p14:sldId id="521"/>
            <p14:sldId id="522"/>
            <p14:sldId id="523"/>
            <p14:sldId id="524"/>
            <p14:sldId id="525"/>
            <p14:sldId id="526"/>
            <p14:sldId id="527"/>
            <p14:sldId id="528"/>
            <p14:sldId id="529"/>
            <p14:sldId id="530"/>
            <p14:sldId id="531"/>
            <p14:sldId id="532"/>
          </p14:sldIdLst>
        </p14:section>
        <p14:section name="11: Debugging" id="{EDBF0292-69D5-42CB-9FB5-821C75C0D18E}">
          <p14:sldIdLst>
            <p14:sldId id="385"/>
            <p14:sldId id="386"/>
            <p14:sldId id="538"/>
            <p14:sldId id="390"/>
            <p14:sldId id="535"/>
            <p14:sldId id="536"/>
            <p14:sldId id="387"/>
            <p14:sldId id="537"/>
            <p14:sldId id="388"/>
            <p14:sldId id="566"/>
            <p14:sldId id="567"/>
            <p14:sldId id="475"/>
          </p14:sldIdLst>
        </p14:section>
        <p14:section name="12: Porting CUDA" id="{6DA08385-8B39-4CF1-B8AA-B58107437D0C}">
          <p14:sldIdLst>
            <p14:sldId id="395"/>
            <p14:sldId id="416"/>
            <p14:sldId id="456"/>
            <p14:sldId id="457"/>
            <p14:sldId id="513"/>
            <p14:sldId id="514"/>
            <p14:sldId id="464"/>
            <p14:sldId id="455"/>
            <p14:sldId id="459"/>
            <p14:sldId id="487"/>
            <p14:sldId id="458"/>
            <p14:sldId id="460"/>
            <p14:sldId id="461"/>
            <p14:sldId id="462"/>
            <p14:sldId id="280"/>
            <p14:sldId id="463"/>
            <p14:sldId id="466"/>
          </p14:sldIdLst>
        </p14:section>
        <p14:section name="Conclusion" id="{C0B74BCB-353E-4AA6-AB48-FE70C229DD74}">
          <p14:sldIdLst>
            <p14:sldId id="407"/>
            <p14:sldId id="408"/>
            <p14:sldId id="548"/>
            <p14:sldId id="549"/>
            <p14:sldId id="550"/>
            <p14:sldId id="551"/>
          </p14:sldIdLst>
        </p14:section>
        <p14:section name="OpenCL Versions" id="{AB828554-1F5A-4B4F-B90A-5D2E1EE5F794}">
          <p14:sldIdLst>
            <p14:sldId id="469"/>
            <p14:sldId id="473"/>
            <p14:sldId id="470"/>
            <p14:sldId id="471"/>
            <p14:sldId id="472"/>
          </p14:sldIdLst>
        </p14:section>
        <p14:section name="A: Vector Instructions" id="{79509E48-2B01-4804-8CFD-4E2940F83429}">
          <p14:sldIdLst>
            <p14:sldId id="368"/>
            <p14:sldId id="476"/>
            <p14:sldId id="369"/>
            <p14:sldId id="370"/>
            <p14:sldId id="371"/>
            <p14:sldId id="372"/>
            <p14:sldId id="373"/>
            <p14:sldId id="374"/>
            <p14:sldId id="375"/>
          </p14:sldIdLst>
        </p14:section>
        <p14:section name="B: Events" id="{BC73365D-818F-4602-8478-FE8A37EC585B}">
          <p14:sldIdLst>
            <p14:sldId id="417"/>
            <p14:sldId id="418"/>
            <p14:sldId id="438"/>
            <p14:sldId id="439"/>
            <p14:sldId id="440"/>
            <p14:sldId id="442"/>
            <p14:sldId id="443"/>
            <p14:sldId id="444"/>
            <p14:sldId id="445"/>
            <p14:sldId id="446"/>
            <p14:sldId id="447"/>
            <p14:sldId id="448"/>
            <p14:sldId id="449"/>
            <p14:sldId id="450"/>
            <p14:sldId id="451"/>
            <p14:sldId id="452"/>
          </p14:sldIdLst>
        </p14:section>
        <p14:section name="C: Pinned Memory" id="{775F44C6-60CF-3D42-9A60-6FDA49236BC6}">
          <p14:sldIdLst>
            <p14:sldId id="580"/>
            <p14:sldId id="568"/>
            <p14:sldId id="569"/>
            <p14:sldId id="570"/>
            <p14:sldId id="571"/>
            <p14:sldId id="572"/>
            <p14:sldId id="573"/>
            <p14:sldId id="574"/>
            <p14:sldId id="575"/>
            <p14:sldId id="576"/>
            <p14:sldId id="577"/>
            <p14:sldId id="578"/>
            <p14:sldId id="579"/>
          </p14:sldIdLst>
        </p14:section>
        <p14:section name="D: C++ for C" id="{A43E7558-BF77-452F-9A6A-25DCD74A5379}">
          <p14:sldIdLst>
            <p14:sldId id="419"/>
            <p14:sldId id="420"/>
            <p14:sldId id="423"/>
            <p14:sldId id="424"/>
            <p14:sldId id="425"/>
            <p14:sldId id="426"/>
            <p14:sldId id="427"/>
            <p14:sldId id="428"/>
            <p14:sldId id="429"/>
            <p14:sldId id="430"/>
            <p14:sldId id="431"/>
            <p14:sldId id="432"/>
            <p14:sldId id="433"/>
            <p14:sldId id="434"/>
            <p14:sldId id="435"/>
            <p14:sldId id="436"/>
            <p14:sldId id="437"/>
          </p14:sldIdLst>
        </p14:section>
        <p14:section name="E: Python for C" id="{D2386177-94FF-4DE8-A716-1A20EF41EED2}">
          <p14:sldIdLst>
            <p14:sldId id="421"/>
            <p14:sldId id="492"/>
            <p14:sldId id="422"/>
            <p14:sldId id="493"/>
            <p14:sldId id="494"/>
            <p14:sldId id="496"/>
            <p14:sldId id="498"/>
            <p14:sldId id="500"/>
            <p14:sldId id="502"/>
            <p14:sldId id="4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 Deakin" initials="T" lastIdx="25" clrIdx="0"/>
  <p:cmAuthor id="1" name="Simon McIntosh-Smith"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7" autoAdjust="0"/>
    <p:restoredTop sz="98401" autoAdjust="0"/>
  </p:normalViewPr>
  <p:slideViewPr>
    <p:cSldViewPr>
      <p:cViewPr varScale="1">
        <p:scale>
          <a:sx n="90" d="100"/>
          <a:sy n="90" d="100"/>
        </p:scale>
        <p:origin x="78" y="3054"/>
      </p:cViewPr>
      <p:guideLst>
        <p:guide orient="horz" pos="2160"/>
        <p:guide pos="2880"/>
      </p:guideLst>
    </p:cSldViewPr>
  </p:slideViewPr>
  <p:outlineViewPr>
    <p:cViewPr>
      <p:scale>
        <a:sx n="33" d="100"/>
        <a:sy n="33" d="100"/>
      </p:scale>
      <p:origin x="0" y="187932"/>
    </p:cViewPr>
  </p:outlineViewPr>
  <p:notesTextViewPr>
    <p:cViewPr>
      <p:scale>
        <a:sx n="1" d="1"/>
        <a:sy n="1" d="1"/>
      </p:scale>
      <p:origin x="0" y="0"/>
    </p:cViewPr>
  </p:notesTextViewPr>
  <p:sorterViewPr>
    <p:cViewPr>
      <p:scale>
        <a:sx n="60" d="100"/>
        <a:sy n="60" d="100"/>
      </p:scale>
      <p:origin x="0" y="3611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commentAuthors" Target="commentAuthor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presProps" Target="presProp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slide" Target="slides/slide263.xml"/><Relationship Id="rId281"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notesMaster" Target="notesMasters/notesMaster1.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C675C-B944-486F-8109-1E527AB42EBF}" type="doc">
      <dgm:prSet loTypeId="urn:microsoft.com/office/officeart/2005/8/layout/pyramid1" loCatId="pyramid" qsTypeId="urn:microsoft.com/office/officeart/2005/8/quickstyle/simple1" qsCatId="simple" csTypeId="urn:microsoft.com/office/officeart/2005/8/colors/accent1_2" csCatId="accent1" phldr="1"/>
      <dgm:spPr/>
    </dgm:pt>
    <dgm:pt modelId="{F70328E7-E1E4-4FAA-A193-01C2E2F4AD14}">
      <dgm:prSet phldrT="[Text]"/>
      <dgm:spPr>
        <a:solidFill>
          <a:schemeClr val="accent6"/>
        </a:solidFill>
        <a:ln>
          <a:noFill/>
        </a:ln>
      </dgm:spPr>
      <dgm:t>
        <a:bodyPr/>
        <a:lstStyle/>
        <a:p>
          <a:endParaRPr lang="en-GB" dirty="0"/>
        </a:p>
      </dgm:t>
    </dgm:pt>
    <dgm:pt modelId="{7D92D9A6-DDF6-4D94-98E3-1796F0D9341C}" type="parTrans" cxnId="{1744D156-B868-488D-A64D-9F7AD7926B45}">
      <dgm:prSet/>
      <dgm:spPr/>
      <dgm:t>
        <a:bodyPr/>
        <a:lstStyle/>
        <a:p>
          <a:endParaRPr lang="en-GB"/>
        </a:p>
      </dgm:t>
    </dgm:pt>
    <dgm:pt modelId="{229867F5-C6B0-499D-8ACB-76AD8E324E0C}" type="sibTrans" cxnId="{1744D156-B868-488D-A64D-9F7AD7926B45}">
      <dgm:prSet/>
      <dgm:spPr/>
      <dgm:t>
        <a:bodyPr/>
        <a:lstStyle/>
        <a:p>
          <a:endParaRPr lang="en-GB"/>
        </a:p>
      </dgm:t>
    </dgm:pt>
    <dgm:pt modelId="{CF245904-6651-4210-88E3-794EAE021766}">
      <dgm:prSet phldrT="[Text]"/>
      <dgm:spPr>
        <a:solidFill>
          <a:schemeClr val="accent4"/>
        </a:solidFill>
        <a:ln>
          <a:noFill/>
        </a:ln>
      </dgm:spPr>
      <dgm:t>
        <a:bodyPr/>
        <a:lstStyle/>
        <a:p>
          <a:endParaRPr lang="en-GB" dirty="0"/>
        </a:p>
      </dgm:t>
    </dgm:pt>
    <dgm:pt modelId="{121721A0-8A70-4437-8307-E24ADD98D2F9}" type="parTrans" cxnId="{677B550D-8631-4DE9-A56F-DE02D35D3470}">
      <dgm:prSet/>
      <dgm:spPr/>
      <dgm:t>
        <a:bodyPr/>
        <a:lstStyle/>
        <a:p>
          <a:endParaRPr lang="en-GB"/>
        </a:p>
      </dgm:t>
    </dgm:pt>
    <dgm:pt modelId="{87403D77-6B3F-45DE-9C21-17D47DE5B2E9}" type="sibTrans" cxnId="{677B550D-8631-4DE9-A56F-DE02D35D3470}">
      <dgm:prSet/>
      <dgm:spPr/>
      <dgm:t>
        <a:bodyPr/>
        <a:lstStyle/>
        <a:p>
          <a:endParaRPr lang="en-GB"/>
        </a:p>
      </dgm:t>
    </dgm:pt>
    <dgm:pt modelId="{8C63208B-32B3-4FF5-AC13-ECC2942D22B3}">
      <dgm:prSet phldrT="[Text]"/>
      <dgm:spPr>
        <a:solidFill>
          <a:schemeClr val="accent2"/>
        </a:solidFill>
        <a:ln>
          <a:noFill/>
        </a:ln>
      </dgm:spPr>
      <dgm:t>
        <a:bodyPr/>
        <a:lstStyle/>
        <a:p>
          <a:endParaRPr lang="en-GB" dirty="0"/>
        </a:p>
      </dgm:t>
    </dgm:pt>
    <dgm:pt modelId="{70543741-48AC-4786-9D12-0E81C033F46B}" type="parTrans" cxnId="{D30B44BB-A887-4977-A9B7-673AA8D6B31C}">
      <dgm:prSet/>
      <dgm:spPr/>
      <dgm:t>
        <a:bodyPr/>
        <a:lstStyle/>
        <a:p>
          <a:endParaRPr lang="en-GB"/>
        </a:p>
      </dgm:t>
    </dgm:pt>
    <dgm:pt modelId="{0DC563B8-06BD-45CE-BC2A-367DDBC69202}" type="sibTrans" cxnId="{D30B44BB-A887-4977-A9B7-673AA8D6B31C}">
      <dgm:prSet/>
      <dgm:spPr/>
      <dgm:t>
        <a:bodyPr/>
        <a:lstStyle/>
        <a:p>
          <a:endParaRPr lang="en-GB"/>
        </a:p>
      </dgm:t>
    </dgm:pt>
    <dgm:pt modelId="{CB54A49C-2FB0-4DEF-B1A7-FCB430D43632}">
      <dgm:prSet phldrT="[Text]"/>
      <dgm:spPr>
        <a:solidFill>
          <a:schemeClr val="accent3"/>
        </a:solidFill>
        <a:ln>
          <a:noFill/>
        </a:ln>
      </dgm:spPr>
      <dgm:t>
        <a:bodyPr/>
        <a:lstStyle/>
        <a:p>
          <a:endParaRPr lang="en-GB"/>
        </a:p>
      </dgm:t>
    </dgm:pt>
    <dgm:pt modelId="{13AED8E1-5B2C-45C1-8D1D-6A2F652B8D10}" type="parTrans" cxnId="{E7F189FD-3B68-441F-AC25-A93800E917B4}">
      <dgm:prSet/>
      <dgm:spPr/>
      <dgm:t>
        <a:bodyPr/>
        <a:lstStyle/>
        <a:p>
          <a:endParaRPr lang="en-GB"/>
        </a:p>
      </dgm:t>
    </dgm:pt>
    <dgm:pt modelId="{967CF502-6FC9-41AA-A262-59DBC66C34A5}" type="sibTrans" cxnId="{E7F189FD-3B68-441F-AC25-A93800E917B4}">
      <dgm:prSet/>
      <dgm:spPr/>
      <dgm:t>
        <a:bodyPr/>
        <a:lstStyle/>
        <a:p>
          <a:endParaRPr lang="en-GB"/>
        </a:p>
      </dgm:t>
    </dgm:pt>
    <dgm:pt modelId="{92C7591C-977F-4CE4-9639-BDDD191E1A58}" type="pres">
      <dgm:prSet presAssocID="{5C7C675C-B944-486F-8109-1E527AB42EBF}" presName="Name0" presStyleCnt="0">
        <dgm:presLayoutVars>
          <dgm:dir/>
          <dgm:animLvl val="lvl"/>
          <dgm:resizeHandles val="exact"/>
        </dgm:presLayoutVars>
      </dgm:prSet>
      <dgm:spPr/>
    </dgm:pt>
    <dgm:pt modelId="{53CF9783-55A5-40B6-A155-8AB93D5A275B}" type="pres">
      <dgm:prSet presAssocID="{F70328E7-E1E4-4FAA-A193-01C2E2F4AD14}" presName="Name8" presStyleCnt="0"/>
      <dgm:spPr/>
    </dgm:pt>
    <dgm:pt modelId="{D7D3B013-107F-469E-8AE2-D91D3D19EBE5}" type="pres">
      <dgm:prSet presAssocID="{F70328E7-E1E4-4FAA-A193-01C2E2F4AD14}" presName="level" presStyleLbl="node1" presStyleIdx="0" presStyleCnt="4">
        <dgm:presLayoutVars>
          <dgm:chMax val="1"/>
          <dgm:bulletEnabled val="1"/>
        </dgm:presLayoutVars>
      </dgm:prSet>
      <dgm:spPr/>
    </dgm:pt>
    <dgm:pt modelId="{C99C4CE7-E340-45BA-A8E6-F9DE562E0BBF}" type="pres">
      <dgm:prSet presAssocID="{F70328E7-E1E4-4FAA-A193-01C2E2F4AD14}" presName="levelTx" presStyleLbl="revTx" presStyleIdx="0" presStyleCnt="0">
        <dgm:presLayoutVars>
          <dgm:chMax val="1"/>
          <dgm:bulletEnabled val="1"/>
        </dgm:presLayoutVars>
      </dgm:prSet>
      <dgm:spPr/>
    </dgm:pt>
    <dgm:pt modelId="{B673AD24-C0F3-4B0D-BB41-5D4A54B00E0E}" type="pres">
      <dgm:prSet presAssocID="{CF245904-6651-4210-88E3-794EAE021766}" presName="Name8" presStyleCnt="0"/>
      <dgm:spPr/>
    </dgm:pt>
    <dgm:pt modelId="{39E00738-F52F-4565-B08B-61C0603CDB91}" type="pres">
      <dgm:prSet presAssocID="{CF245904-6651-4210-88E3-794EAE021766}" presName="level" presStyleLbl="node1" presStyleIdx="1" presStyleCnt="4">
        <dgm:presLayoutVars>
          <dgm:chMax val="1"/>
          <dgm:bulletEnabled val="1"/>
        </dgm:presLayoutVars>
      </dgm:prSet>
      <dgm:spPr/>
    </dgm:pt>
    <dgm:pt modelId="{8321F2C4-BA39-4196-878F-8E7E62EB3D1B}" type="pres">
      <dgm:prSet presAssocID="{CF245904-6651-4210-88E3-794EAE021766}" presName="levelTx" presStyleLbl="revTx" presStyleIdx="0" presStyleCnt="0">
        <dgm:presLayoutVars>
          <dgm:chMax val="1"/>
          <dgm:bulletEnabled val="1"/>
        </dgm:presLayoutVars>
      </dgm:prSet>
      <dgm:spPr/>
    </dgm:pt>
    <dgm:pt modelId="{732B6185-6CF5-4394-8E3C-72F10739F979}" type="pres">
      <dgm:prSet presAssocID="{CB54A49C-2FB0-4DEF-B1A7-FCB430D43632}" presName="Name8" presStyleCnt="0"/>
      <dgm:spPr/>
    </dgm:pt>
    <dgm:pt modelId="{0A608515-A3C0-41C3-B420-52E46D50B297}" type="pres">
      <dgm:prSet presAssocID="{CB54A49C-2FB0-4DEF-B1A7-FCB430D43632}" presName="level" presStyleLbl="node1" presStyleIdx="2" presStyleCnt="4">
        <dgm:presLayoutVars>
          <dgm:chMax val="1"/>
          <dgm:bulletEnabled val="1"/>
        </dgm:presLayoutVars>
      </dgm:prSet>
      <dgm:spPr/>
    </dgm:pt>
    <dgm:pt modelId="{E3002C38-A957-4987-8E9B-FFCB8EFBC46D}" type="pres">
      <dgm:prSet presAssocID="{CB54A49C-2FB0-4DEF-B1A7-FCB430D43632}" presName="levelTx" presStyleLbl="revTx" presStyleIdx="0" presStyleCnt="0">
        <dgm:presLayoutVars>
          <dgm:chMax val="1"/>
          <dgm:bulletEnabled val="1"/>
        </dgm:presLayoutVars>
      </dgm:prSet>
      <dgm:spPr/>
    </dgm:pt>
    <dgm:pt modelId="{789C434F-DAC1-4B08-8E0C-16DEFB458A49}" type="pres">
      <dgm:prSet presAssocID="{8C63208B-32B3-4FF5-AC13-ECC2942D22B3}" presName="Name8" presStyleCnt="0"/>
      <dgm:spPr/>
    </dgm:pt>
    <dgm:pt modelId="{4E089A03-A866-4299-A645-1D5C1D111E3E}" type="pres">
      <dgm:prSet presAssocID="{8C63208B-32B3-4FF5-AC13-ECC2942D22B3}" presName="level" presStyleLbl="node1" presStyleIdx="3" presStyleCnt="4">
        <dgm:presLayoutVars>
          <dgm:chMax val="1"/>
          <dgm:bulletEnabled val="1"/>
        </dgm:presLayoutVars>
      </dgm:prSet>
      <dgm:spPr/>
    </dgm:pt>
    <dgm:pt modelId="{62895682-2DD9-44A1-B89B-F0840AEFD5A8}" type="pres">
      <dgm:prSet presAssocID="{8C63208B-32B3-4FF5-AC13-ECC2942D22B3}" presName="levelTx" presStyleLbl="revTx" presStyleIdx="0" presStyleCnt="0">
        <dgm:presLayoutVars>
          <dgm:chMax val="1"/>
          <dgm:bulletEnabled val="1"/>
        </dgm:presLayoutVars>
      </dgm:prSet>
      <dgm:spPr/>
    </dgm:pt>
  </dgm:ptLst>
  <dgm:cxnLst>
    <dgm:cxn modelId="{6BBF3203-FABC-47A4-ACC1-7245CB87A623}" type="presOf" srcId="{CF245904-6651-4210-88E3-794EAE021766}" destId="{39E00738-F52F-4565-B08B-61C0603CDB91}" srcOrd="0" destOrd="0" presId="urn:microsoft.com/office/officeart/2005/8/layout/pyramid1"/>
    <dgm:cxn modelId="{2CDEF903-7433-4D0C-A636-70BF41F96DC2}" type="presOf" srcId="{8C63208B-32B3-4FF5-AC13-ECC2942D22B3}" destId="{62895682-2DD9-44A1-B89B-F0840AEFD5A8}" srcOrd="1" destOrd="0" presId="urn:microsoft.com/office/officeart/2005/8/layout/pyramid1"/>
    <dgm:cxn modelId="{B6B99E06-27EA-4788-B9ED-FE863617CFAA}" type="presOf" srcId="{F70328E7-E1E4-4FAA-A193-01C2E2F4AD14}" destId="{C99C4CE7-E340-45BA-A8E6-F9DE562E0BBF}" srcOrd="1" destOrd="0" presId="urn:microsoft.com/office/officeart/2005/8/layout/pyramid1"/>
    <dgm:cxn modelId="{677B550D-8631-4DE9-A56F-DE02D35D3470}" srcId="{5C7C675C-B944-486F-8109-1E527AB42EBF}" destId="{CF245904-6651-4210-88E3-794EAE021766}" srcOrd="1" destOrd="0" parTransId="{121721A0-8A70-4437-8307-E24ADD98D2F9}" sibTransId="{87403D77-6B3F-45DE-9C21-17D47DE5B2E9}"/>
    <dgm:cxn modelId="{937D2B40-A9E3-4E32-85E6-FD99F3C61D59}" type="presOf" srcId="{F70328E7-E1E4-4FAA-A193-01C2E2F4AD14}" destId="{D7D3B013-107F-469E-8AE2-D91D3D19EBE5}" srcOrd="0" destOrd="0" presId="urn:microsoft.com/office/officeart/2005/8/layout/pyramid1"/>
    <dgm:cxn modelId="{1744D156-B868-488D-A64D-9F7AD7926B45}" srcId="{5C7C675C-B944-486F-8109-1E527AB42EBF}" destId="{F70328E7-E1E4-4FAA-A193-01C2E2F4AD14}" srcOrd="0" destOrd="0" parTransId="{7D92D9A6-DDF6-4D94-98E3-1796F0D9341C}" sibTransId="{229867F5-C6B0-499D-8ACB-76AD8E324E0C}"/>
    <dgm:cxn modelId="{19925C81-CC55-4178-8C1B-B8B36932A153}" type="presOf" srcId="{CF245904-6651-4210-88E3-794EAE021766}" destId="{8321F2C4-BA39-4196-878F-8E7E62EB3D1B}" srcOrd="1" destOrd="0" presId="urn:microsoft.com/office/officeart/2005/8/layout/pyramid1"/>
    <dgm:cxn modelId="{4198F2A9-27A4-47D5-BF65-1CCF97658F3E}" type="presOf" srcId="{5C7C675C-B944-486F-8109-1E527AB42EBF}" destId="{92C7591C-977F-4CE4-9639-BDDD191E1A58}" srcOrd="0" destOrd="0" presId="urn:microsoft.com/office/officeart/2005/8/layout/pyramid1"/>
    <dgm:cxn modelId="{D30B44BB-A887-4977-A9B7-673AA8D6B31C}" srcId="{5C7C675C-B944-486F-8109-1E527AB42EBF}" destId="{8C63208B-32B3-4FF5-AC13-ECC2942D22B3}" srcOrd="3" destOrd="0" parTransId="{70543741-48AC-4786-9D12-0E81C033F46B}" sibTransId="{0DC563B8-06BD-45CE-BC2A-367DDBC69202}"/>
    <dgm:cxn modelId="{784D36D7-5804-47FA-A4BB-0688C799CCBB}" type="presOf" srcId="{CB54A49C-2FB0-4DEF-B1A7-FCB430D43632}" destId="{E3002C38-A957-4987-8E9B-FFCB8EFBC46D}" srcOrd="1" destOrd="0" presId="urn:microsoft.com/office/officeart/2005/8/layout/pyramid1"/>
    <dgm:cxn modelId="{4DE77BF4-FFC1-4D47-A248-9B8149450A7E}" type="presOf" srcId="{CB54A49C-2FB0-4DEF-B1A7-FCB430D43632}" destId="{0A608515-A3C0-41C3-B420-52E46D50B297}" srcOrd="0" destOrd="0" presId="urn:microsoft.com/office/officeart/2005/8/layout/pyramid1"/>
    <dgm:cxn modelId="{4E91AFF9-B630-45C6-8750-7B1E1F17BE13}" type="presOf" srcId="{8C63208B-32B3-4FF5-AC13-ECC2942D22B3}" destId="{4E089A03-A866-4299-A645-1D5C1D111E3E}" srcOrd="0" destOrd="0" presId="urn:microsoft.com/office/officeart/2005/8/layout/pyramid1"/>
    <dgm:cxn modelId="{E7F189FD-3B68-441F-AC25-A93800E917B4}" srcId="{5C7C675C-B944-486F-8109-1E527AB42EBF}" destId="{CB54A49C-2FB0-4DEF-B1A7-FCB430D43632}" srcOrd="2" destOrd="0" parTransId="{13AED8E1-5B2C-45C1-8D1D-6A2F652B8D10}" sibTransId="{967CF502-6FC9-41AA-A262-59DBC66C34A5}"/>
    <dgm:cxn modelId="{13846A15-F92A-4546-A846-21E6098ED56B}" type="presParOf" srcId="{92C7591C-977F-4CE4-9639-BDDD191E1A58}" destId="{53CF9783-55A5-40B6-A155-8AB93D5A275B}" srcOrd="0" destOrd="0" presId="urn:microsoft.com/office/officeart/2005/8/layout/pyramid1"/>
    <dgm:cxn modelId="{1534F95D-B9FC-4077-BF6D-03041E0D1F40}" type="presParOf" srcId="{53CF9783-55A5-40B6-A155-8AB93D5A275B}" destId="{D7D3B013-107F-469E-8AE2-D91D3D19EBE5}" srcOrd="0" destOrd="0" presId="urn:microsoft.com/office/officeart/2005/8/layout/pyramid1"/>
    <dgm:cxn modelId="{B95FEB69-4465-4F94-BF64-EF02EEB2D051}" type="presParOf" srcId="{53CF9783-55A5-40B6-A155-8AB93D5A275B}" destId="{C99C4CE7-E340-45BA-A8E6-F9DE562E0BBF}" srcOrd="1" destOrd="0" presId="urn:microsoft.com/office/officeart/2005/8/layout/pyramid1"/>
    <dgm:cxn modelId="{FBF90B7A-F27C-4A66-9984-8BA0C2A67660}" type="presParOf" srcId="{92C7591C-977F-4CE4-9639-BDDD191E1A58}" destId="{B673AD24-C0F3-4B0D-BB41-5D4A54B00E0E}" srcOrd="1" destOrd="0" presId="urn:microsoft.com/office/officeart/2005/8/layout/pyramid1"/>
    <dgm:cxn modelId="{122E6E50-3BC0-4E3E-A1A6-C6FB6781B8D3}" type="presParOf" srcId="{B673AD24-C0F3-4B0D-BB41-5D4A54B00E0E}" destId="{39E00738-F52F-4565-B08B-61C0603CDB91}" srcOrd="0" destOrd="0" presId="urn:microsoft.com/office/officeart/2005/8/layout/pyramid1"/>
    <dgm:cxn modelId="{4D39F35D-DA6C-4924-90C7-D32645BADE15}" type="presParOf" srcId="{B673AD24-C0F3-4B0D-BB41-5D4A54B00E0E}" destId="{8321F2C4-BA39-4196-878F-8E7E62EB3D1B}" srcOrd="1" destOrd="0" presId="urn:microsoft.com/office/officeart/2005/8/layout/pyramid1"/>
    <dgm:cxn modelId="{C4DFE8EF-65AF-4AFD-85DC-EE2BF06016EB}" type="presParOf" srcId="{92C7591C-977F-4CE4-9639-BDDD191E1A58}" destId="{732B6185-6CF5-4394-8E3C-72F10739F979}" srcOrd="2" destOrd="0" presId="urn:microsoft.com/office/officeart/2005/8/layout/pyramid1"/>
    <dgm:cxn modelId="{5E08C865-0C11-4E18-9CD8-182FF2D3791B}" type="presParOf" srcId="{732B6185-6CF5-4394-8E3C-72F10739F979}" destId="{0A608515-A3C0-41C3-B420-52E46D50B297}" srcOrd="0" destOrd="0" presId="urn:microsoft.com/office/officeart/2005/8/layout/pyramid1"/>
    <dgm:cxn modelId="{9E9F6440-433E-4504-AE85-25BDBA2FEC43}" type="presParOf" srcId="{732B6185-6CF5-4394-8E3C-72F10739F979}" destId="{E3002C38-A957-4987-8E9B-FFCB8EFBC46D}" srcOrd="1" destOrd="0" presId="urn:microsoft.com/office/officeart/2005/8/layout/pyramid1"/>
    <dgm:cxn modelId="{19F2C781-D2A3-42B5-9CE2-7AD0465F754D}" type="presParOf" srcId="{92C7591C-977F-4CE4-9639-BDDD191E1A58}" destId="{789C434F-DAC1-4B08-8E0C-16DEFB458A49}" srcOrd="3" destOrd="0" presId="urn:microsoft.com/office/officeart/2005/8/layout/pyramid1"/>
    <dgm:cxn modelId="{14488D2E-DE59-4650-9F13-58694C2EB885}" type="presParOf" srcId="{789C434F-DAC1-4B08-8E0C-16DEFB458A49}" destId="{4E089A03-A866-4299-A645-1D5C1D111E3E}" srcOrd="0" destOrd="0" presId="urn:microsoft.com/office/officeart/2005/8/layout/pyramid1"/>
    <dgm:cxn modelId="{7651F9C8-88A0-4D89-8FC6-815DF7CA593A}" type="presParOf" srcId="{789C434F-DAC1-4B08-8E0C-16DEFB458A49}" destId="{62895682-2DD9-44A1-B89B-F0840AEFD5A8}"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3B013-107F-469E-8AE2-D91D3D19EBE5}">
      <dsp:nvSpPr>
        <dsp:cNvPr id="0" name=""/>
        <dsp:cNvSpPr/>
      </dsp:nvSpPr>
      <dsp:spPr>
        <a:xfrm>
          <a:off x="1487017" y="0"/>
          <a:ext cx="991345" cy="1131490"/>
        </a:xfrm>
        <a:prstGeom prst="trapezoid">
          <a:avLst>
            <a:gd name="adj" fmla="val 50000"/>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1487017" y="0"/>
        <a:ext cx="991345" cy="1131490"/>
      </dsp:txXfrm>
    </dsp:sp>
    <dsp:sp modelId="{39E00738-F52F-4565-B08B-61C0603CDB91}">
      <dsp:nvSpPr>
        <dsp:cNvPr id="0" name=""/>
        <dsp:cNvSpPr/>
      </dsp:nvSpPr>
      <dsp:spPr>
        <a:xfrm>
          <a:off x="991345" y="1131490"/>
          <a:ext cx="1982690" cy="1131490"/>
        </a:xfrm>
        <a:prstGeom prst="trapezoid">
          <a:avLst>
            <a:gd name="adj" fmla="val 43807"/>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1338316" y="1131490"/>
        <a:ext cx="1288748" cy="1131490"/>
      </dsp:txXfrm>
    </dsp:sp>
    <dsp:sp modelId="{0A608515-A3C0-41C3-B420-52E46D50B297}">
      <dsp:nvSpPr>
        <dsp:cNvPr id="0" name=""/>
        <dsp:cNvSpPr/>
      </dsp:nvSpPr>
      <dsp:spPr>
        <a:xfrm>
          <a:off x="495672" y="2262981"/>
          <a:ext cx="2974035" cy="1131490"/>
        </a:xfrm>
        <a:prstGeom prst="trapezoid">
          <a:avLst>
            <a:gd name="adj" fmla="val 43807"/>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a:p>
      </dsp:txBody>
      <dsp:txXfrm>
        <a:off x="1016128" y="2262981"/>
        <a:ext cx="1933123" cy="1131490"/>
      </dsp:txXfrm>
    </dsp:sp>
    <dsp:sp modelId="{4E089A03-A866-4299-A645-1D5C1D111E3E}">
      <dsp:nvSpPr>
        <dsp:cNvPr id="0" name=""/>
        <dsp:cNvSpPr/>
      </dsp:nvSpPr>
      <dsp:spPr>
        <a:xfrm>
          <a:off x="0" y="3394472"/>
          <a:ext cx="3965381" cy="1131490"/>
        </a:xfrm>
        <a:prstGeom prst="trapezoid">
          <a:avLst>
            <a:gd name="adj" fmla="val 43807"/>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dsp:txBody>
      <dsp:txXfrm>
        <a:off x="693941" y="3394472"/>
        <a:ext cx="2577497" cy="1131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597E5C-85BB-4669-9209-B5E04E6ED101}" type="datetimeFigureOut">
              <a:rPr lang="en-GB" smtClean="0"/>
              <a:pPr/>
              <a:t>27/07/2019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3F2D69-97A9-4C41-91BD-6A22F8270148}" type="slidenum">
              <a:rPr lang="en-GB" smtClean="0"/>
              <a:pPr/>
              <a:t>‹#›</a:t>
            </a:fld>
            <a:endParaRPr lang="en-GB"/>
          </a:p>
        </p:txBody>
      </p:sp>
    </p:spTree>
    <p:extLst>
      <p:ext uri="{BB962C8B-B14F-4D97-AF65-F5344CB8AC3E}">
        <p14:creationId xmlns:p14="http://schemas.microsoft.com/office/powerpoint/2010/main" val="412201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B3F2D69-97A9-4C41-91BD-6A22F8270148}" type="slidenum">
              <a:rPr lang="en-GB" smtClean="0"/>
              <a:pPr/>
              <a:t>2</a:t>
            </a:fld>
            <a:endParaRPr lang="en-GB"/>
          </a:p>
        </p:txBody>
      </p:sp>
    </p:spTree>
    <p:extLst>
      <p:ext uri="{BB962C8B-B14F-4D97-AF65-F5344CB8AC3E}">
        <p14:creationId xmlns:p14="http://schemas.microsoft.com/office/powerpoint/2010/main" val="39730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114</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116</a:t>
            </a:fld>
            <a:endParaRPr lang="en-GB"/>
          </a:p>
        </p:txBody>
      </p:sp>
    </p:spTree>
    <p:extLst>
      <p:ext uri="{BB962C8B-B14F-4D97-AF65-F5344CB8AC3E}">
        <p14:creationId xmlns:p14="http://schemas.microsoft.com/office/powerpoint/2010/main" val="65963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119</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223</a:t>
            </a:fld>
            <a:endParaRPr lang="en-GB"/>
          </a:p>
        </p:txBody>
      </p:sp>
    </p:spTree>
    <p:extLst>
      <p:ext uri="{BB962C8B-B14F-4D97-AF65-F5344CB8AC3E}">
        <p14:creationId xmlns:p14="http://schemas.microsoft.com/office/powerpoint/2010/main" val="20513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relevant for zero copy </a:t>
            </a:r>
            <a:r>
              <a:rPr lang="en-GB" dirty="0" err="1"/>
              <a:t>etc</a:t>
            </a:r>
            <a:r>
              <a:rPr lang="en-GB" baseline="0" dirty="0"/>
              <a:t> in presence of shared memory</a:t>
            </a:r>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247</a:t>
            </a:fld>
            <a:endParaRPr lang="en-GB"/>
          </a:p>
        </p:txBody>
      </p:sp>
    </p:spTree>
    <p:extLst>
      <p:ext uri="{BB962C8B-B14F-4D97-AF65-F5344CB8AC3E}">
        <p14:creationId xmlns:p14="http://schemas.microsoft.com/office/powerpoint/2010/main" val="273751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265</a:t>
            </a:fld>
            <a:endParaRPr lang="en-GB"/>
          </a:p>
        </p:txBody>
      </p:sp>
    </p:spTree>
    <p:extLst>
      <p:ext uri="{BB962C8B-B14F-4D97-AF65-F5344CB8AC3E}">
        <p14:creationId xmlns:p14="http://schemas.microsoft.com/office/powerpoint/2010/main" val="1490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3</a:t>
            </a:fld>
            <a:endParaRPr lang="en-GB"/>
          </a:p>
        </p:txBody>
      </p:sp>
    </p:spTree>
    <p:extLst>
      <p:ext uri="{BB962C8B-B14F-4D97-AF65-F5344CB8AC3E}">
        <p14:creationId xmlns:p14="http://schemas.microsoft.com/office/powerpoint/2010/main" val="175817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71</a:t>
            </a:fld>
            <a:endParaRPr lang="en-GB"/>
          </a:p>
        </p:txBody>
      </p:sp>
    </p:spTree>
    <p:extLst>
      <p:ext uri="{BB962C8B-B14F-4D97-AF65-F5344CB8AC3E}">
        <p14:creationId xmlns:p14="http://schemas.microsoft.com/office/powerpoint/2010/main" val="374919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81</a:t>
            </a:fld>
            <a:endParaRPr lang="en-GB"/>
          </a:p>
        </p:txBody>
      </p:sp>
    </p:spTree>
    <p:extLst>
      <p:ext uri="{BB962C8B-B14F-4D97-AF65-F5344CB8AC3E}">
        <p14:creationId xmlns:p14="http://schemas.microsoft.com/office/powerpoint/2010/main" val="112878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91</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92</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93</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pPr/>
              <a:t>94</a:t>
            </a:fld>
            <a:endParaRPr lang="en-GB"/>
          </a:p>
        </p:txBody>
      </p:sp>
    </p:spTree>
    <p:extLst>
      <p:ext uri="{BB962C8B-B14F-4D97-AF65-F5344CB8AC3E}">
        <p14:creationId xmlns:p14="http://schemas.microsoft.com/office/powerpoint/2010/main" val="37874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B3F2D69-97A9-4C41-91BD-6A22F8270148}" type="slidenum">
              <a:rPr lang="en-GB" smtClean="0">
                <a:solidFill>
                  <a:prstClr val="black"/>
                </a:solidFill>
              </a:rPr>
              <a:pPr/>
              <a:t>110</a:t>
            </a:fld>
            <a:endParaRPr lang="en-GB">
              <a:solidFill>
                <a:prstClr val="black"/>
              </a:solidFill>
            </a:endParaRPr>
          </a:p>
        </p:txBody>
      </p:sp>
    </p:spTree>
    <p:extLst>
      <p:ext uri="{BB962C8B-B14F-4D97-AF65-F5344CB8AC3E}">
        <p14:creationId xmlns:p14="http://schemas.microsoft.com/office/powerpoint/2010/main" val="378740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9E03964-7D59-4BF8-AE10-3A215A42C3E4}"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27/07/2019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27/07/2019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27/07/2019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27/07/2019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27/07/2019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65327FA-D1E5-40CA-8941-3DD0B6730F8A}"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27/07/2019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E5ADEB7-8139-4AC1-94DC-FE9E54B1CCD2}"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77A686-1785-49A1-B4C9-55A3C7EEADE4}"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3F153-90AC-449F-A303-26940247ABC8}" type="datetime1">
              <a:rPr lang="en-GB" smtClean="0"/>
              <a:pPr/>
              <a:t>27/07/2019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E24492-3EA5-478D-9F72-7B8FF369DDEB}" type="datetime1">
              <a:rPr lang="en-GB" smtClean="0"/>
              <a:pPr/>
              <a:t>27/07/2019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3976A03-596E-4490-AE35-AFB744E08901}" type="datetime1">
              <a:rPr lang="en-GB" smtClean="0"/>
              <a:pPr/>
              <a:t>27/07/2019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C8E3CB4-829C-4F19-9E86-B2AAEC36BD90}" type="datetime1">
              <a:rPr lang="en-GB" smtClean="0"/>
              <a:pPr/>
              <a:t>27/07/2019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6FE01-96D8-461F-B1B2-1F0C16D98900}" type="datetime1">
              <a:rPr lang="en-GB" smtClean="0"/>
              <a:pPr/>
              <a:t>27/07/2019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CB088-CFF7-44C4-9CCE-18845754E6D4}" type="datetime1">
              <a:rPr lang="en-GB" smtClean="0"/>
              <a:pPr/>
              <a:t>27/07/2019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A280C-4DEC-4EEC-BD59-A30886E06BA1}" type="datetime1">
              <a:rPr lang="en-GB" smtClean="0"/>
              <a:pPr/>
              <a:t>27/07/2019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0338BC4-165C-45BE-83FF-C9C7D8E962C5}"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27/07/2019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2BC38-3FAE-415B-AD1C-2D338E3D6B03}" type="datetime1">
              <a:rPr lang="en-GB" smtClean="0"/>
              <a:pPr/>
              <a:t>27/07/2019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38BC4-165C-45BE-83FF-C9C7D8E962C5}"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8.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www.codeplay.com/" TargetMode="External"/><Relationship Id="rId13" Type="http://schemas.openxmlformats.org/officeDocument/2006/relationships/image" Target="../media/image19.jpeg"/><Relationship Id="rId18" Type="http://schemas.openxmlformats.org/officeDocument/2006/relationships/image" Target="../media/image24.png"/><Relationship Id="rId26" Type="http://schemas.openxmlformats.org/officeDocument/2006/relationships/image" Target="../media/image31.jpe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33" Type="http://schemas.openxmlformats.org/officeDocument/2006/relationships/image" Target="../media/image37.pn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hyperlink" Target="http://www.umu.se/umu/index_eng.html" TargetMode="External"/><Relationship Id="rId29"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hyperlink" Target="http://www.amd.com/" TargetMode="External"/><Relationship Id="rId24" Type="http://schemas.openxmlformats.org/officeDocument/2006/relationships/image" Target="../media/image29.png"/><Relationship Id="rId32" Type="http://schemas.openxmlformats.org/officeDocument/2006/relationships/image" Target="../media/image36.jpe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8.png"/><Relationship Id="rId28" Type="http://schemas.openxmlformats.org/officeDocument/2006/relationships/hyperlink" Target="http://www.gshark.com/" TargetMode="External"/><Relationship Id="rId10" Type="http://schemas.openxmlformats.org/officeDocument/2006/relationships/image" Target="../media/image17.png"/><Relationship Id="rId19" Type="http://schemas.openxmlformats.org/officeDocument/2006/relationships/image" Target="../media/image25.jpeg"/><Relationship Id="rId31"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0.jpeg"/><Relationship Id="rId22" Type="http://schemas.openxmlformats.org/officeDocument/2006/relationships/image" Target="../media/image27.jpeg"/><Relationship Id="rId27" Type="http://schemas.openxmlformats.org/officeDocument/2006/relationships/image" Target="../media/image32.png"/><Relationship Id="rId30" Type="http://schemas.openxmlformats.org/officeDocument/2006/relationships/image" Target="../media/image3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04664"/>
            <a:ext cx="9144000" cy="1470025"/>
          </a:xfrm>
        </p:spPr>
        <p:txBody>
          <a:bodyPr>
            <a:noAutofit/>
          </a:bodyPr>
          <a:lstStyle/>
          <a:p>
            <a:r>
              <a:rPr lang="en-GB" sz="5400" dirty="0"/>
              <a:t>Hands On OpenCL</a:t>
            </a:r>
            <a:br>
              <a:rPr lang="en-GB" sz="5400" dirty="0"/>
            </a:br>
            <a:r>
              <a:rPr lang="zh-CN" altLang="en-US" sz="3200" dirty="0"/>
              <a:t>动手学 </a:t>
            </a:r>
            <a:r>
              <a:rPr lang="en-US" altLang="zh-CN" sz="3200" dirty="0"/>
              <a:t>OpenCL</a:t>
            </a:r>
            <a:endParaRPr lang="en-GB" sz="3200" dirty="0"/>
          </a:p>
        </p:txBody>
      </p:sp>
      <p:sp>
        <p:nvSpPr>
          <p:cNvPr id="3" name="Subtitle 2"/>
          <p:cNvSpPr>
            <a:spLocks noGrp="1"/>
          </p:cNvSpPr>
          <p:nvPr>
            <p:ph type="subTitle" idx="1"/>
          </p:nvPr>
        </p:nvSpPr>
        <p:spPr>
          <a:xfrm>
            <a:off x="899592" y="2065204"/>
            <a:ext cx="3456384" cy="1656184"/>
          </a:xfrm>
        </p:spPr>
        <p:txBody>
          <a:bodyPr>
            <a:normAutofit fontScale="70000" lnSpcReduction="20000"/>
          </a:bodyPr>
          <a:lstStyle/>
          <a:p>
            <a:pPr algn="l"/>
            <a:r>
              <a:rPr lang="zh-CN" altLang="en-US" sz="2800" dirty="0">
                <a:solidFill>
                  <a:schemeClr val="tx2"/>
                </a:solidFill>
              </a:rPr>
              <a:t>原作者：</a:t>
            </a:r>
            <a:endParaRPr lang="en-US" altLang="zh-CN" sz="2800" dirty="0">
              <a:solidFill>
                <a:schemeClr val="tx2"/>
              </a:solidFill>
            </a:endParaRPr>
          </a:p>
          <a:p>
            <a:pPr algn="l"/>
            <a:r>
              <a:rPr lang="en-GB" sz="2800" dirty="0">
                <a:solidFill>
                  <a:schemeClr val="tx2"/>
                </a:solidFill>
              </a:rPr>
              <a:t>Simon McIntosh-Smith</a:t>
            </a:r>
          </a:p>
          <a:p>
            <a:pPr algn="l"/>
            <a:r>
              <a:rPr lang="en-GB" sz="2800" dirty="0">
                <a:solidFill>
                  <a:schemeClr val="tx2"/>
                </a:solidFill>
              </a:rPr>
              <a:t>Tom Deakin</a:t>
            </a:r>
          </a:p>
          <a:p>
            <a:pPr algn="l"/>
            <a:endParaRPr lang="en-GB" sz="2800" dirty="0">
              <a:solidFill>
                <a:schemeClr val="tx2"/>
              </a:solidFill>
            </a:endParaRPr>
          </a:p>
          <a:p>
            <a:pPr algn="l"/>
            <a:r>
              <a:rPr lang="zh-CN" altLang="en-US" sz="2800" dirty="0">
                <a:solidFill>
                  <a:schemeClr val="tx2"/>
                </a:solidFill>
              </a:rPr>
              <a:t>翻译：</a:t>
            </a:r>
            <a:r>
              <a:rPr lang="en-US" altLang="zh-CN" sz="2800" dirty="0" err="1">
                <a:solidFill>
                  <a:schemeClr val="tx2"/>
                </a:solidFill>
              </a:rPr>
              <a:t>CycleUser</a:t>
            </a:r>
            <a:endParaRPr lang="en-GB" sz="2800" dirty="0">
              <a:solidFill>
                <a:schemeClr val="tx2"/>
              </a:solidFill>
            </a:endParaRPr>
          </a:p>
        </p:txBody>
      </p:sp>
      <p:sp>
        <p:nvSpPr>
          <p:cNvPr id="7" name="Rectangle 6"/>
          <p:cNvSpPr/>
          <p:nvPr/>
        </p:nvSpPr>
        <p:spPr>
          <a:xfrm>
            <a:off x="899592" y="5809120"/>
            <a:ext cx="7776864" cy="830997"/>
          </a:xfrm>
          <a:prstGeom prst="rect">
            <a:avLst/>
          </a:prstGeom>
        </p:spPr>
        <p:txBody>
          <a:bodyPr wrap="square">
            <a:spAutoFit/>
          </a:bodyPr>
          <a:lstStyle/>
          <a:p>
            <a:r>
              <a:rPr lang="zh-CN" altLang="en-US" sz="1600" dirty="0">
                <a:solidFill>
                  <a:schemeClr val="tx2"/>
                </a:solidFill>
              </a:rPr>
              <a:t>本文内部包含有下面两位的贡献：</a:t>
            </a:r>
            <a:endParaRPr lang="en-US" altLang="zh-CN" sz="1600" dirty="0">
              <a:solidFill>
                <a:schemeClr val="tx2"/>
              </a:solidFill>
            </a:endParaRPr>
          </a:p>
          <a:p>
            <a:r>
              <a:rPr lang="en-GB" sz="1600" dirty="0">
                <a:solidFill>
                  <a:schemeClr val="tx2"/>
                </a:solidFill>
              </a:rPr>
              <a:t>Timothy G. Mattson (</a:t>
            </a:r>
            <a:r>
              <a:rPr lang="zh-CN" altLang="en-US" sz="1600" dirty="0">
                <a:solidFill>
                  <a:schemeClr val="tx2"/>
                </a:solidFill>
              </a:rPr>
              <a:t>来自 </a:t>
            </a:r>
            <a:r>
              <a:rPr lang="en-GB" sz="1600" dirty="0">
                <a:solidFill>
                  <a:schemeClr val="tx2"/>
                </a:solidFill>
              </a:rPr>
              <a:t>Intel </a:t>
            </a:r>
            <a:r>
              <a:rPr lang="zh-CN" altLang="en-US" sz="1600" dirty="0">
                <a:solidFill>
                  <a:schemeClr val="tx2"/>
                </a:solidFill>
              </a:rPr>
              <a:t>英特尔公司</a:t>
            </a:r>
            <a:r>
              <a:rPr lang="en-GB" sz="1600" dirty="0">
                <a:solidFill>
                  <a:schemeClr val="tx2"/>
                </a:solidFill>
              </a:rPr>
              <a:t>) </a:t>
            </a:r>
          </a:p>
          <a:p>
            <a:r>
              <a:rPr lang="en-GB" sz="1600" dirty="0">
                <a:solidFill>
                  <a:schemeClr val="tx2"/>
                </a:solidFill>
              </a:rPr>
              <a:t>Benedict </a:t>
            </a:r>
            <a:r>
              <a:rPr lang="en-GB" sz="1600" dirty="0" err="1">
                <a:solidFill>
                  <a:schemeClr val="tx2"/>
                </a:solidFill>
              </a:rPr>
              <a:t>Gaster</a:t>
            </a:r>
            <a:r>
              <a:rPr lang="en-GB" sz="1600" dirty="0">
                <a:solidFill>
                  <a:schemeClr val="tx2"/>
                </a:solidFill>
              </a:rPr>
              <a:t> (</a:t>
            </a:r>
            <a:r>
              <a:rPr lang="zh-CN" altLang="en-US" sz="1600" dirty="0">
                <a:solidFill>
                  <a:schemeClr val="tx2"/>
                </a:solidFill>
              </a:rPr>
              <a:t>来自</a:t>
            </a:r>
            <a:r>
              <a:rPr lang="en-GB" sz="1600" dirty="0">
                <a:solidFill>
                  <a:schemeClr val="tx2"/>
                </a:solidFill>
              </a:rPr>
              <a:t>Qualcomm </a:t>
            </a:r>
            <a:r>
              <a:rPr lang="zh-CN" altLang="en-US" sz="1600" dirty="0">
                <a:solidFill>
                  <a:schemeClr val="tx2"/>
                </a:solidFill>
              </a:rPr>
              <a:t>高通公司</a:t>
            </a:r>
            <a:r>
              <a:rPr lang="en-GB" sz="1600" dirty="0">
                <a:solidFill>
                  <a:schemeClr val="tx2"/>
                </a:solidFill>
              </a:rPr>
              <a:t>)</a:t>
            </a:r>
          </a:p>
        </p:txBody>
      </p:sp>
      <p:pic>
        <p:nvPicPr>
          <p:cNvPr id="8" name="Picture 7" descr="OpenCL_Logo_RGB_60m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4149080"/>
            <a:ext cx="1152128" cy="1152128"/>
          </a:xfrm>
          <a:prstGeom prst="rect">
            <a:avLst/>
          </a:prstGeom>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2420888"/>
            <a:ext cx="2983138" cy="864096"/>
          </a:xfrm>
          <a:prstGeom prst="rect">
            <a:avLst/>
          </a:prstGeom>
        </p:spPr>
      </p:pic>
      <p:pic>
        <p:nvPicPr>
          <p:cNvPr id="1026" name="Picture 2" descr="http://kite.khronos.org/assets/css/images/KITE_300_200_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970" y="4149080"/>
            <a:ext cx="2753276" cy="121144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092280" y="6381328"/>
            <a:ext cx="1878489" cy="369332"/>
          </a:xfrm>
          <a:prstGeom prst="rect">
            <a:avLst/>
          </a:prstGeom>
          <a:noFill/>
        </p:spPr>
        <p:txBody>
          <a:bodyPr wrap="none" rtlCol="0">
            <a:spAutoFit/>
          </a:bodyPr>
          <a:lstStyle/>
          <a:p>
            <a:r>
              <a:rPr lang="en-US" dirty="0"/>
              <a:t>V 1.2 – Nov 2014</a:t>
            </a:r>
          </a:p>
        </p:txBody>
      </p:sp>
    </p:spTree>
    <p:extLst>
      <p:ext uri="{BB962C8B-B14F-4D97-AF65-F5344CB8AC3E}">
        <p14:creationId xmlns:p14="http://schemas.microsoft.com/office/powerpoint/2010/main" val="2558999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dirty="0"/>
              <a:t>AMD </a:t>
            </a:r>
            <a:r>
              <a:rPr lang="en-US" altLang="zh-CN" dirty="0"/>
              <a:t>A</a:t>
            </a:r>
            <a:r>
              <a:rPr lang="en-GB" altLang="zh-CN" dirty="0"/>
              <a:t>PU</a:t>
            </a:r>
            <a:r>
              <a:rPr lang="zh-CN" altLang="en-US" dirty="0"/>
              <a:t>用户的安装过程（旧版）</a:t>
            </a:r>
            <a:endParaRPr lang="en-GB" dirty="0"/>
          </a:p>
        </p:txBody>
      </p:sp>
      <p:sp>
        <p:nvSpPr>
          <p:cNvPr id="3" name="Content Placeholder 2"/>
          <p:cNvSpPr>
            <a:spLocks noGrp="1"/>
          </p:cNvSpPr>
          <p:nvPr>
            <p:ph idx="1"/>
          </p:nvPr>
        </p:nvSpPr>
        <p:spPr/>
        <p:txBody>
          <a:bodyPr>
            <a:normAutofit/>
          </a:bodyPr>
          <a:lstStyle/>
          <a:p>
            <a:r>
              <a:rPr lang="zh-CN" altLang="en-US" dirty="0"/>
              <a:t>最简单的方法就是按照 </a:t>
            </a:r>
            <a:r>
              <a:rPr lang="en-GB" dirty="0"/>
              <a:t>AMD GPU </a:t>
            </a:r>
            <a:r>
              <a:rPr lang="zh-CN" altLang="en-US" dirty="0"/>
              <a:t>的安装指南来安装</a:t>
            </a:r>
            <a:r>
              <a:rPr lang="en-GB" dirty="0"/>
              <a:t> </a:t>
            </a:r>
            <a:r>
              <a:rPr lang="en-GB" dirty="0" err="1"/>
              <a:t>fglrx</a:t>
            </a:r>
            <a:r>
              <a:rPr lang="zh-CN" altLang="en-US" dirty="0"/>
              <a:t>。</a:t>
            </a:r>
            <a:endParaRPr lang="en-GB" dirty="0"/>
          </a:p>
          <a:p>
            <a:r>
              <a:rPr lang="zh-CN" altLang="en-US" dirty="0"/>
              <a:t>这意味着你可以将 </a:t>
            </a:r>
            <a:r>
              <a:rPr lang="en-US" altLang="zh-CN" dirty="0"/>
              <a:t>APU</a:t>
            </a:r>
            <a:r>
              <a:rPr lang="zh-CN" altLang="en-US" dirty="0"/>
              <a:t> 中的 </a:t>
            </a:r>
            <a:r>
              <a:rPr lang="en-US" altLang="zh-CN" dirty="0"/>
              <a:t>CPU </a:t>
            </a:r>
            <a:r>
              <a:rPr lang="zh-CN" altLang="en-US" dirty="0"/>
              <a:t>和</a:t>
            </a:r>
            <a:r>
              <a:rPr lang="en-US" altLang="zh-CN" dirty="0"/>
              <a:t> GPU </a:t>
            </a:r>
            <a:r>
              <a:rPr lang="zh-CN" altLang="en-US" dirty="0"/>
              <a:t>作为两个独立的 </a:t>
            </a:r>
            <a:r>
              <a:rPr lang="en-US" altLang="zh-CN" dirty="0"/>
              <a:t>OpenCL </a:t>
            </a:r>
            <a:r>
              <a:rPr lang="zh-CN" altLang="en-US" dirty="0"/>
              <a:t>设备来使用。</a:t>
            </a:r>
            <a:endParaRPr lang="en-GB" dirty="0"/>
          </a:p>
          <a:p>
            <a:r>
              <a:rPr lang="zh-CN" altLang="en-US" dirty="0"/>
              <a:t>如果你安装有独立显卡，可能需要在 </a:t>
            </a:r>
            <a:r>
              <a:rPr lang="en-US" altLang="zh-CN" dirty="0"/>
              <a:t>BIOS </a:t>
            </a:r>
            <a:r>
              <a:rPr lang="zh-CN" altLang="en-US" dirty="0"/>
              <a:t>里面强制启用集成显卡，才能实现利用 </a:t>
            </a:r>
            <a:r>
              <a:rPr lang="en-US" altLang="zh-CN" dirty="0"/>
              <a:t>APU</a:t>
            </a:r>
            <a:r>
              <a:rPr lang="zh-CN" altLang="en-US" dirty="0"/>
              <a:t> 作为 </a:t>
            </a:r>
            <a:r>
              <a:rPr lang="en-US" altLang="zh-CN" dirty="0"/>
              <a:t>OpenCL </a:t>
            </a:r>
            <a:r>
              <a:rPr lang="zh-CN" altLang="en-US" dirty="0"/>
              <a:t>设备。</a:t>
            </a:r>
            <a:endParaRPr lang="en-GB"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128x128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prstClr val="black"/>
                </a:solidFill>
              </a:rPr>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8384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dirty="0">
                <a:solidFill>
                  <a:schemeClr val="accent1"/>
                </a:solidFill>
              </a:rPr>
              <a:t>Private Memory</a:t>
            </a:r>
          </a:p>
          <a:p>
            <a:pPr lvl="1"/>
            <a:r>
              <a:rPr lang="en-GB" dirty="0"/>
              <a:t>Per work-item</a:t>
            </a:r>
          </a:p>
          <a:p>
            <a:r>
              <a:rPr lang="en-GB" dirty="0">
                <a:solidFill>
                  <a:schemeClr val="accent3"/>
                </a:solidFill>
              </a:rPr>
              <a:t>Local Memory</a:t>
            </a:r>
          </a:p>
          <a:p>
            <a:pPr lvl="1"/>
            <a:r>
              <a:rPr lang="en-GB" dirty="0"/>
              <a:t>Shared within a</a:t>
            </a:r>
          </a:p>
          <a:p>
            <a:pPr marL="457200" lvl="1" indent="0">
              <a:buNone/>
            </a:pPr>
            <a:r>
              <a:rPr lang="en-GB" dirty="0"/>
              <a:t>	work-group</a:t>
            </a:r>
          </a:p>
          <a:p>
            <a:r>
              <a:rPr lang="en-GB" dirty="0">
                <a:solidFill>
                  <a:schemeClr val="accent6"/>
                </a:solidFill>
              </a:rPr>
              <a:t>Global/Constant Memory</a:t>
            </a:r>
          </a:p>
          <a:p>
            <a:pPr lvl="1"/>
            <a:r>
              <a:rPr lang="en-GB" dirty="0"/>
              <a:t>Visible to all</a:t>
            </a:r>
          </a:p>
          <a:p>
            <a:pPr marL="457200" lvl="1" indent="0">
              <a:buNone/>
            </a:pPr>
            <a:r>
              <a:rPr lang="en-GB" dirty="0"/>
              <a:t>	work-groups</a:t>
            </a:r>
          </a:p>
          <a:p>
            <a:r>
              <a:rPr lang="en-GB"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solidFill>
                  <a:prstClr val="black"/>
                </a:solidFill>
              </a:rPr>
              <a:t>Memory management is </a:t>
            </a:r>
            <a:r>
              <a:rPr lang="en-GB" sz="2800" b="1" dirty="0">
                <a:solidFill>
                  <a:srgbClr val="C0504D"/>
                </a:solidFill>
              </a:rPr>
              <a:t>explicit</a:t>
            </a:r>
            <a:r>
              <a:rPr lang="en-GB" sz="2800" dirty="0">
                <a:solidFill>
                  <a:prstClr val="black"/>
                </a:solidFill>
              </a:rPr>
              <a:t>: </a:t>
            </a:r>
            <a:br>
              <a:rPr lang="en-GB" sz="2800" dirty="0">
                <a:solidFill>
                  <a:prstClr val="black"/>
                </a:solidFill>
              </a:rPr>
            </a:br>
            <a:r>
              <a:rPr lang="en-GB" sz="2800" dirty="0">
                <a:solidFill>
                  <a:prstClr val="black"/>
                </a:solidFill>
              </a:rPr>
              <a:t>You are responsible for moving data from</a:t>
            </a:r>
          </a:p>
          <a:p>
            <a:r>
              <a:rPr lang="en-GB" sz="2800" dirty="0">
                <a:solidFill>
                  <a:prstClr val="black"/>
                </a:solidFill>
              </a:rPr>
              <a:t>	host → global → local </a:t>
            </a:r>
            <a:r>
              <a:rPr lang="en-GB" sz="2800" i="1" dirty="0">
                <a:solidFill>
                  <a:prstClr val="black"/>
                </a:solidFill>
              </a:rPr>
              <a:t>and</a:t>
            </a:r>
            <a:r>
              <a:rPr lang="en-GB" sz="2800" dirty="0">
                <a:solidFill>
                  <a:prstClr val="black"/>
                </a:solidFill>
              </a:rPr>
              <a:t> back</a:t>
            </a:r>
          </a:p>
        </p:txBody>
      </p:sp>
    </p:spTree>
    <p:extLst>
      <p:ext uri="{BB962C8B-B14F-4D97-AF65-F5344CB8AC3E}">
        <p14:creationId xmlns:p14="http://schemas.microsoft.com/office/powerpoint/2010/main" val="35098428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5112568" cy="4464495"/>
          </a:xfrm>
        </p:spPr>
        <p:txBody>
          <a:bodyPr>
            <a:normAutofit fontScale="85000" lnSpcReduction="20000"/>
          </a:bodyPr>
          <a:lstStyle/>
          <a:p>
            <a:r>
              <a:rPr lang="en-GB" dirty="0">
                <a:solidFill>
                  <a:schemeClr val="accent1"/>
                </a:solidFill>
              </a:rPr>
              <a:t>Private Memory</a:t>
            </a:r>
          </a:p>
          <a:p>
            <a:pPr lvl="1"/>
            <a:r>
              <a:rPr lang="en-GB" dirty="0"/>
              <a:t>Fastest &amp; smallest: O(10) words/WI</a:t>
            </a:r>
          </a:p>
          <a:p>
            <a:r>
              <a:rPr lang="en-GB" dirty="0">
                <a:solidFill>
                  <a:schemeClr val="accent3"/>
                </a:solidFill>
              </a:rPr>
              <a:t>Local Memory</a:t>
            </a:r>
          </a:p>
          <a:p>
            <a:pPr lvl="1"/>
            <a:r>
              <a:rPr lang="en-GB" dirty="0"/>
              <a:t>Shared by all WI’s in a work-group</a:t>
            </a:r>
          </a:p>
          <a:p>
            <a:pPr lvl="1"/>
            <a:r>
              <a:rPr lang="en-GB" dirty="0"/>
              <a:t>But not shared between work-groups!</a:t>
            </a:r>
          </a:p>
          <a:p>
            <a:pPr lvl="1"/>
            <a:r>
              <a:rPr lang="en-GB" dirty="0"/>
              <a:t>O(1-10) Kbytes per work-group</a:t>
            </a:r>
          </a:p>
          <a:p>
            <a:r>
              <a:rPr lang="en-GB" dirty="0">
                <a:solidFill>
                  <a:schemeClr val="accent6"/>
                </a:solidFill>
              </a:rPr>
              <a:t>Global/Constant Memory</a:t>
            </a:r>
          </a:p>
          <a:p>
            <a:pPr lvl="1"/>
            <a:r>
              <a:rPr lang="en-GB" dirty="0"/>
              <a:t>O(1-10) </a:t>
            </a:r>
            <a:r>
              <a:rPr lang="en-GB" dirty="0" err="1"/>
              <a:t>Gbytes</a:t>
            </a:r>
            <a:r>
              <a:rPr lang="en-GB" dirty="0"/>
              <a:t> of Global memory</a:t>
            </a:r>
          </a:p>
          <a:p>
            <a:pPr lvl="1"/>
            <a:r>
              <a:rPr lang="en-GB" dirty="0"/>
              <a:t>O(10-100) Kbytes of Constant memory</a:t>
            </a:r>
          </a:p>
          <a:p>
            <a:r>
              <a:rPr lang="en-GB" dirty="0">
                <a:solidFill>
                  <a:schemeClr val="accent2"/>
                </a:solidFill>
              </a:rPr>
              <a:t>Host memory</a:t>
            </a:r>
          </a:p>
          <a:p>
            <a:pPr lvl="1"/>
            <a:r>
              <a:rPr lang="en-GB" dirty="0"/>
              <a:t>On the CPU - </a:t>
            </a:r>
            <a:r>
              <a:rPr lang="en-GB" dirty="0" err="1"/>
              <a:t>GBytes</a:t>
            </a:r>
            <a:endParaRPr lang="en-GB" dirty="0"/>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04048" y="1916832"/>
            <a:ext cx="4024391" cy="3032574"/>
          </a:xfrm>
          <a:prstGeom prst="rect">
            <a:avLst/>
          </a:prstGeom>
        </p:spPr>
      </p:pic>
      <p:sp>
        <p:nvSpPr>
          <p:cNvPr id="8" name="TextBox 7"/>
          <p:cNvSpPr txBox="1"/>
          <p:nvPr/>
        </p:nvSpPr>
        <p:spPr>
          <a:xfrm>
            <a:off x="107504" y="5428381"/>
            <a:ext cx="8928992" cy="1384995"/>
          </a:xfrm>
          <a:prstGeom prst="rect">
            <a:avLst/>
          </a:prstGeom>
          <a:noFill/>
        </p:spPr>
        <p:txBody>
          <a:bodyPr wrap="square" rtlCol="0">
            <a:spAutoFit/>
          </a:bodyPr>
          <a:lstStyle/>
          <a:p>
            <a:r>
              <a:rPr lang="en-GB" sz="2800" dirty="0"/>
              <a:t>Memory management is </a:t>
            </a:r>
            <a:r>
              <a:rPr lang="en-GB" sz="2800" b="1" dirty="0">
                <a:solidFill>
                  <a:schemeClr val="accent2"/>
                </a:solidFill>
              </a:rPr>
              <a:t>explicit</a:t>
            </a:r>
            <a:r>
              <a:rPr lang="en-GB" sz="2800" dirty="0"/>
              <a:t>: </a:t>
            </a:r>
            <a:br>
              <a:rPr lang="en-GB" sz="2800" dirty="0"/>
            </a:br>
            <a:r>
              <a:rPr lang="en-GB" sz="2800" dirty="0"/>
              <a:t>O(1-10) </a:t>
            </a:r>
            <a:r>
              <a:rPr lang="en-GB" sz="2800" dirty="0" err="1"/>
              <a:t>Gbytes</a:t>
            </a:r>
            <a:r>
              <a:rPr lang="en-GB" sz="2800" dirty="0"/>
              <a:t>/s bandwidth to discrete GPUs for</a:t>
            </a:r>
          </a:p>
          <a:p>
            <a:r>
              <a:rPr lang="en-GB" sz="2800" dirty="0"/>
              <a:t>      Host &lt;-&gt; Global transfers</a:t>
            </a:r>
          </a:p>
        </p:txBody>
      </p:sp>
    </p:spTree>
    <p:extLst>
      <p:ext uri="{BB962C8B-B14F-4D97-AF65-F5344CB8AC3E}">
        <p14:creationId xmlns:p14="http://schemas.microsoft.com/office/powerpoint/2010/main" val="2931397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Private Memory</a:t>
            </a:r>
          </a:p>
        </p:txBody>
      </p:sp>
      <p:sp>
        <p:nvSpPr>
          <p:cNvPr id="6" name="Content Placeholder 5"/>
          <p:cNvSpPr>
            <a:spLocks noGrp="1"/>
          </p:cNvSpPr>
          <p:nvPr>
            <p:ph idx="1"/>
          </p:nvPr>
        </p:nvSpPr>
        <p:spPr/>
        <p:txBody>
          <a:bodyPr>
            <a:normAutofit fontScale="85000" lnSpcReduction="10000"/>
          </a:bodyPr>
          <a:lstStyle/>
          <a:p>
            <a:r>
              <a:rPr lang="en-GB" dirty="0"/>
              <a:t>Managing the memory hierarchy is one of </a:t>
            </a:r>
            <a:r>
              <a:rPr lang="en-GB" sz="3300" b="1" i="1" u="sng" dirty="0">
                <a:solidFill>
                  <a:schemeClr val="accent2"/>
                </a:solidFill>
              </a:rPr>
              <a:t>the</a:t>
            </a:r>
            <a:r>
              <a:rPr lang="en-GB" sz="3300" dirty="0"/>
              <a:t> </a:t>
            </a:r>
            <a:r>
              <a:rPr lang="en-GB" dirty="0"/>
              <a:t>most important things to get right to achieve good performance</a:t>
            </a:r>
          </a:p>
          <a:p>
            <a:endParaRPr lang="en-GB" dirty="0"/>
          </a:p>
          <a:p>
            <a:r>
              <a:rPr lang="en-GB" dirty="0"/>
              <a:t>Private Memory:</a:t>
            </a:r>
          </a:p>
          <a:p>
            <a:pPr lvl="1"/>
            <a:r>
              <a:rPr lang="en-GB" dirty="0"/>
              <a:t>A </a:t>
            </a:r>
            <a:r>
              <a:rPr lang="en-GB" b="1" dirty="0">
                <a:solidFill>
                  <a:schemeClr val="accent1"/>
                </a:solidFill>
              </a:rPr>
              <a:t>very scarce </a:t>
            </a:r>
            <a:r>
              <a:rPr lang="en-GB" dirty="0"/>
              <a:t>resource, only a few tens of 32-bit words per Work-Item at most</a:t>
            </a:r>
          </a:p>
          <a:p>
            <a:pPr lvl="1"/>
            <a:r>
              <a:rPr lang="en-GB" dirty="0"/>
              <a:t>If you use </a:t>
            </a:r>
            <a:r>
              <a:rPr lang="en-GB" dirty="0">
                <a:solidFill>
                  <a:schemeClr val="accent2"/>
                </a:solidFill>
              </a:rPr>
              <a:t>too much</a:t>
            </a:r>
            <a:r>
              <a:rPr lang="en-GB" dirty="0"/>
              <a:t> it </a:t>
            </a:r>
            <a:r>
              <a:rPr lang="en-GB" dirty="0">
                <a:solidFill>
                  <a:schemeClr val="accent2"/>
                </a:solidFill>
              </a:rPr>
              <a:t>spills to global memory </a:t>
            </a:r>
            <a:r>
              <a:rPr lang="en-GB" dirty="0"/>
              <a:t>or </a:t>
            </a:r>
            <a:r>
              <a:rPr lang="en-GB" dirty="0">
                <a:solidFill>
                  <a:schemeClr val="accent2"/>
                </a:solidFill>
              </a:rPr>
              <a:t>reduces the number of Work-Items </a:t>
            </a:r>
            <a:r>
              <a:rPr lang="en-GB" dirty="0"/>
              <a:t>that can be run at the same time, potentially harming performance*</a:t>
            </a:r>
          </a:p>
          <a:p>
            <a:pPr lvl="1"/>
            <a:r>
              <a:rPr lang="en-GB" dirty="0"/>
              <a:t>Think of these like registers on the CPU</a:t>
            </a:r>
          </a:p>
        </p:txBody>
      </p:sp>
      <p:sp>
        <p:nvSpPr>
          <p:cNvPr id="2" name="TextBox 1"/>
          <p:cNvSpPr txBox="1"/>
          <p:nvPr/>
        </p:nvSpPr>
        <p:spPr>
          <a:xfrm>
            <a:off x="3491880" y="6479889"/>
            <a:ext cx="2467743" cy="369332"/>
          </a:xfrm>
          <a:prstGeom prst="rect">
            <a:avLst/>
          </a:prstGeom>
          <a:noFill/>
        </p:spPr>
        <p:txBody>
          <a:bodyPr wrap="none" rtlCol="0">
            <a:spAutoFit/>
          </a:bodyPr>
          <a:lstStyle/>
          <a:p>
            <a:r>
              <a:rPr lang="en-GB" dirty="0"/>
              <a:t>* Occupancy on a GPU</a:t>
            </a:r>
          </a:p>
        </p:txBody>
      </p:sp>
    </p:spTree>
    <p:extLst>
      <p:ext uri="{BB962C8B-B14F-4D97-AF65-F5344CB8AC3E}">
        <p14:creationId xmlns:p14="http://schemas.microsoft.com/office/powerpoint/2010/main" val="12635799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fontScale="77500" lnSpcReduction="20000"/>
          </a:bodyPr>
          <a:lstStyle/>
          <a:p>
            <a:pPr>
              <a:lnSpc>
                <a:spcPct val="110000"/>
              </a:lnSpc>
            </a:pPr>
            <a:r>
              <a:rPr lang="en-GB" dirty="0"/>
              <a:t>Tens of </a:t>
            </a:r>
            <a:r>
              <a:rPr lang="en-GB" dirty="0" err="1"/>
              <a:t>KBytes</a:t>
            </a:r>
            <a:r>
              <a:rPr lang="en-GB" dirty="0"/>
              <a:t> per Compute Unit</a:t>
            </a:r>
          </a:p>
          <a:p>
            <a:pPr lvl="1">
              <a:lnSpc>
                <a:spcPct val="110000"/>
              </a:lnSpc>
            </a:pPr>
            <a:r>
              <a:rPr lang="en-GB" dirty="0"/>
              <a:t>As multiple Work-Groups will be running on each CU, this means only a fraction of the total Local Memory size is available to each Work-Group</a:t>
            </a:r>
          </a:p>
          <a:p>
            <a:pPr>
              <a:lnSpc>
                <a:spcPct val="110000"/>
              </a:lnSpc>
            </a:pPr>
            <a:r>
              <a:rPr lang="en-GB" dirty="0"/>
              <a:t>Assume O(1-10) </a:t>
            </a:r>
            <a:r>
              <a:rPr lang="en-GB" dirty="0" err="1"/>
              <a:t>KBytes</a:t>
            </a:r>
            <a:r>
              <a:rPr lang="en-GB" dirty="0"/>
              <a:t> of Local Memory per Work-Group</a:t>
            </a:r>
          </a:p>
          <a:p>
            <a:pPr lvl="1">
              <a:lnSpc>
                <a:spcPct val="110000"/>
              </a:lnSpc>
            </a:pPr>
            <a:r>
              <a:rPr lang="en-GB" dirty="0"/>
              <a:t>Your kernels are responsible for transferring data between Local and Global/Constant memories … there are optimized library functions to help</a:t>
            </a:r>
          </a:p>
          <a:p>
            <a:pPr lvl="1">
              <a:lnSpc>
                <a:spcPct val="110000"/>
              </a:lnSpc>
            </a:pPr>
            <a:r>
              <a:rPr lang="en-GB" dirty="0"/>
              <a:t>E.g. </a:t>
            </a:r>
            <a:r>
              <a:rPr lang="en-GB" dirty="0" err="1">
                <a:solidFill>
                  <a:schemeClr val="tx2">
                    <a:lumMod val="75000"/>
                  </a:schemeClr>
                </a:solidFill>
              </a:rPr>
              <a:t>async_work_group_copy</a:t>
            </a:r>
            <a:r>
              <a:rPr lang="en-GB" dirty="0"/>
              <a:t>(), </a:t>
            </a:r>
            <a:r>
              <a:rPr lang="en-GB" dirty="0" err="1">
                <a:solidFill>
                  <a:schemeClr val="tx2">
                    <a:lumMod val="75000"/>
                  </a:schemeClr>
                </a:solidFill>
              </a:rPr>
              <a:t>async_workgroup_strided_copy</a:t>
            </a:r>
            <a:r>
              <a:rPr lang="en-GB" dirty="0"/>
              <a:t>(), …</a:t>
            </a:r>
          </a:p>
          <a:p>
            <a:pPr>
              <a:lnSpc>
                <a:spcPct val="110000"/>
              </a:lnSpc>
            </a:pPr>
            <a:r>
              <a:rPr lang="en-GB" dirty="0"/>
              <a:t>Use Local Memory to hold data that can be </a:t>
            </a:r>
            <a:r>
              <a:rPr lang="en-GB" dirty="0">
                <a:solidFill>
                  <a:schemeClr val="accent6"/>
                </a:solidFill>
              </a:rPr>
              <a:t>reused by all the work-items </a:t>
            </a:r>
            <a:r>
              <a:rPr lang="en-GB" dirty="0"/>
              <a:t>in a work-group</a:t>
            </a:r>
          </a:p>
          <a:p>
            <a:pPr>
              <a:lnSpc>
                <a:spcPct val="110000"/>
              </a:lnSpc>
            </a:pPr>
            <a:r>
              <a:rPr lang="en-GB" dirty="0"/>
              <a:t>Access patterns to Local Memory affect performance in a similar way to accessing Global Memory</a:t>
            </a:r>
          </a:p>
          <a:p>
            <a:pPr lvl="1">
              <a:lnSpc>
                <a:spcPct val="110000"/>
              </a:lnSpc>
            </a:pPr>
            <a:r>
              <a:rPr lang="en-GB" dirty="0"/>
              <a:t>Have to think about things like coalescence &amp; bank conflicts</a:t>
            </a:r>
          </a:p>
        </p:txBody>
      </p:sp>
      <p:sp>
        <p:nvSpPr>
          <p:cNvPr id="4" name="TextBox 3"/>
          <p:cNvSpPr txBox="1"/>
          <p:nvPr/>
        </p:nvSpPr>
        <p:spPr>
          <a:xfrm>
            <a:off x="5701080" y="6516052"/>
            <a:ext cx="3442920" cy="369332"/>
          </a:xfrm>
          <a:prstGeom prst="rect">
            <a:avLst/>
          </a:prstGeom>
          <a:noFill/>
        </p:spPr>
        <p:txBody>
          <a:bodyPr wrap="none" rtlCol="0">
            <a:spAutoFit/>
          </a:bodyPr>
          <a:lstStyle/>
          <a:p>
            <a:r>
              <a:rPr lang="en-GB" dirty="0"/>
              <a:t>* Typical figures for a 2013 GPU</a:t>
            </a:r>
          </a:p>
        </p:txBody>
      </p:sp>
    </p:spTree>
    <p:extLst>
      <p:ext uri="{BB962C8B-B14F-4D97-AF65-F5344CB8AC3E}">
        <p14:creationId xmlns:p14="http://schemas.microsoft.com/office/powerpoint/2010/main" val="1831038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Local Memory</a:t>
            </a:r>
          </a:p>
        </p:txBody>
      </p:sp>
      <p:sp>
        <p:nvSpPr>
          <p:cNvPr id="3" name="Content Placeholder 2"/>
          <p:cNvSpPr>
            <a:spLocks noGrp="1"/>
          </p:cNvSpPr>
          <p:nvPr>
            <p:ph idx="1"/>
          </p:nvPr>
        </p:nvSpPr>
        <p:spPr>
          <a:xfrm>
            <a:off x="179512" y="1124744"/>
            <a:ext cx="8784976" cy="5616624"/>
          </a:xfrm>
        </p:spPr>
        <p:txBody>
          <a:bodyPr>
            <a:normAutofit/>
          </a:bodyPr>
          <a:lstStyle/>
          <a:p>
            <a:r>
              <a:rPr lang="en-GB" dirty="0">
                <a:solidFill>
                  <a:schemeClr val="accent2"/>
                </a:solidFill>
              </a:rPr>
              <a:t>Local Memory </a:t>
            </a:r>
            <a:r>
              <a:rPr lang="en-GB" dirty="0"/>
              <a:t>doesn’t always help…</a:t>
            </a:r>
          </a:p>
          <a:p>
            <a:pPr lvl="1"/>
            <a:r>
              <a:rPr lang="en-GB" dirty="0"/>
              <a:t>CPUs don’t have special hardware for it</a:t>
            </a:r>
          </a:p>
          <a:p>
            <a:pPr lvl="1"/>
            <a:r>
              <a:rPr lang="en-GB" dirty="0"/>
              <a:t>This can mean excessive use of Local Memory might slow down kernels on CPUs</a:t>
            </a:r>
          </a:p>
          <a:p>
            <a:pPr lvl="1"/>
            <a:r>
              <a:rPr lang="en-GB" dirty="0"/>
              <a:t>GPUs now have effective on-chip caches which can provide much of the benefit of Local Memory but without programmer intervention</a:t>
            </a:r>
          </a:p>
          <a:p>
            <a:pPr lvl="1"/>
            <a:r>
              <a:rPr lang="en-GB" dirty="0"/>
              <a:t>So, your mileage may vary!</a:t>
            </a:r>
          </a:p>
        </p:txBody>
      </p:sp>
    </p:spTree>
    <p:extLst>
      <p:ext uri="{BB962C8B-B14F-4D97-AF65-F5344CB8AC3E}">
        <p14:creationId xmlns:p14="http://schemas.microsoft.com/office/powerpoint/2010/main" val="157986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The Memory Hierarchy</a:t>
            </a:r>
          </a:p>
        </p:txBody>
      </p:sp>
      <p:sp>
        <p:nvSpPr>
          <p:cNvPr id="11" name="Isosceles Triangle 10"/>
          <p:cNvSpPr/>
          <p:nvPr/>
        </p:nvSpPr>
        <p:spPr>
          <a:xfrm>
            <a:off x="5121670" y="1686020"/>
            <a:ext cx="3148579" cy="3988430"/>
          </a:xfrm>
          <a:prstGeom prst="triangle">
            <a:avLst/>
          </a:prstGeom>
          <a:solidFill>
            <a:schemeClr val="bg1">
              <a:lumMod val="85000"/>
            </a:schemeClr>
          </a:solidFill>
          <a:ln w="9525" cap="flat" cmpd="sng" algn="ctr">
            <a:solidFill>
              <a:schemeClr val="bg2"/>
            </a:solid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j-lt"/>
              <a:ea typeface="MS PGothic"/>
              <a:cs typeface="Arial"/>
              <a:sym typeface="Myriad Set Text" charset="0"/>
            </a:endParaRPr>
          </a:p>
        </p:txBody>
      </p:sp>
      <p:sp>
        <p:nvSpPr>
          <p:cNvPr id="12" name="TextBox 11"/>
          <p:cNvSpPr txBox="1"/>
          <p:nvPr/>
        </p:nvSpPr>
        <p:spPr>
          <a:xfrm>
            <a:off x="5452839" y="1769989"/>
            <a:ext cx="2480166" cy="3871111"/>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 </a:t>
            </a:r>
            <a:r>
              <a:rPr lang="en-US" sz="2000" dirty="0" err="1">
                <a:solidFill>
                  <a:schemeClr val="accent6">
                    <a:lumMod val="75000"/>
                  </a:schemeClr>
                </a:solidFill>
                <a:latin typeface="+mj-lt"/>
                <a:ea typeface="ヒラギノ角ゴ ProN W3" charset="-128"/>
                <a:cs typeface="Arial"/>
                <a:sym typeface="Myriad Set Text" charset="0"/>
              </a:rPr>
              <a:t>KBytes</a:t>
            </a:r>
            <a:r>
              <a:rPr lang="en-US" sz="2000" dirty="0">
                <a:solidFill>
                  <a:schemeClr val="accent6">
                    <a:lumMod val="75000"/>
                  </a:schemeClr>
                </a:solidFill>
                <a:latin typeface="+mj-lt"/>
                <a:ea typeface="ヒラギノ角ゴ ProN W3" charset="-128"/>
                <a:cs typeface="Arial"/>
                <a:sym typeface="Myriad Set Text" charset="0"/>
              </a:rPr>
              <a:t>/WG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O(1-100) </a:t>
            </a:r>
            <a:r>
              <a:rPr lang="en-US" sz="2000" dirty="0" err="1">
                <a:solidFill>
                  <a:schemeClr val="accent6">
                    <a:lumMod val="75000"/>
                  </a:schemeClr>
                </a:solidFill>
                <a:latin typeface="+mj-lt"/>
                <a:ea typeface="ヒラギノ角ゴ ProN W3" charset="-128"/>
                <a:cs typeface="Arial"/>
                <a:sym typeface="Myriad Set Text" charset="0"/>
              </a:rPr>
              <a:t>GBytes</a:t>
            </a:r>
            <a:endParaRPr lang="en-US" sz="2000" dirty="0">
              <a:solidFill>
                <a:schemeClr val="accent6">
                  <a:lumMod val="75000"/>
                </a:schemeClr>
              </a:solidFill>
              <a:latin typeface="+mj-lt"/>
              <a:ea typeface="ヒラギノ角ゴ ProN W3" charset="-128"/>
              <a:cs typeface="Arial"/>
              <a:sym typeface="Myriad Set Text" charset="0"/>
            </a:endParaRPr>
          </a:p>
        </p:txBody>
      </p:sp>
      <p:sp>
        <p:nvSpPr>
          <p:cNvPr id="13" name="Isosceles Triangle 12"/>
          <p:cNvSpPr/>
          <p:nvPr/>
        </p:nvSpPr>
        <p:spPr>
          <a:xfrm flipV="1">
            <a:off x="698143" y="1712469"/>
            <a:ext cx="3148579" cy="3988430"/>
          </a:xfrm>
          <a:prstGeom prst="triangle">
            <a:avLst/>
          </a:prstGeom>
          <a:solidFill>
            <a:schemeClr val="bg1">
              <a:lumMod val="85000"/>
            </a:schemeClr>
          </a:solidFill>
          <a:ln w="9525" cap="flat" cmpd="sng" algn="ctr">
            <a:noFill/>
            <a:prstDash val="solid"/>
          </a:ln>
          <a:effectLst/>
        </p:spPr>
        <p:txBody>
          <a:bodyPr rtlCol="0" anchor="ctr"/>
          <a:lstStyle/>
          <a:p>
            <a:pPr marL="0" marR="0" lvl="0" indent="0" algn="ctr"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chemeClr val="accent3">
                  <a:lumMod val="20000"/>
                  <a:lumOff val="80000"/>
                </a:schemeClr>
              </a:solidFill>
              <a:effectLst/>
              <a:uLnTx/>
              <a:uFillTx/>
              <a:latin typeface="+mj-lt"/>
              <a:ea typeface="MS PGothic"/>
              <a:cs typeface="Arial"/>
              <a:sym typeface="Myriad Set Text" charset="0"/>
            </a:endParaRPr>
          </a:p>
        </p:txBody>
      </p:sp>
      <p:sp>
        <p:nvSpPr>
          <p:cNvPr id="14" name="TextBox 13"/>
          <p:cNvSpPr txBox="1"/>
          <p:nvPr/>
        </p:nvSpPr>
        <p:spPr>
          <a:xfrm>
            <a:off x="875848" y="1754454"/>
            <a:ext cx="2823210" cy="3870419"/>
          </a:xfrm>
          <a:prstGeom prst="rect">
            <a:avLst/>
          </a:prstGeom>
          <a:noFill/>
        </p:spPr>
        <p:txBody>
          <a:bodyPr wrap="none" rtlCol="0">
            <a:spAutoFit/>
          </a:bodyPr>
          <a:lstStyle/>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Private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O(2-3) words/cycle/WI</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Local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 words/cycle/WG</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Global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O(100-200)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a:p>
            <a:pPr algn="ctr" fontAlgn="base">
              <a:lnSpc>
                <a:spcPct val="99000"/>
              </a:lnSpc>
              <a:spcBef>
                <a:spcPct val="0"/>
              </a:spcBef>
              <a:spcAft>
                <a:spcPct val="0"/>
              </a:spcAft>
            </a:pPr>
            <a:endParaRPr lang="en-US" sz="2400" dirty="0">
              <a:solidFill>
                <a:schemeClr val="accent6">
                  <a:lumMod val="75000"/>
                </a:schemeClr>
              </a:solidFill>
              <a:latin typeface="+mj-lt"/>
              <a:ea typeface="ヒラギノ角ゴ ProN W3" charset="-128"/>
              <a:cs typeface="Arial"/>
              <a:sym typeface="Myriad Set Text" charset="0"/>
            </a:endParaRPr>
          </a:p>
          <a:p>
            <a:pPr algn="ctr" fontAlgn="base">
              <a:lnSpc>
                <a:spcPct val="99000"/>
              </a:lnSpc>
              <a:spcBef>
                <a:spcPct val="0"/>
              </a:spcBef>
              <a:spcAft>
                <a:spcPct val="0"/>
              </a:spcAft>
            </a:pPr>
            <a:r>
              <a:rPr lang="en-US" sz="2400" dirty="0">
                <a:solidFill>
                  <a:schemeClr val="accent6">
                    <a:lumMod val="75000"/>
                  </a:schemeClr>
                </a:solidFill>
                <a:latin typeface="+mj-lt"/>
                <a:ea typeface="ヒラギノ角ゴ ProN W3" charset="-128"/>
                <a:cs typeface="Arial"/>
                <a:sym typeface="Myriad Set Text" charset="0"/>
              </a:rPr>
              <a:t>Host memory</a:t>
            </a:r>
          </a:p>
          <a:p>
            <a:pPr algn="ctr" fontAlgn="base">
              <a:lnSpc>
                <a:spcPct val="99000"/>
              </a:lnSpc>
              <a:spcBef>
                <a:spcPct val="0"/>
              </a:spcBef>
              <a:spcAft>
                <a:spcPct val="0"/>
              </a:spcAft>
            </a:pPr>
            <a:r>
              <a:rPr lang="en-US" sz="2000" dirty="0">
                <a:solidFill>
                  <a:schemeClr val="accent6">
                    <a:lumMod val="75000"/>
                  </a:schemeClr>
                </a:solidFill>
                <a:latin typeface="+mj-lt"/>
                <a:ea typeface="ヒラギノ角ゴ ProN W3" charset="-128"/>
                <a:cs typeface="Arial"/>
                <a:sym typeface="Myriad Set Text" charset="0"/>
              </a:rPr>
              <a:t>O(1-100) </a:t>
            </a:r>
            <a:r>
              <a:rPr lang="en-US" sz="2000" dirty="0" err="1">
                <a:solidFill>
                  <a:schemeClr val="accent6">
                    <a:lumMod val="75000"/>
                  </a:schemeClr>
                </a:solidFill>
                <a:latin typeface="+mj-lt"/>
                <a:ea typeface="ヒラギノ角ゴ ProN W3" charset="-128"/>
                <a:cs typeface="Arial"/>
                <a:sym typeface="Myriad Set Text" charset="0"/>
              </a:rPr>
              <a:t>GBytes</a:t>
            </a:r>
            <a:r>
              <a:rPr lang="en-US" sz="2000" dirty="0">
                <a:solidFill>
                  <a:schemeClr val="accent6">
                    <a:lumMod val="75000"/>
                  </a:schemeClr>
                </a:solidFill>
                <a:latin typeface="+mj-lt"/>
                <a:ea typeface="ヒラギノ角ゴ ProN W3" charset="-128"/>
                <a:cs typeface="Arial"/>
                <a:sym typeface="Myriad Set Text" charset="0"/>
              </a:rPr>
              <a:t>/s</a:t>
            </a:r>
          </a:p>
        </p:txBody>
      </p:sp>
      <p:sp>
        <p:nvSpPr>
          <p:cNvPr id="15" name="TextBox 14"/>
          <p:cNvSpPr txBox="1"/>
          <p:nvPr/>
        </p:nvSpPr>
        <p:spPr>
          <a:xfrm>
            <a:off x="1115616" y="6045210"/>
            <a:ext cx="6229189" cy="336502"/>
          </a:xfrm>
          <a:prstGeom prst="rect">
            <a:avLst/>
          </a:prstGeom>
          <a:noFill/>
        </p:spPr>
        <p:txBody>
          <a:bodyPr wrap="none" rtlCol="0">
            <a:spAutoFit/>
          </a:bodyPr>
          <a:lstStyle/>
          <a:p>
            <a:pPr fontAlgn="base">
              <a:lnSpc>
                <a:spcPct val="99000"/>
              </a:lnSpc>
              <a:spcBef>
                <a:spcPct val="0"/>
              </a:spcBef>
              <a:spcAft>
                <a:spcPct val="0"/>
              </a:spcAft>
            </a:pPr>
            <a:r>
              <a:rPr lang="en-US" sz="1600" dirty="0">
                <a:latin typeface="+mj-lt"/>
                <a:ea typeface="ヒラギノ角ゴ ProN W3" charset="-128"/>
                <a:cs typeface="Arial"/>
                <a:sym typeface="Myriad Set Text" charset="0"/>
              </a:rPr>
              <a:t>Speeds and feeds approx. for a high-end discrete GPU, circa 2011</a:t>
            </a:r>
          </a:p>
        </p:txBody>
      </p:sp>
      <p:sp>
        <p:nvSpPr>
          <p:cNvPr id="16" name="TextBox 15"/>
          <p:cNvSpPr txBox="1"/>
          <p:nvPr/>
        </p:nvSpPr>
        <p:spPr>
          <a:xfrm>
            <a:off x="1248925" y="1177181"/>
            <a:ext cx="1837362"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Bandwidths</a:t>
            </a:r>
          </a:p>
        </p:txBody>
      </p:sp>
      <p:sp>
        <p:nvSpPr>
          <p:cNvPr id="17" name="TextBox 16"/>
          <p:cNvSpPr txBox="1"/>
          <p:nvPr/>
        </p:nvSpPr>
        <p:spPr>
          <a:xfrm>
            <a:off x="6218645" y="1177181"/>
            <a:ext cx="904415" cy="457946"/>
          </a:xfrm>
          <a:prstGeom prst="rect">
            <a:avLst/>
          </a:prstGeom>
          <a:noFill/>
        </p:spPr>
        <p:txBody>
          <a:bodyPr wrap="none" rtlCol="0">
            <a:spAutoFit/>
          </a:bodyPr>
          <a:lstStyle/>
          <a:p>
            <a:pPr fontAlgn="base">
              <a:lnSpc>
                <a:spcPct val="99000"/>
              </a:lnSpc>
              <a:spcBef>
                <a:spcPct val="0"/>
              </a:spcBef>
              <a:spcAft>
                <a:spcPct val="0"/>
              </a:spcAft>
            </a:pPr>
            <a:r>
              <a:rPr lang="en-US" sz="2400" b="1" dirty="0">
                <a:solidFill>
                  <a:schemeClr val="accent2"/>
                </a:solidFill>
                <a:latin typeface="+mj-lt"/>
                <a:ea typeface="ヒラギノ角ゴ ProN W3" charset="-128"/>
                <a:cs typeface="Arial"/>
                <a:sym typeface="Myriad Set Text" charset="0"/>
              </a:rPr>
              <a:t>Sizes</a:t>
            </a:r>
          </a:p>
        </p:txBody>
      </p:sp>
    </p:spTree>
    <p:extLst>
      <p:ext uri="{BB962C8B-B14F-4D97-AF65-F5344CB8AC3E}">
        <p14:creationId xmlns:p14="http://schemas.microsoft.com/office/powerpoint/2010/main" val="2723519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Memory Consistency</a:t>
            </a:r>
          </a:p>
        </p:txBody>
      </p:sp>
      <p:sp>
        <p:nvSpPr>
          <p:cNvPr id="3" name="Content Placeholder 2"/>
          <p:cNvSpPr>
            <a:spLocks noGrp="1"/>
          </p:cNvSpPr>
          <p:nvPr>
            <p:ph idx="1"/>
          </p:nvPr>
        </p:nvSpPr>
        <p:spPr>
          <a:xfrm>
            <a:off x="179512" y="908720"/>
            <a:ext cx="8784976" cy="5949280"/>
          </a:xfrm>
        </p:spPr>
        <p:txBody>
          <a:bodyPr>
            <a:normAutofit fontScale="77500" lnSpcReduction="20000"/>
          </a:bodyPr>
          <a:lstStyle/>
          <a:p>
            <a:pPr>
              <a:lnSpc>
                <a:spcPct val="110000"/>
              </a:lnSpc>
            </a:pPr>
            <a:r>
              <a:rPr lang="en-GB" dirty="0"/>
              <a:t>OpenCL uses a </a:t>
            </a:r>
            <a:r>
              <a:rPr lang="en-GB" b="1" dirty="0">
                <a:solidFill>
                  <a:schemeClr val="accent1"/>
                </a:solidFill>
              </a:rPr>
              <a:t>relaxed consistency </a:t>
            </a:r>
            <a:r>
              <a:rPr lang="en-GB" dirty="0"/>
              <a:t>memory model; i.e. </a:t>
            </a:r>
          </a:p>
          <a:p>
            <a:pPr lvl="1">
              <a:lnSpc>
                <a:spcPct val="110000"/>
              </a:lnSpc>
            </a:pPr>
            <a:r>
              <a:rPr lang="en-GB" dirty="0"/>
              <a:t>The state of memory visible to a work-item is not guaranteed to be consistent across the collection of work-items at all times.</a:t>
            </a:r>
          </a:p>
          <a:p>
            <a:pPr>
              <a:lnSpc>
                <a:spcPct val="110000"/>
              </a:lnSpc>
            </a:pPr>
            <a:r>
              <a:rPr lang="en-GB" dirty="0"/>
              <a:t>Within a work-item:</a:t>
            </a:r>
          </a:p>
          <a:p>
            <a:pPr lvl="1">
              <a:lnSpc>
                <a:spcPct val="110000"/>
              </a:lnSpc>
            </a:pPr>
            <a:r>
              <a:rPr lang="en-GB" dirty="0"/>
              <a:t>Memory has load/store consistency to the work-item’s private view of memory, i.e. it sees its own reads and writes correctly</a:t>
            </a:r>
          </a:p>
          <a:p>
            <a:pPr>
              <a:lnSpc>
                <a:spcPct val="110000"/>
              </a:lnSpc>
            </a:pPr>
            <a:r>
              <a:rPr lang="en-GB" dirty="0"/>
              <a:t>Within a work-group:</a:t>
            </a:r>
          </a:p>
          <a:p>
            <a:pPr lvl="1">
              <a:lnSpc>
                <a:spcPct val="110000"/>
              </a:lnSpc>
            </a:pPr>
            <a:r>
              <a:rPr lang="en-GB" dirty="0"/>
              <a:t>Local memory is consistent between work-items at a barrier.</a:t>
            </a:r>
          </a:p>
          <a:p>
            <a:pPr>
              <a:lnSpc>
                <a:spcPct val="110000"/>
              </a:lnSpc>
            </a:pPr>
            <a:r>
              <a:rPr lang="en-GB" dirty="0"/>
              <a:t>Global memory is consistent within a work-group at a barrier, </a:t>
            </a:r>
            <a:r>
              <a:rPr lang="en-GB" b="1" u="sng" dirty="0"/>
              <a:t>but </a:t>
            </a:r>
            <a:r>
              <a:rPr lang="en-GB" b="1" i="1" u="sng" dirty="0">
                <a:solidFill>
                  <a:schemeClr val="accent2"/>
                </a:solidFill>
              </a:rPr>
              <a:t>not</a:t>
            </a:r>
            <a:r>
              <a:rPr lang="en-GB" b="1" u="sng" dirty="0">
                <a:solidFill>
                  <a:schemeClr val="accent2"/>
                </a:solidFill>
              </a:rPr>
              <a:t> </a:t>
            </a:r>
            <a:r>
              <a:rPr lang="en-GB" b="1" u="sng" dirty="0"/>
              <a:t>guaranteed across different work-groups!!</a:t>
            </a:r>
          </a:p>
          <a:p>
            <a:pPr lvl="1">
              <a:lnSpc>
                <a:spcPct val="110000"/>
              </a:lnSpc>
            </a:pPr>
            <a:r>
              <a:rPr lang="en-GB" dirty="0"/>
              <a:t>This is a common source of bugs!</a:t>
            </a:r>
            <a:endParaRPr lang="en-GB" b="1" u="sng" dirty="0"/>
          </a:p>
          <a:p>
            <a:pPr>
              <a:lnSpc>
                <a:spcPct val="110000"/>
              </a:lnSpc>
            </a:pPr>
            <a:r>
              <a:rPr lang="en-GB" dirty="0"/>
              <a:t>Consistency of memory shared between </a:t>
            </a:r>
            <a:r>
              <a:rPr lang="en-GB" dirty="0">
                <a:solidFill>
                  <a:schemeClr val="accent2"/>
                </a:solidFill>
              </a:rPr>
              <a:t>commands </a:t>
            </a:r>
            <a:r>
              <a:rPr lang="en-GB" dirty="0"/>
              <a:t>(e.g. kernel invocations) is enforced by </a:t>
            </a:r>
            <a:r>
              <a:rPr lang="en-GB" dirty="0">
                <a:solidFill>
                  <a:schemeClr val="accent2"/>
                </a:solidFill>
              </a:rPr>
              <a:t>synchronization </a:t>
            </a:r>
            <a:r>
              <a:rPr lang="en-GB" dirty="0"/>
              <a:t>(barriers, events, in-order queue) </a:t>
            </a:r>
          </a:p>
        </p:txBody>
      </p:sp>
    </p:spTree>
    <p:extLst>
      <p:ext uri="{BB962C8B-B14F-4D97-AF65-F5344CB8AC3E}">
        <p14:creationId xmlns:p14="http://schemas.microsoft.com/office/powerpoint/2010/main" val="186514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584400"/>
            <a:ext cx="8784976" cy="2161135"/>
          </a:xfrm>
        </p:spPr>
        <p:txBody>
          <a:bodyPr>
            <a:noAutofit/>
          </a:bodyPr>
          <a:lstStyle/>
          <a:p>
            <a:r>
              <a:rPr lang="en-GB" sz="2400" dirty="0"/>
              <a:t>There may be significant overhead to manage work-items and work-groups.</a:t>
            </a:r>
          </a:p>
          <a:p>
            <a:r>
              <a:rPr lang="en-GB" sz="2400" dirty="0"/>
              <a:t>So let’s have each work-item compute a full row of C</a:t>
            </a:r>
          </a:p>
        </p:txBody>
      </p:sp>
      <p:sp>
        <p:nvSpPr>
          <p:cNvPr id="8" name="Rectangle 5"/>
          <p:cNvSpPr>
            <a:spLocks noChangeArrowheads="1"/>
          </p:cNvSpPr>
          <p:nvPr/>
        </p:nvSpPr>
        <p:spPr bwMode="auto">
          <a:xfrm>
            <a:off x="3475135"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3653286"/>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0376" y="3653286"/>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75135" y="3755244"/>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43427" y="3437758"/>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24538" y="3310744"/>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53135" y="3310744"/>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38873" y="36917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3310744"/>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3501258"/>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611560" y="4491653"/>
            <a:ext cx="8064896" cy="397032"/>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Dot product of a row of A and a column of B for each element of C</a:t>
            </a:r>
          </a:p>
        </p:txBody>
      </p:sp>
      <p:sp>
        <p:nvSpPr>
          <p:cNvPr id="24" name="Rectangle 10"/>
          <p:cNvSpPr>
            <a:spLocks noChangeArrowheads="1"/>
          </p:cNvSpPr>
          <p:nvPr/>
        </p:nvSpPr>
        <p:spPr bwMode="auto">
          <a:xfrm>
            <a:off x="1412142" y="3761988"/>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3760114"/>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6" name="Content Placeholder 4"/>
          <p:cNvSpPr txBox="1">
            <a:spLocks/>
          </p:cNvSpPr>
          <p:nvPr/>
        </p:nvSpPr>
        <p:spPr>
          <a:xfrm>
            <a:off x="251520" y="5016027"/>
            <a:ext cx="8784976" cy="12744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t>And with an eye towards future optimizations, let’s collect work-items into work-groups with 64 work-items per work-group </a:t>
            </a:r>
          </a:p>
        </p:txBody>
      </p:sp>
    </p:spTree>
    <p:extLst>
      <p:ext uri="{BB962C8B-B14F-4D97-AF65-F5344CB8AC3E}">
        <p14:creationId xmlns:p14="http://schemas.microsoft.com/office/powerpoint/2010/main" val="207452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3394"/>
            <a:ext cx="8856984" cy="994122"/>
          </a:xfrm>
        </p:spPr>
        <p:txBody>
          <a:bodyPr>
            <a:normAutofit/>
          </a:bodyPr>
          <a:lstStyle/>
          <a:p>
            <a:r>
              <a:rPr lang="en-GB" sz="3600" dirty="0"/>
              <a:t>An N-dimension domain of work-items</a:t>
            </a:r>
          </a:p>
        </p:txBody>
      </p:sp>
      <p:sp>
        <p:nvSpPr>
          <p:cNvPr id="3" name="Content Placeholder 2"/>
          <p:cNvSpPr>
            <a:spLocks noGrp="1"/>
          </p:cNvSpPr>
          <p:nvPr>
            <p:ph idx="1"/>
          </p:nvPr>
        </p:nvSpPr>
        <p:spPr>
          <a:xfrm>
            <a:off x="107504" y="1124744"/>
            <a:ext cx="8856984" cy="1735798"/>
          </a:xfrm>
        </p:spPr>
        <p:txBody>
          <a:bodyPr>
            <a:normAutofit fontScale="85000" lnSpcReduction="20000"/>
          </a:bodyPr>
          <a:lstStyle/>
          <a:p>
            <a:r>
              <a:rPr lang="en-GB" dirty="0">
                <a:solidFill>
                  <a:schemeClr val="accent2"/>
                </a:solidFill>
              </a:rPr>
              <a:t>Global </a:t>
            </a:r>
            <a:r>
              <a:rPr lang="en-GB" dirty="0"/>
              <a:t>Dimensions: 1024 (1D)</a:t>
            </a:r>
          </a:p>
          <a:p>
            <a:pPr marL="0" indent="0">
              <a:buNone/>
            </a:pPr>
            <a:r>
              <a:rPr lang="en-GB" dirty="0"/>
              <a:t>	Whole problem space (index space)</a:t>
            </a:r>
          </a:p>
          <a:p>
            <a:r>
              <a:rPr lang="en-GB" dirty="0">
                <a:solidFill>
                  <a:schemeClr val="accent2"/>
                </a:solidFill>
              </a:rPr>
              <a:t>Local </a:t>
            </a:r>
            <a:r>
              <a:rPr lang="en-GB" dirty="0"/>
              <a:t>Dimensions:  64 (work-items per work-group)</a:t>
            </a:r>
          </a:p>
          <a:p>
            <a:pPr marL="0" indent="0">
              <a:buNone/>
            </a:pPr>
            <a:r>
              <a:rPr lang="en-GB" dirty="0"/>
              <a:t>	Only 1024/64 = 16 work-groups in total</a:t>
            </a:r>
          </a:p>
          <a:p>
            <a:endParaRPr lang="en-GB" dirty="0"/>
          </a:p>
        </p:txBody>
      </p:sp>
      <p:sp>
        <p:nvSpPr>
          <p:cNvPr id="4" name="Content Placeholder 2"/>
          <p:cNvSpPr txBox="1">
            <a:spLocks/>
          </p:cNvSpPr>
          <p:nvPr/>
        </p:nvSpPr>
        <p:spPr>
          <a:xfrm>
            <a:off x="107504" y="5445224"/>
            <a:ext cx="8856984" cy="122413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Important implication: we will have a lot fewer work-items per work-group (64) and work-groups (16). Why might this matter?</a:t>
            </a:r>
          </a:p>
        </p:txBody>
      </p:sp>
      <p:sp>
        <p:nvSpPr>
          <p:cNvPr id="5" name="Rectangle 3"/>
          <p:cNvSpPr>
            <a:spLocks/>
          </p:cNvSpPr>
          <p:nvPr/>
        </p:nvSpPr>
        <p:spPr bwMode="auto">
          <a:xfrm>
            <a:off x="862012" y="2204864"/>
            <a:ext cx="37190" cy="323165"/>
          </a:xfrm>
          <a:prstGeom prst="rect">
            <a:avLst/>
          </a:prstGeom>
          <a:noFill/>
          <a:ln w="12700">
            <a:noFill/>
            <a:miter lim="800000"/>
            <a:headEnd/>
            <a:tailEnd/>
          </a:ln>
        </p:spPr>
        <p:txBody>
          <a:bodyPr wrap="none" lIns="0" tIns="0" rIns="0" bIns="0">
            <a:spAutoFit/>
          </a:bodyPr>
          <a:lstStyle/>
          <a:p>
            <a:pPr marL="36513">
              <a:lnSpc>
                <a:spcPct val="100000"/>
              </a:lnSpc>
              <a:tabLst>
                <a:tab pos="66675" algn="l"/>
                <a:tab pos="752475" algn="l"/>
                <a:tab pos="1438275" algn="l"/>
                <a:tab pos="2122488" algn="l"/>
                <a:tab pos="2806700" algn="l"/>
              </a:tabLst>
            </a:pPr>
            <a:endParaRPr lang="en-US" sz="2100">
              <a:solidFill>
                <a:schemeClr val="tx1"/>
              </a:solidFill>
              <a:latin typeface="Arial" pitchFamily="34" charset="0"/>
            </a:endParaRPr>
          </a:p>
        </p:txBody>
      </p:sp>
      <p:sp>
        <p:nvSpPr>
          <p:cNvPr id="8" name="Line 9"/>
          <p:cNvSpPr>
            <a:spLocks noChangeShapeType="1"/>
          </p:cNvSpPr>
          <p:nvPr/>
        </p:nvSpPr>
        <p:spPr bwMode="auto">
          <a:xfrm rot="10800000">
            <a:off x="3242410" y="3212969"/>
            <a:ext cx="0" cy="2003425"/>
          </a:xfrm>
          <a:prstGeom prst="line">
            <a:avLst/>
          </a:prstGeom>
          <a:noFill/>
          <a:ln w="63500">
            <a:solidFill>
              <a:schemeClr val="tx1"/>
            </a:solidFill>
            <a:miter lim="800000"/>
            <a:headEnd type="triangle" w="med" len="med"/>
            <a:tailEnd type="triangle" w="med" len="med"/>
          </a:ln>
          <a:effectLst/>
        </p:spPr>
        <p:txBody>
          <a:bodyPr lIns="0" tIns="0" rIns="0" bIns="0"/>
          <a:lstStyle/>
          <a:p>
            <a:pPr>
              <a:defRPr/>
            </a:pPr>
            <a:endParaRPr lang="en-US"/>
          </a:p>
        </p:txBody>
      </p:sp>
      <p:sp>
        <p:nvSpPr>
          <p:cNvPr id="9" name="Rectangle 10"/>
          <p:cNvSpPr>
            <a:spLocks/>
          </p:cNvSpPr>
          <p:nvPr/>
        </p:nvSpPr>
        <p:spPr bwMode="auto">
          <a:xfrm rot="-5400000">
            <a:off x="2816307" y="4174838"/>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1024</a:t>
            </a:r>
          </a:p>
        </p:txBody>
      </p:sp>
      <p:sp>
        <p:nvSpPr>
          <p:cNvPr id="10" name="Rectangle 9"/>
          <p:cNvSpPr/>
          <p:nvPr/>
        </p:nvSpPr>
        <p:spPr>
          <a:xfrm>
            <a:off x="3450410" y="3328300"/>
            <a:ext cx="1903228" cy="1860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450410" y="37802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50410" y="425030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50410" y="4726890"/>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Line 9"/>
          <p:cNvSpPr>
            <a:spLocks noChangeShapeType="1"/>
          </p:cNvSpPr>
          <p:nvPr/>
        </p:nvSpPr>
        <p:spPr bwMode="auto">
          <a:xfrm rot="10800000">
            <a:off x="5638279" y="3301571"/>
            <a:ext cx="0" cy="175234"/>
          </a:xfrm>
          <a:prstGeom prst="line">
            <a:avLst/>
          </a:prstGeom>
          <a:noFill/>
          <a:ln w="12700" cmpd="sng">
            <a:solidFill>
              <a:schemeClr val="tx1"/>
            </a:solidFill>
            <a:miter lim="800000"/>
            <a:headEnd type="triangle" w="med" len="med"/>
            <a:tailEnd type="triangle" w="med" len="med"/>
          </a:ln>
          <a:effectLst/>
        </p:spPr>
        <p:txBody>
          <a:bodyPr lIns="0" tIns="0" rIns="0" bIns="0"/>
          <a:lstStyle/>
          <a:p>
            <a:pPr>
              <a:defRPr/>
            </a:pPr>
            <a:endParaRPr lang="en-US"/>
          </a:p>
        </p:txBody>
      </p:sp>
      <p:sp>
        <p:nvSpPr>
          <p:cNvPr id="15" name="Rectangle 10"/>
          <p:cNvSpPr>
            <a:spLocks/>
          </p:cNvSpPr>
          <p:nvPr/>
        </p:nvSpPr>
        <p:spPr bwMode="auto">
          <a:xfrm rot="-5400000">
            <a:off x="5700907" y="3261402"/>
            <a:ext cx="251992" cy="228524"/>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Arial" pitchFamily="34" charset="0"/>
              </a:rPr>
              <a:t>64</a:t>
            </a:r>
          </a:p>
        </p:txBody>
      </p:sp>
      <p:cxnSp>
        <p:nvCxnSpPr>
          <p:cNvPr id="16" name="Straight Connector 15"/>
          <p:cNvCxnSpPr/>
          <p:nvPr/>
        </p:nvCxnSpPr>
        <p:spPr>
          <a:xfrm>
            <a:off x="3450410" y="400727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50410" y="448624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50410" y="498076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50410" y="3556295"/>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410" y="367137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50410" y="413211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50410" y="4608702"/>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50410" y="388908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450410" y="436805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50410" y="3438107"/>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410" y="4860629"/>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50410" y="5084564"/>
            <a:ext cx="189259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8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Intel CPU </a:t>
            </a:r>
            <a:r>
              <a:rPr lang="zh-CN" altLang="en-US" dirty="0"/>
              <a:t>用户的安装过程（旧版）</a:t>
            </a:r>
            <a:endParaRPr lang="en-GB" dirty="0"/>
          </a:p>
        </p:txBody>
      </p:sp>
      <p:sp>
        <p:nvSpPr>
          <p:cNvPr id="3" name="Content Placeholder 2"/>
          <p:cNvSpPr>
            <a:spLocks noGrp="1"/>
          </p:cNvSpPr>
          <p:nvPr>
            <p:ph idx="1"/>
          </p:nvPr>
        </p:nvSpPr>
        <p:spPr>
          <a:xfrm>
            <a:off x="179512" y="1600200"/>
            <a:ext cx="8784976" cy="5069160"/>
          </a:xfrm>
        </p:spPr>
        <p:txBody>
          <a:bodyPr>
            <a:normAutofit fontScale="77500" lnSpcReduction="20000"/>
          </a:bodyPr>
          <a:lstStyle/>
          <a:p>
            <a:r>
              <a:rPr lang="zh-CN" altLang="en-US" dirty="0"/>
              <a:t>注意</a:t>
            </a:r>
            <a:r>
              <a:rPr lang="en-GB" dirty="0"/>
              <a:t>: </a:t>
            </a:r>
            <a:r>
              <a:rPr lang="zh-CN" altLang="en-US" dirty="0"/>
              <a:t>在</a:t>
            </a:r>
            <a:r>
              <a:rPr lang="en-US" altLang="zh-CN" dirty="0"/>
              <a:t> Linux </a:t>
            </a:r>
            <a:r>
              <a:rPr lang="zh-CN" altLang="en-US" dirty="0"/>
              <a:t>系统上需要英特尔至强 </a:t>
            </a:r>
            <a:r>
              <a:rPr lang="en-GB" dirty="0"/>
              <a:t>Intel® Xeon™ </a:t>
            </a:r>
            <a:r>
              <a:rPr lang="zh-CN" altLang="en-US" dirty="0"/>
              <a:t>处理器</a:t>
            </a:r>
            <a:r>
              <a:rPr lang="en-GB" dirty="0"/>
              <a:t> </a:t>
            </a:r>
          </a:p>
          <a:p>
            <a:r>
              <a:rPr lang="zh-CN" altLang="en-US" dirty="0"/>
              <a:t>从 </a:t>
            </a:r>
            <a:r>
              <a:rPr lang="en-US" altLang="zh-CN" dirty="0"/>
              <a:t>Intel </a:t>
            </a:r>
            <a:r>
              <a:rPr lang="zh-CN" altLang="en-US" dirty="0"/>
              <a:t>官网下载 </a:t>
            </a:r>
            <a:r>
              <a:rPr lang="en-GB" dirty="0"/>
              <a:t>Xeon Linux SDK</a:t>
            </a:r>
          </a:p>
          <a:p>
            <a:r>
              <a:rPr lang="zh-CN" altLang="en-US" dirty="0"/>
              <a:t>解压缩下载的文件</a:t>
            </a:r>
            <a:endParaRPr lang="en-US" altLang="zh-CN" dirty="0"/>
          </a:p>
          <a:p>
            <a:pPr marL="0" indent="0">
              <a:buNone/>
            </a:pPr>
            <a:r>
              <a:rPr lang="en-GB" b="1" dirty="0">
                <a:solidFill>
                  <a:schemeClr val="accent6">
                    <a:lumMod val="75000"/>
                  </a:schemeClr>
                </a:solidFill>
                <a:latin typeface="Courier New Bold"/>
                <a:cs typeface="Courier New Bold"/>
              </a:rPr>
              <a:t>  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download.tar.gz</a:t>
            </a:r>
          </a:p>
          <a:p>
            <a:r>
              <a:rPr lang="zh-CN" altLang="en-US" dirty="0"/>
              <a:t>安装依赖包</a:t>
            </a:r>
            <a:endParaRPr lang="en-US" altLang="zh-CN" dirty="0"/>
          </a:p>
          <a:p>
            <a:pPr marL="0" indent="0">
              <a:buNone/>
            </a:pPr>
            <a:r>
              <a:rPr lang="en-US"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rpm alien libnuma1</a:t>
            </a:r>
          </a:p>
          <a:p>
            <a:r>
              <a:rPr lang="zh-CN" altLang="en-US" dirty="0"/>
              <a:t>还可以使用 </a:t>
            </a:r>
            <a:r>
              <a:rPr lang="en-GB" dirty="0"/>
              <a:t>alien </a:t>
            </a:r>
            <a:r>
              <a:rPr lang="zh-CN" altLang="en-US" dirty="0"/>
              <a:t>来安装</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alien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*base*.rpm *</a:t>
            </a:r>
            <a:r>
              <a:rPr lang="en-GB" b="1" dirty="0" err="1">
                <a:solidFill>
                  <a:schemeClr val="accent6">
                    <a:lumMod val="75000"/>
                  </a:schemeClr>
                </a:solidFill>
                <a:latin typeface="Courier New Bold"/>
                <a:cs typeface="Courier New Bold"/>
              </a:rPr>
              <a:t>intel-cpu</a:t>
            </a:r>
            <a:r>
              <a:rPr lang="en-GB" b="1" dirty="0">
                <a:solidFill>
                  <a:schemeClr val="accent6">
                    <a:lumMod val="75000"/>
                  </a:schemeClr>
                </a:solidFill>
                <a:latin typeface="Courier New Bold"/>
                <a:cs typeface="Courier New Bold"/>
              </a:rPr>
              <a:t>*.rpm *</a:t>
            </a:r>
            <a:r>
              <a:rPr lang="en-GB" b="1" dirty="0" err="1">
                <a:solidFill>
                  <a:schemeClr val="accent6">
                    <a:lumMod val="75000"/>
                  </a:schemeClr>
                </a:solidFill>
                <a:latin typeface="Courier New Bold"/>
                <a:cs typeface="Courier New Bold"/>
              </a:rPr>
              <a:t>devel</a:t>
            </a:r>
            <a:r>
              <a:rPr lang="en-GB" b="1" dirty="0">
                <a:solidFill>
                  <a:schemeClr val="accent6">
                    <a:lumMod val="75000"/>
                  </a:schemeClr>
                </a:solidFill>
                <a:latin typeface="Courier New Bold"/>
                <a:cs typeface="Courier New Bold"/>
              </a:rPr>
              <a:t>*.rpm</a:t>
            </a:r>
          </a:p>
          <a:p>
            <a:r>
              <a:rPr lang="zh-CN" altLang="en-US" dirty="0"/>
              <a:t>将 </a:t>
            </a:r>
            <a:r>
              <a:rPr lang="en-GB" dirty="0"/>
              <a:t>ICD </a:t>
            </a:r>
            <a:r>
              <a:rPr lang="zh-CN" altLang="en-US" dirty="0"/>
              <a:t>复制到正确路径下</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cp /opt/</a:t>
            </a:r>
            <a:r>
              <a:rPr lang="en-GB" b="1" dirty="0" err="1">
                <a:solidFill>
                  <a:schemeClr val="accent6">
                    <a:lumMod val="75000"/>
                  </a:schemeClr>
                </a:solidFill>
                <a:latin typeface="Courier New Bold"/>
                <a:cs typeface="Courier New Bold"/>
              </a:rPr>
              <a:t>intel</a:t>
            </a:r>
            <a:r>
              <a:rPr lang="en-GB" b="1" dirty="0">
                <a:solidFill>
                  <a:schemeClr val="accent6">
                    <a:lumMod val="75000"/>
                  </a:schemeClr>
                </a:solidFill>
                <a:latin typeface="Courier New Bold"/>
                <a:cs typeface="Courier New Bold"/>
              </a:rPr>
              <a:t>/&lt;version&gt;/etc/intel64.icd /etc/</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/vendors/</a:t>
            </a:r>
          </a:p>
        </p:txBody>
      </p:sp>
    </p:spTree>
    <p:extLst>
      <p:ext uri="{BB962C8B-B14F-4D97-AF65-F5344CB8AC3E}">
        <p14:creationId xmlns:p14="http://schemas.microsoft.com/office/powerpoint/2010/main" val="17852478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41277"/>
            <a:ext cx="3491880" cy="3744416"/>
          </a:xfrm>
        </p:spPr>
        <p:txBody>
          <a:bodyPr>
            <a:normAutofit/>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2800" dirty="0"/>
              <a:t>One work item per row of C</a:t>
            </a:r>
          </a:p>
        </p:txBody>
      </p:sp>
      <p:sp>
        <p:nvSpPr>
          <p:cNvPr id="4" name="Content Placeholder 2"/>
          <p:cNvSpPr txBox="1">
            <a:spLocks/>
          </p:cNvSpPr>
          <p:nvPr/>
        </p:nvSpPr>
        <p:spPr>
          <a:xfrm>
            <a:off x="3563888" y="1700808"/>
            <a:ext cx="51229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fontAlgn="auto">
              <a:spcAft>
                <a:spcPts val="0"/>
              </a:spcAft>
              <a:buFont typeface="Arial" pitchFamily="34" charset="0"/>
              <a:buNone/>
            </a:pPr>
            <a:r>
              <a:rPr lang="en-GB" sz="2000" b="1" dirty="0">
                <a:solidFill>
                  <a:prstClr val="black"/>
                </a:solidFill>
                <a:latin typeface="Courier"/>
              </a:rPr>
              <a:t>  </a:t>
            </a:r>
            <a:r>
              <a:rPr lang="en-GB" sz="2000" b="1" dirty="0">
                <a:solidFill>
                  <a:srgbClr val="C0504D"/>
                </a:solidFill>
                <a:latin typeface="Courier"/>
              </a:rPr>
              <a:t>float </a:t>
            </a:r>
            <a:r>
              <a:rPr lang="en-GB" sz="2000" b="1" dirty="0" err="1">
                <a:solidFill>
                  <a:prstClr val="black"/>
                </a:solidFill>
                <a:latin typeface="Courier"/>
              </a:rPr>
              <a:t>tmp</a:t>
            </a:r>
            <a:r>
              <a:rPr lang="en-GB" sz="2000" b="1" dirty="0">
                <a:solidFill>
                  <a:prstClr val="black"/>
                </a:solidFill>
                <a:latin typeface="Courier"/>
              </a:rPr>
              <a:t>;</a:t>
            </a:r>
          </a:p>
          <a:p>
            <a:pPr marL="0" indent="0">
              <a:buNone/>
            </a:pPr>
            <a:r>
              <a:rPr lang="en-GB" sz="2000" b="1" dirty="0">
                <a:solidFill>
                  <a:schemeClr val="accent1"/>
                </a:solidFill>
                <a:latin typeface="Courier"/>
              </a:rPr>
              <a:t>  </a:t>
            </a:r>
            <a:r>
              <a:rPr lang="en-GB" sz="2000" b="1" dirty="0">
                <a:latin typeface="Courier"/>
              </a:rPr>
              <a:t>for (j = 0; j &lt; N; j++) {</a:t>
            </a: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a:latin typeface="Courier"/>
              </a:rPr>
              <a:t>tmp</a:t>
            </a:r>
            <a:r>
              <a:rPr lang="en-GB" sz="2000" b="1" dirty="0">
                <a:latin typeface="Courier"/>
              </a:rPr>
              <a:t> = 0.0f;</a:t>
            </a:r>
            <a:endParaRPr lang="en-GB" sz="2000" b="1" dirty="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]*B[k*</a:t>
            </a:r>
            <a:r>
              <a:rPr lang="en-GB" sz="2000" b="1" dirty="0" err="1">
                <a:solidFill>
                  <a:prstClr val="black"/>
                </a:solidFill>
                <a:latin typeface="Courier"/>
              </a:rPr>
              <a:t>N+j</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C[</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flipH="1">
            <a:off x="3452651" y="1700808"/>
            <a:ext cx="15766" cy="44253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6978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4832093"/>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solidFill>
                  <a:schemeClr val="tx1"/>
                </a:solidFill>
                <a:latin typeface="Courier New Bold"/>
              </a:rPr>
              <a:t>h_A.begin</a:t>
            </a:r>
            <a:r>
              <a:rPr lang="en-GB" sz="1100" b="1" dirty="0">
                <a:solidFill>
                  <a:schemeClr val="tx1"/>
                </a:solidFill>
                <a:latin typeface="Courier New Bold"/>
              </a:rPr>
              <a:t>(),</a:t>
            </a:r>
            <a:r>
              <a:rPr lang="en-GB" sz="1100" b="1" dirty="0" err="1">
                <a:solidFill>
                  <a:schemeClr val="tx1"/>
                </a:solidFill>
                <a:latin typeface="Courier New Bold"/>
              </a:rPr>
              <a:t>h_A.end</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h_B.begin</a:t>
            </a:r>
            <a:r>
              <a:rPr lang="en-GB" sz="1100" b="1" dirty="0">
                <a:solidFill>
                  <a:schemeClr val="tx1"/>
                </a:solidFill>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cl::make_kernel&lt;int, int, int,</a:t>
            </a:r>
          </a:p>
          <a:p>
            <a:r>
              <a:rPr lang="da-DK" sz="1100" b="1" dirty="0">
                <a:latin typeface="Courier New Bold"/>
              </a:rPr>
              <a:t>                  </a:t>
            </a:r>
            <a:r>
              <a:rPr lang="da-DK" sz="1100" b="1" dirty="0">
                <a:solidFill>
                  <a:schemeClr val="tx1"/>
                </a:solidFill>
                <a:latin typeface="Courier New Bold"/>
              </a:rPr>
              <a:t>cl::Buffer, cl::Buffer, cl::Buffer&gt; </a:t>
            </a:r>
          </a:p>
          <a:p>
            <a:r>
              <a:rPr lang="da-DK" sz="1100" b="1" dirty="0">
                <a:latin typeface="Courier New Bold"/>
              </a:rPr>
              <a:t>                  </a:t>
            </a:r>
            <a:r>
              <a:rPr lang="da-DK" sz="1100" b="1" dirty="0" err="1">
                <a:latin typeface="Courier New Bold"/>
              </a:rPr>
              <a:t>krow</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krow</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(queue,</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(ORDER/16)),</a:t>
            </a:r>
          </a:p>
          <a:p>
            <a:r>
              <a:rPr lang="en-US" sz="1100" b="1" dirty="0">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d_a</a:t>
            </a:r>
            <a:r>
              <a:rPr lang="en-US" sz="1100" b="1" dirty="0">
                <a:solidFill>
                  <a:schemeClr val="tx1"/>
                </a:solidFill>
                <a:latin typeface="Courier New Bold"/>
              </a:rPr>
              <a:t>, </a:t>
            </a:r>
            <a:r>
              <a:rPr lang="en-US" sz="1100" b="1" dirty="0" err="1">
                <a:solidFill>
                  <a:schemeClr val="tx1"/>
                </a:solidFill>
                <a:latin typeface="Courier New Bold"/>
              </a:rPr>
              <a:t>d_b</a:t>
            </a:r>
            <a:r>
              <a:rPr lang="en-US" sz="1100" b="1" dirty="0">
                <a:solidFill>
                  <a:schemeClr val="tx1"/>
                </a:solidFill>
                <a:latin typeface="Courier New Bold"/>
              </a:rPr>
              <a:t>, </a:t>
            </a:r>
            <a:r>
              <a:rPr lang="en-US" sz="1100" b="1" dirty="0" err="1">
                <a:solidFill>
                  <a:schemeClr val="tx1"/>
                </a:solidFill>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a:t>
            </a:r>
            <a:r>
              <a:rPr lang="en-GB" sz="1100" b="1" dirty="0" err="1">
                <a:latin typeface="Courier New Bold"/>
              </a:rPr>
              <a:t>.end</a:t>
            </a:r>
            <a:r>
              <a:rPr lang="en-GB" sz="1100" b="1" dirty="0">
                <a:latin typeface="Courier New Bold"/>
              </a:rPr>
              <a:t>(</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23" name="TextBox 22"/>
          <p:cNvSpPr txBox="1"/>
          <p:nvPr/>
        </p:nvSpPr>
        <p:spPr>
          <a:xfrm>
            <a:off x="1187624" y="980728"/>
            <a:ext cx="7267698" cy="1631216"/>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1D ND Range set to number of rows in the C matrix</a:t>
            </a:r>
          </a:p>
          <a:p>
            <a:pPr marL="652463" lvl="1" indent="-457200">
              <a:buFont typeface="+mj-lt"/>
              <a:buAutoNum type="arabicPeriod"/>
            </a:pPr>
            <a:r>
              <a:rPr lang="en-US" sz="2000" dirty="0">
                <a:solidFill>
                  <a:schemeClr val="bg1"/>
                </a:solidFill>
              </a:rPr>
              <a:t>Local Dimension set to 64 so number of work-groups match number of compute units (16 in this case) for our order 1024 matrices</a:t>
            </a:r>
          </a:p>
        </p:txBody>
      </p:sp>
      <p:sp>
        <p:nvSpPr>
          <p:cNvPr id="24" name="Rectangle 23"/>
          <p:cNvSpPr/>
          <p:nvPr/>
        </p:nvSpPr>
        <p:spPr>
          <a:xfrm>
            <a:off x="4499992" y="3972365"/>
            <a:ext cx="4032448" cy="769441"/>
          </a:xfrm>
          <a:prstGeom prst="rect">
            <a:avLst/>
          </a:prstGeom>
          <a:solidFill>
            <a:schemeClr val="bg1"/>
          </a:solidFill>
          <a:ln w="22225">
            <a:solidFill>
              <a:schemeClr val="accent4"/>
            </a:solidFill>
          </a:ln>
          <a:effectLst/>
        </p:spPr>
        <p:txBody>
          <a:bodyPr wrap="square">
            <a:spAutoFit/>
          </a:bodyPr>
          <a:lstStyle/>
          <a:p>
            <a:r>
              <a:rPr lang="en-US" sz="1100" b="1" dirty="0" err="1">
                <a:latin typeface="Courier New Bold"/>
              </a:rPr>
              <a:t>krow</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a:t>
            </a:r>
          </a:p>
          <a:p>
            <a:r>
              <a:rPr lang="en-US" sz="1100" b="1" dirty="0">
                <a:latin typeface="Courier New Bold"/>
              </a:rPr>
              <a:t>                     cl::</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a_in</a:t>
            </a:r>
            <a:r>
              <a:rPr lang="en-US" sz="1100" b="1" dirty="0">
                <a:latin typeface="Courier New Bold"/>
              </a:rPr>
              <a:t>, </a:t>
            </a:r>
            <a:r>
              <a:rPr lang="en-US" sz="1100" b="1" dirty="0" err="1">
                <a:latin typeface="Courier New Bold"/>
              </a:rPr>
              <a:t>b_in</a:t>
            </a:r>
            <a:r>
              <a:rPr lang="en-US" sz="1100" b="1" dirty="0">
                <a:latin typeface="Courier New Bold"/>
              </a:rPr>
              <a:t>, </a:t>
            </a:r>
            <a:r>
              <a:rPr lang="en-US" sz="1100" b="1" dirty="0" err="1">
                <a:latin typeface="Courier New Bold"/>
              </a:rPr>
              <a:t>c_out</a:t>
            </a:r>
            <a:r>
              <a:rPr lang="en-US" sz="1100" b="1" dirty="0">
                <a:latin typeface="Courier New Bold"/>
              </a:rPr>
              <a:t>);</a:t>
            </a:r>
          </a:p>
        </p:txBody>
      </p:sp>
    </p:spTree>
    <p:extLst>
      <p:ext uri="{BB962C8B-B14F-4D97-AF65-F5344CB8AC3E}">
        <p14:creationId xmlns:p14="http://schemas.microsoft.com/office/powerpoint/2010/main" val="40861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2122091542"/>
              </p:ext>
            </p:extLst>
          </p:nvPr>
        </p:nvGraphicFramePr>
        <p:xfrm>
          <a:off x="611560" y="2636912"/>
          <a:ext cx="7920879" cy="184404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0" y="5158933"/>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3491880" y="4653135"/>
            <a:ext cx="3562194" cy="461665"/>
          </a:xfrm>
          <a:prstGeom prst="rect">
            <a:avLst/>
          </a:prstGeom>
          <a:noFill/>
        </p:spPr>
        <p:txBody>
          <a:bodyPr wrap="none" rtlCol="0">
            <a:spAutoFit/>
          </a:bodyPr>
          <a:lstStyle/>
          <a:p>
            <a:r>
              <a:rPr lang="en-GB" sz="2400" dirty="0">
                <a:solidFill>
                  <a:schemeClr val="accent3"/>
                </a:solidFill>
              </a:rPr>
              <a:t>This has started to help.</a:t>
            </a:r>
          </a:p>
        </p:txBody>
      </p:sp>
      <p:cxnSp>
        <p:nvCxnSpPr>
          <p:cNvPr id="10" name="Straight Arrow Connector 9"/>
          <p:cNvCxnSpPr>
            <a:stCxn id="4" idx="3"/>
          </p:cNvCxnSpPr>
          <p:nvPr/>
        </p:nvCxnSpPr>
        <p:spPr>
          <a:xfrm flipV="1">
            <a:off x="7054074" y="4509120"/>
            <a:ext cx="228600" cy="37484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4576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2" y="1700808"/>
            <a:ext cx="8784976" cy="2161135"/>
          </a:xfrm>
        </p:spPr>
        <p:txBody>
          <a:bodyPr>
            <a:noAutofit/>
          </a:bodyPr>
          <a:lstStyle/>
          <a:p>
            <a:r>
              <a:rPr lang="en-GB" sz="2400" dirty="0"/>
              <a:t>Notice that, in one row of C, each element reuses the same row of A.</a:t>
            </a:r>
          </a:p>
          <a:p>
            <a:r>
              <a:rPr lang="en-GB" sz="2400" dirty="0"/>
              <a:t>Let’s copy that row of A into private memory of the work-item that’s (exclusively) using it to avoid the overhead of loading it from global memory for each C(</a:t>
            </a:r>
            <a:r>
              <a:rPr lang="en-GB" sz="2400" dirty="0" err="1"/>
              <a:t>i,j</a:t>
            </a:r>
            <a:r>
              <a:rPr lang="en-GB" sz="2400" dirty="0"/>
              <a:t>) computation.</a:t>
            </a:r>
          </a:p>
        </p:txBody>
      </p:sp>
      <p:sp>
        <p:nvSpPr>
          <p:cNvPr id="8" name="Rectangle 5"/>
          <p:cNvSpPr>
            <a:spLocks noChangeArrowheads="1"/>
          </p:cNvSpPr>
          <p:nvPr/>
        </p:nvSpPr>
        <p:spPr bwMode="auto">
          <a:xfrm>
            <a:off x="3542227"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757468"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542227"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610519"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91630"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320227"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505965"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3901344" y="5831105"/>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3407311" y="4398405"/>
            <a:ext cx="1431913" cy="6898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H="1" flipV="1">
            <a:off x="4123268" y="5088298"/>
            <a:ext cx="1422968" cy="7428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57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29" y="1820572"/>
            <a:ext cx="3491880" cy="3744416"/>
          </a:xfrm>
        </p:spPr>
        <p:txBody>
          <a:bodyPr>
            <a:normAutofit lnSpcReduction="1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 </a:t>
            </a:r>
            <a:br>
              <a:rPr lang="en-GB" sz="2000" b="1" dirty="0">
                <a:solidFill>
                  <a:prstClr val="black"/>
                </a:solidFill>
                <a:latin typeface="Courier"/>
              </a:rPr>
            </a:br>
            <a:r>
              <a:rPr lang="en-GB" sz="2000" b="1" dirty="0">
                <a:solidFill>
                  <a:prstClr val="black"/>
                </a:solidFill>
                <a:latin typeface="Courier"/>
              </a:rPr>
              <a:t>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r>
              <a:rPr lang="en-GB" sz="2000" b="1" dirty="0">
                <a:solidFill>
                  <a:srgbClr val="C0504D"/>
                </a:solidFill>
                <a:latin typeface="Courier"/>
              </a:rPr>
              <a:t>  float </a:t>
            </a:r>
            <a:r>
              <a:rPr lang="en-GB" sz="2000" b="1" dirty="0" err="1">
                <a:solidFill>
                  <a:prstClr val="black"/>
                </a:solidFill>
                <a:latin typeface="Courier"/>
              </a:rPr>
              <a:t>tmp</a:t>
            </a:r>
            <a:r>
              <a:rPr lang="en-GB" sz="2000" b="1" dirty="0">
                <a:solidFill>
                  <a:prstClr val="black"/>
                </a:solidFill>
                <a:latin typeface="Courier"/>
              </a:rPr>
              <a:t>;  </a:t>
            </a:r>
          </a:p>
          <a:p>
            <a:pPr marL="0" indent="0">
              <a:buNone/>
            </a:pPr>
            <a:r>
              <a:rPr lang="en-GB" sz="2000" b="1" dirty="0">
                <a:solidFill>
                  <a:prstClr val="black"/>
                </a:solidFill>
                <a:latin typeface="Courier"/>
              </a:rPr>
              <a:t>  </a:t>
            </a:r>
            <a:r>
              <a:rPr lang="en-GB" sz="2000" b="1" dirty="0">
                <a:solidFill>
                  <a:schemeClr val="accent2"/>
                </a:solidFill>
                <a:latin typeface="Courier"/>
              </a:rPr>
              <a:t>float </a:t>
            </a:r>
            <a:r>
              <a:rPr lang="en-GB" sz="2000" b="1" dirty="0" err="1">
                <a:latin typeface="Courier"/>
              </a:rPr>
              <a:t>Awrk</a:t>
            </a:r>
            <a:r>
              <a:rPr lang="en-GB" sz="2000" b="1" dirty="0">
                <a:latin typeface="Courier"/>
              </a:rPr>
              <a:t>[1024];</a:t>
            </a:r>
          </a:p>
          <a:p>
            <a:pPr marL="0" indent="0">
              <a:buNone/>
            </a:pPr>
            <a:endParaRPr lang="en-GB" sz="2000" b="1" dirty="0">
              <a:latin typeface="Courier"/>
            </a:endParaRP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2800" dirty="0"/>
              <a:t>(Row of A in private memory)</a:t>
            </a:r>
          </a:p>
        </p:txBody>
      </p:sp>
      <p:sp>
        <p:nvSpPr>
          <p:cNvPr id="4" name="Content Placeholder 2"/>
          <p:cNvSpPr txBox="1">
            <a:spLocks/>
          </p:cNvSpPr>
          <p:nvPr/>
        </p:nvSpPr>
        <p:spPr>
          <a:xfrm>
            <a:off x="3737309" y="1653524"/>
            <a:ext cx="5249036"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  for (k = 0; k &lt; N; k++)</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a:t>
            </a:r>
          </a:p>
          <a:p>
            <a:pPr marL="0" indent="0" fontAlgn="auto">
              <a:spcAft>
                <a:spcPts val="0"/>
              </a:spcAft>
              <a:buFont typeface="Arial" pitchFamily="34" charset="0"/>
              <a:buNone/>
            </a:pPr>
            <a:endParaRPr lang="en-GB" sz="2000" b="1" dirty="0">
              <a:solidFill>
                <a:prstClr val="black"/>
              </a:solidFill>
              <a:latin typeface="Courier"/>
            </a:endParaRPr>
          </a:p>
          <a:p>
            <a:pPr marL="0" indent="0">
              <a:buFont typeface="Arial" pitchFamily="34" charset="0"/>
              <a:buNone/>
            </a:pPr>
            <a:r>
              <a:rPr lang="en-GB" sz="2000" b="1" dirty="0">
                <a:solidFill>
                  <a:srgbClr val="4F81BD"/>
                </a:solidFill>
                <a:latin typeface="Courier"/>
              </a:rPr>
              <a:t>  </a:t>
            </a:r>
            <a:r>
              <a:rPr lang="en-GB" sz="2000" b="1" dirty="0">
                <a:solidFill>
                  <a:prstClr val="black"/>
                </a:solidFill>
                <a:latin typeface="Courier"/>
              </a:rPr>
              <a:t>for (j = 0; j &lt; N; j++) {</a:t>
            </a:r>
          </a:p>
          <a:p>
            <a:pPr marL="0" indent="0">
              <a:buFont typeface="Arial" pitchFamily="34" charset="0"/>
              <a:buNone/>
            </a:pPr>
            <a:r>
              <a:rPr lang="en-GB" sz="2000" b="1" dirty="0">
                <a:solidFill>
                  <a:prstClr val="black">
                    <a:lumMod val="85000"/>
                  </a:prstClr>
                </a:solidFill>
                <a:latin typeface="Courier"/>
              </a:rPr>
              <a:t>  </a:t>
            </a: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0.0f;</a:t>
            </a: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t>
            </a:r>
            <a:r>
              <a:rPr lang="en-GB" sz="2000" b="1" dirty="0" err="1">
                <a:solidFill>
                  <a:prstClr val="black"/>
                </a:solidFill>
                <a:latin typeface="Courier"/>
              </a:rPr>
              <a:t>Awrk</a:t>
            </a:r>
            <a:r>
              <a:rPr lang="en-GB" sz="2000" b="1" dirty="0">
                <a:solidFill>
                  <a:prstClr val="black"/>
                </a:solidFill>
                <a:latin typeface="Courier"/>
              </a:rPr>
              <a:t>[k]*B[k*</a:t>
            </a:r>
            <a:r>
              <a:rPr lang="en-GB" sz="2000" b="1" dirty="0" err="1">
                <a:solidFill>
                  <a:prstClr val="black"/>
                </a:solidFill>
                <a:latin typeface="Courier"/>
              </a:rPr>
              <a:t>N+j</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     C[i*</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a:off x="3674245" y="1653524"/>
            <a:ext cx="0" cy="485764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6550223"/>
            <a:ext cx="9199954" cy="307777"/>
          </a:xfrm>
          <a:prstGeom prst="rect">
            <a:avLst/>
          </a:prstGeom>
          <a:noFill/>
        </p:spPr>
        <p:txBody>
          <a:bodyPr wrap="none" rtlCol="0">
            <a:spAutoFit/>
          </a:bodyPr>
          <a:lstStyle/>
          <a:p>
            <a:pPr fontAlgn="auto">
              <a:spcBef>
                <a:spcPts val="0"/>
              </a:spcBef>
              <a:spcAft>
                <a:spcPts val="0"/>
              </a:spcAft>
            </a:pPr>
            <a:r>
              <a:rPr lang="en-US" sz="1400" dirty="0">
                <a:solidFill>
                  <a:prstClr val="black"/>
                </a:solidFill>
                <a:latin typeface="Trebuchet MS"/>
                <a:ea typeface="+mn-ea"/>
              </a:rPr>
              <a:t>(*Actually, this is using </a:t>
            </a:r>
            <a:r>
              <a:rPr lang="en-US" sz="1400" b="1" i="1" dirty="0">
                <a:solidFill>
                  <a:prstClr val="black"/>
                </a:solidFill>
                <a:latin typeface="Trebuchet MS"/>
                <a:ea typeface="+mn-ea"/>
              </a:rPr>
              <a:t>far</a:t>
            </a:r>
            <a:r>
              <a:rPr lang="en-US" sz="1400" dirty="0">
                <a:solidFill>
                  <a:prstClr val="black"/>
                </a:solidFill>
                <a:latin typeface="Trebuchet MS"/>
                <a:ea typeface="+mn-ea"/>
              </a:rPr>
              <a:t> more private memory than we’ll have and so </a:t>
            </a:r>
            <a:r>
              <a:rPr lang="en-US" sz="1400" dirty="0" err="1">
                <a:solidFill>
                  <a:prstClr val="black"/>
                </a:solidFill>
                <a:latin typeface="Trebuchet MS"/>
                <a:ea typeface="+mn-ea"/>
              </a:rPr>
              <a:t>Awrk</a:t>
            </a:r>
            <a:r>
              <a:rPr lang="en-US" sz="1400" dirty="0">
                <a:solidFill>
                  <a:prstClr val="black"/>
                </a:solidFill>
                <a:latin typeface="Trebuchet MS"/>
                <a:ea typeface="+mn-ea"/>
              </a:rPr>
              <a:t>[] will be spilled to global memory)</a:t>
            </a:r>
          </a:p>
        </p:txBody>
      </p:sp>
      <p:sp>
        <p:nvSpPr>
          <p:cNvPr id="8" name="Rectangle 7"/>
          <p:cNvSpPr/>
          <p:nvPr/>
        </p:nvSpPr>
        <p:spPr>
          <a:xfrm>
            <a:off x="2743200" y="866860"/>
            <a:ext cx="6059236" cy="584775"/>
          </a:xfrm>
          <a:prstGeom prst="rect">
            <a:avLst/>
          </a:prstGeom>
          <a:ln>
            <a:solidFill>
              <a:srgbClr val="002060"/>
            </a:solidFill>
          </a:ln>
        </p:spPr>
        <p:txBody>
          <a:bodyPr wrap="square">
            <a:spAutoFit/>
          </a:bodyPr>
          <a:lstStyle/>
          <a:p>
            <a:pPr algn="ctr" fontAlgn="auto">
              <a:spcBef>
                <a:spcPts val="0"/>
              </a:spcBef>
              <a:spcAft>
                <a:spcPts val="0"/>
              </a:spcAft>
            </a:pPr>
            <a:r>
              <a:rPr lang="en-US" sz="1600" b="1" dirty="0">
                <a:solidFill>
                  <a:srgbClr val="002060"/>
                </a:solidFill>
                <a:latin typeface="Trebuchet MS"/>
                <a:ea typeface="+mn-ea"/>
              </a:rPr>
              <a:t>Copy a row of A into private memory from global memory before we start with the matrix multiplications.</a:t>
            </a:r>
          </a:p>
        </p:txBody>
      </p:sp>
      <p:sp>
        <p:nvSpPr>
          <p:cNvPr id="9" name="Rectangle 8"/>
          <p:cNvSpPr/>
          <p:nvPr/>
        </p:nvSpPr>
        <p:spPr>
          <a:xfrm>
            <a:off x="494143" y="5700090"/>
            <a:ext cx="3085067" cy="646331"/>
          </a:xfrm>
          <a:prstGeom prst="rect">
            <a:avLst/>
          </a:prstGeom>
          <a:ln>
            <a:solidFill>
              <a:srgbClr val="002060"/>
            </a:solidFill>
          </a:ln>
        </p:spPr>
        <p:txBody>
          <a:bodyPr wrap="square">
            <a:spAutoFit/>
          </a:bodyPr>
          <a:lstStyle/>
          <a:p>
            <a:pPr algn="ctr" fontAlgn="auto">
              <a:spcBef>
                <a:spcPts val="0"/>
              </a:spcBef>
              <a:spcAft>
                <a:spcPts val="0"/>
              </a:spcAft>
            </a:pPr>
            <a:r>
              <a:rPr lang="en-US" sz="1800" b="1" dirty="0">
                <a:solidFill>
                  <a:srgbClr val="002060"/>
                </a:solidFill>
                <a:latin typeface="Trebuchet MS"/>
                <a:ea typeface="+mn-ea"/>
              </a:rPr>
              <a:t>Setup a work array for A in private memory*</a:t>
            </a:r>
          </a:p>
        </p:txBody>
      </p:sp>
    </p:spTree>
    <p:extLst>
      <p:ext uri="{BB962C8B-B14F-4D97-AF65-F5344CB8AC3E}">
        <p14:creationId xmlns:p14="http://schemas.microsoft.com/office/powerpoint/2010/main" val="4939930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719567324"/>
              </p:ext>
            </p:extLst>
          </p:nvPr>
        </p:nvGraphicFramePr>
        <p:xfrm>
          <a:off x="611560" y="2636912"/>
          <a:ext cx="7920879" cy="221488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4" name="TextBox 3"/>
          <p:cNvSpPr txBox="1"/>
          <p:nvPr/>
        </p:nvSpPr>
        <p:spPr>
          <a:xfrm>
            <a:off x="4572000" y="5169242"/>
            <a:ext cx="1758815" cy="461665"/>
          </a:xfrm>
          <a:prstGeom prst="rect">
            <a:avLst/>
          </a:prstGeom>
          <a:noFill/>
        </p:spPr>
        <p:txBody>
          <a:bodyPr wrap="none" rtlCol="0">
            <a:spAutoFit/>
          </a:bodyPr>
          <a:lstStyle/>
          <a:p>
            <a:r>
              <a:rPr lang="en-GB" sz="2400" dirty="0">
                <a:solidFill>
                  <a:schemeClr val="accent2"/>
                </a:solidFill>
              </a:rPr>
              <a:t>Big impact!</a:t>
            </a:r>
          </a:p>
        </p:txBody>
      </p:sp>
      <p:cxnSp>
        <p:nvCxnSpPr>
          <p:cNvPr id="10" name="Straight Arrow Connector 9"/>
          <p:cNvCxnSpPr>
            <a:stCxn id="4" idx="3"/>
          </p:cNvCxnSpPr>
          <p:nvPr/>
        </p:nvCxnSpPr>
        <p:spPr>
          <a:xfrm flipV="1">
            <a:off x="6330815" y="4892243"/>
            <a:ext cx="1193513" cy="50783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348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53752"/>
            <a:ext cx="8928992" cy="1143000"/>
          </a:xfrm>
        </p:spPr>
        <p:txBody>
          <a:bodyPr>
            <a:normAutofit fontScale="90000"/>
          </a:bodyPr>
          <a:lstStyle/>
          <a:p>
            <a:r>
              <a:rPr lang="en-GB" dirty="0"/>
              <a:t>Why using too much private memory can be a good thing</a:t>
            </a:r>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GB" dirty="0"/>
              <a:t>In reality private memory is just hardware registers, so only dozens of these are available per work-item</a:t>
            </a:r>
          </a:p>
          <a:p>
            <a:r>
              <a:rPr lang="en-GB" dirty="0"/>
              <a:t>Many kernels will allocate too many variables to private memory</a:t>
            </a:r>
          </a:p>
          <a:p>
            <a:r>
              <a:rPr lang="en-GB" dirty="0"/>
              <a:t>So the compiler already has to be able to deal with this</a:t>
            </a:r>
          </a:p>
          <a:p>
            <a:r>
              <a:rPr lang="en-GB" dirty="0"/>
              <a:t>It does so by </a:t>
            </a:r>
            <a:r>
              <a:rPr lang="en-GB" i="1" dirty="0"/>
              <a:t>spilling</a:t>
            </a:r>
            <a:r>
              <a:rPr lang="en-GB" dirty="0"/>
              <a:t> excess private variables to (global) memory</a:t>
            </a:r>
          </a:p>
          <a:p>
            <a:r>
              <a:rPr lang="en-GB" dirty="0"/>
              <a:t>You still told the compiler something useful – that the data will only be accessed by a single work-item</a:t>
            </a:r>
          </a:p>
          <a:p>
            <a:r>
              <a:rPr lang="en-GB" dirty="0"/>
              <a:t>This lets the compiler allocate the data in such as way as to enable more efficient memory access</a:t>
            </a:r>
          </a:p>
        </p:txBody>
      </p:sp>
    </p:spTree>
    <p:extLst>
      <p:ext uri="{BB962C8B-B14F-4D97-AF65-F5344CB8AC3E}">
        <p14:creationId xmlns:p14="http://schemas.microsoft.com/office/powerpoint/2010/main" val="30666147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7: using private memory</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 </a:t>
            </a:r>
          </a:p>
          <a:p>
            <a:pPr lvl="1"/>
            <a:r>
              <a:rPr lang="en-GB" dirty="0"/>
              <a:t>Use private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a:t>
            </a:r>
          </a:p>
          <a:p>
            <a:pPr lvl="1"/>
            <a:r>
              <a:rPr lang="en-GB" dirty="0"/>
              <a:t>Modify the kernel so that each work-item copies its own row of A into private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p:txBody>
      </p:sp>
    </p:spTree>
    <p:extLst>
      <p:ext uri="{BB962C8B-B14F-4D97-AF65-F5344CB8AC3E}">
        <p14:creationId xmlns:p14="http://schemas.microsoft.com/office/powerpoint/2010/main" val="539672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97768"/>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23701" y="1412776"/>
            <a:ext cx="8862093" cy="2448272"/>
          </a:xfrm>
        </p:spPr>
        <p:txBody>
          <a:bodyPr>
            <a:noAutofit/>
          </a:bodyPr>
          <a:lstStyle/>
          <a:p>
            <a:r>
              <a:rPr lang="en-GB" sz="2400" dirty="0"/>
              <a:t>We already noticed that, in one row of C, each element uses the same row of A</a:t>
            </a:r>
          </a:p>
          <a:p>
            <a:r>
              <a:rPr lang="en-GB" sz="2400" dirty="0"/>
              <a:t>Each work-item in a work-group also uses the same columns of B</a:t>
            </a:r>
          </a:p>
          <a:p>
            <a:r>
              <a:rPr lang="en-GB" sz="2400" dirty="0"/>
              <a:t>So let’s store the B columns in </a:t>
            </a:r>
            <a:r>
              <a:rPr lang="en-GB" sz="2400" b="1" dirty="0">
                <a:solidFill>
                  <a:schemeClr val="accent2"/>
                </a:solidFill>
              </a:rPr>
              <a:t>local</a:t>
            </a:r>
            <a:r>
              <a:rPr lang="en-GB" sz="2400" dirty="0">
                <a:solidFill>
                  <a:schemeClr val="accent2"/>
                </a:solidFill>
              </a:rPr>
              <a:t> </a:t>
            </a:r>
            <a:r>
              <a:rPr lang="en-GB" sz="2400" dirty="0"/>
              <a:t>memory (which is shared by the work-items in the work-group)</a:t>
            </a:r>
          </a:p>
        </p:txBody>
      </p:sp>
      <p:sp>
        <p:nvSpPr>
          <p:cNvPr id="8" name="Rectangle 5"/>
          <p:cNvSpPr>
            <a:spLocks noChangeArrowheads="1"/>
          </p:cNvSpPr>
          <p:nvPr/>
        </p:nvSpPr>
        <p:spPr bwMode="auto">
          <a:xfrm>
            <a:off x="3483499"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98740"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83499"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51791"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5032902"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61499"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47237"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1184424" y="5600826"/>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Private memory of each work-item</a:t>
            </a:r>
          </a:p>
        </p:txBody>
      </p:sp>
      <p:sp>
        <p:nvSpPr>
          <p:cNvPr id="24" name="Rectangle 10"/>
          <p:cNvSpPr>
            <a:spLocks noChangeArrowheads="1"/>
          </p:cNvSpPr>
          <p:nvPr/>
        </p:nvSpPr>
        <p:spPr bwMode="auto">
          <a:xfrm>
            <a:off x="1412142" y="4750575"/>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5" name="Rectangle 9"/>
          <p:cNvSpPr>
            <a:spLocks noChangeArrowheads="1"/>
          </p:cNvSpPr>
          <p:nvPr/>
        </p:nvSpPr>
        <p:spPr bwMode="auto">
          <a:xfrm>
            <a:off x="1752154" y="4748701"/>
            <a:ext cx="136525" cy="127000"/>
          </a:xfrm>
          <a:prstGeom prst="rect">
            <a:avLst/>
          </a:prstGeom>
          <a:solidFill>
            <a:schemeClr val="accent2"/>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 name="Oval 1"/>
          <p:cNvSpPr/>
          <p:nvPr/>
        </p:nvSpPr>
        <p:spPr>
          <a:xfrm>
            <a:off x="3302133" y="4420149"/>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6" name="Straight Arrow Connector 5"/>
          <p:cNvCxnSpPr>
            <a:stCxn id="22" idx="0"/>
            <a:endCxn id="2" idx="4"/>
          </p:cNvCxnSpPr>
          <p:nvPr/>
        </p:nvCxnSpPr>
        <p:spPr>
          <a:xfrm flipV="1">
            <a:off x="2829316" y="5033842"/>
            <a:ext cx="1229652" cy="5669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073650" y="5929313"/>
            <a:ext cx="3289784" cy="701731"/>
          </a:xfrm>
          <a:prstGeom prst="rect">
            <a:avLst/>
          </a:prstGeom>
          <a:noFill/>
        </p:spPr>
        <p:txBody>
          <a:bodyPr wrap="square" rtlCol="0">
            <a:spAutoFit/>
          </a:bodyPr>
          <a:lstStyle/>
          <a:p>
            <a:pPr algn="ctr">
              <a:lnSpc>
                <a:spcPct val="99000"/>
              </a:lnSpc>
            </a:pPr>
            <a:r>
              <a:rPr lang="en-US" sz="2000" b="1" dirty="0">
                <a:solidFill>
                  <a:prstClr val="black"/>
                </a:solidFill>
                <a:latin typeface="Trebuchet MS"/>
                <a:ea typeface="ヒラギノ角ゴ ProN W3" charset="-128"/>
                <a:cs typeface="Arial"/>
                <a:sym typeface="Myriad Set Text" charset="0"/>
              </a:rPr>
              <a:t>Local memory for each work-group</a:t>
            </a:r>
          </a:p>
        </p:txBody>
      </p:sp>
      <p:sp>
        <p:nvSpPr>
          <p:cNvPr id="27" name="Oval 26"/>
          <p:cNvSpPr/>
          <p:nvPr/>
        </p:nvSpPr>
        <p:spPr>
          <a:xfrm rot="16200000">
            <a:off x="4572133" y="4489844"/>
            <a:ext cx="1513669" cy="6136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cxnSp>
        <p:nvCxnSpPr>
          <p:cNvPr id="28" name="Straight Arrow Connector 27"/>
          <p:cNvCxnSpPr>
            <a:stCxn id="26" idx="0"/>
          </p:cNvCxnSpPr>
          <p:nvPr/>
        </p:nvCxnSpPr>
        <p:spPr>
          <a:xfrm flipH="1" flipV="1">
            <a:off x="5469919" y="5517232"/>
            <a:ext cx="248623" cy="412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884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2" y="896766"/>
            <a:ext cx="3695956" cy="5362143"/>
          </a:xfrm>
        </p:spPr>
        <p:txBody>
          <a:bodyPr>
            <a:normAutofit fontScale="92500" lnSpcReduction="20000"/>
          </a:bodyPr>
          <a:lstStyle/>
          <a:p>
            <a:pPr marL="0" indent="0">
              <a:buNone/>
            </a:pPr>
            <a:r>
              <a:rPr lang="en-GB" sz="2000" b="1" dirty="0">
                <a:solidFill>
                  <a:srgbClr val="401B5B"/>
                </a:solidFill>
                <a:latin typeface="Courier"/>
              </a:rPr>
              <a:t>__kernel </a:t>
            </a:r>
            <a:r>
              <a:rPr lang="en-GB" sz="2000" b="1" dirty="0">
                <a:solidFill>
                  <a:schemeClr val="accent2"/>
                </a:solidFill>
                <a:latin typeface="Courier"/>
              </a:rPr>
              <a:t>void</a:t>
            </a:r>
            <a:r>
              <a:rPr lang="en-GB" sz="2000" b="1" dirty="0">
                <a:latin typeface="Courier"/>
              </a:rPr>
              <a:t> </a:t>
            </a:r>
            <a:r>
              <a:rPr lang="en-GB" sz="2000" b="1" dirty="0" err="1">
                <a:solidFill>
                  <a:schemeClr val="tx2">
                    <a:lumMod val="75000"/>
                  </a:schemeClr>
                </a:solidFill>
                <a:latin typeface="Courier"/>
              </a:rPr>
              <a:t>mmul</a:t>
            </a:r>
            <a:r>
              <a:rPr lang="en-GB" sz="2000" b="1" dirty="0">
                <a:latin typeface="Courier"/>
              </a:rPr>
              <a:t>(</a:t>
            </a:r>
          </a:p>
          <a:p>
            <a:pPr marL="0" indent="0">
              <a:buNone/>
            </a:pPr>
            <a:r>
              <a:rPr lang="en-GB" sz="2000" b="1" dirty="0">
                <a:solidFill>
                  <a:schemeClr val="accent2"/>
                </a:solidFill>
                <a:latin typeface="Courier"/>
              </a:rPr>
              <a:t>     </a:t>
            </a:r>
            <a:r>
              <a:rPr lang="en-GB" sz="2000" b="1" dirty="0" err="1">
                <a:solidFill>
                  <a:schemeClr val="accent2"/>
                </a:solidFill>
                <a:latin typeface="Courier"/>
              </a:rPr>
              <a:t>const</a:t>
            </a:r>
            <a:r>
              <a:rPr lang="en-GB" sz="2000" b="1" dirty="0">
                <a:solidFill>
                  <a:schemeClr val="accent2"/>
                </a:solidFill>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a:latin typeface="Courier"/>
              </a:rPr>
              <a:t>N,</a:t>
            </a:r>
          </a:p>
          <a:p>
            <a:pPr marL="0" indent="0">
              <a:buNone/>
            </a:pPr>
            <a:r>
              <a:rPr lang="en-GB" sz="2000" b="1" dirty="0">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*A,</a:t>
            </a:r>
          </a:p>
          <a:p>
            <a:pPr marL="0" indent="0">
              <a:buNone/>
            </a:pPr>
            <a:r>
              <a:rPr lang="en-GB" sz="2000" b="1" dirty="0">
                <a:solidFill>
                  <a:schemeClr val="accent3"/>
                </a:solidFill>
                <a:latin typeface="Courier"/>
              </a:rPr>
              <a:t>   </a:t>
            </a:r>
            <a:r>
              <a:rPr lang="en-GB" sz="2000" b="1" dirty="0">
                <a:solidFill>
                  <a:srgbClr val="401B5B"/>
                </a:solidFill>
                <a:latin typeface="Courier"/>
              </a:rPr>
              <a:t>__global </a:t>
            </a:r>
            <a:r>
              <a:rPr lang="en-GB" sz="2000" b="1" dirty="0">
                <a:solidFill>
                  <a:schemeClr val="accent2"/>
                </a:solidFill>
                <a:latin typeface="Courier"/>
              </a:rPr>
              <a:t>float</a:t>
            </a:r>
            <a:r>
              <a:rPr lang="en-GB" sz="2000" b="1" dirty="0">
                <a:latin typeface="Courier"/>
              </a:rPr>
              <a:t> *B,</a:t>
            </a:r>
          </a:p>
          <a:p>
            <a:pPr marL="0" indent="0">
              <a:buNone/>
            </a:pPr>
            <a:r>
              <a:rPr lang="en-GB" sz="2000" b="1" dirty="0">
                <a:solidFill>
                  <a:srgbClr val="401B5B"/>
                </a:solidFill>
                <a:latin typeface="Courier"/>
              </a:rPr>
              <a:t>   __global </a:t>
            </a:r>
            <a:r>
              <a:rPr lang="en-GB" sz="2000" b="1" dirty="0">
                <a:solidFill>
                  <a:schemeClr val="accent2"/>
                </a:solidFill>
                <a:latin typeface="Courier"/>
              </a:rPr>
              <a:t>float</a:t>
            </a:r>
            <a:r>
              <a:rPr lang="en-GB" sz="2000" b="1" dirty="0">
                <a:latin typeface="Courier"/>
              </a:rPr>
              <a:t> *C,</a:t>
            </a:r>
          </a:p>
          <a:p>
            <a:pPr marL="0" indent="0">
              <a:buNone/>
            </a:pPr>
            <a:r>
              <a:rPr lang="en-GB" sz="2000" b="1" dirty="0">
                <a:solidFill>
                  <a:srgbClr val="401B5B"/>
                </a:solidFill>
                <a:latin typeface="Courier"/>
              </a:rPr>
              <a:t>   __local  </a:t>
            </a:r>
            <a:r>
              <a:rPr lang="en-GB" sz="2000" b="1" dirty="0">
                <a:solidFill>
                  <a:schemeClr val="accent2"/>
                </a:solidFill>
                <a:latin typeface="Courier"/>
              </a:rPr>
              <a:t>float</a:t>
            </a:r>
            <a:r>
              <a:rPr lang="en-GB" sz="2000" b="1" dirty="0">
                <a:latin typeface="Courier"/>
              </a:rPr>
              <a:t> *</a:t>
            </a:r>
            <a:r>
              <a:rPr lang="en-GB" sz="2000" b="1" dirty="0" err="1">
                <a:latin typeface="Courier"/>
              </a:rPr>
              <a:t>Bwrk</a:t>
            </a:r>
            <a:r>
              <a:rPr lang="en-GB" sz="2000" b="1" dirty="0">
                <a:latin typeface="Courier"/>
              </a:rPr>
              <a:t>)</a:t>
            </a:r>
          </a:p>
          <a:p>
            <a:pPr marL="0" indent="0">
              <a:buNone/>
            </a:pPr>
            <a:r>
              <a:rPr lang="en-GB" sz="2000" b="1" dirty="0">
                <a:solidFill>
                  <a:prstClr val="black"/>
                </a:solidFill>
                <a:latin typeface="Courier"/>
              </a:rPr>
              <a:t>{</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prstClr val="black"/>
                </a:solidFill>
                <a:latin typeface="Courier"/>
              </a:rPr>
              <a:t> j, k;</a:t>
            </a:r>
          </a:p>
          <a:p>
            <a:pPr marL="0" indent="0">
              <a:buNone/>
            </a:pPr>
            <a:r>
              <a:rPr lang="en-GB" sz="2000" b="1" dirty="0">
                <a:solidFill>
                  <a:prstClr val="black"/>
                </a:solidFill>
                <a:latin typeface="Courier"/>
              </a:rPr>
              <a:t> </a:t>
            </a:r>
            <a:r>
              <a:rPr lang="en-GB" sz="2000" b="1" dirty="0" err="1">
                <a:solidFill>
                  <a:srgbClr val="C0504D"/>
                </a:solidFill>
                <a:latin typeface="Courier"/>
              </a:rPr>
              <a:t>int</a:t>
            </a:r>
            <a:r>
              <a:rPr lang="en-GB" sz="2000" b="1" dirty="0">
                <a:solidFill>
                  <a:srgbClr val="C0504D"/>
                </a:solidFill>
                <a:latin typeface="Courier"/>
              </a:rPr>
              <a:t> </a:t>
            </a:r>
            <a:r>
              <a:rPr lang="en-GB" sz="2000" b="1" dirty="0">
                <a:solidFill>
                  <a:prstClr val="black"/>
                </a:solidFill>
                <a:latin typeface="Courier"/>
              </a:rPr>
              <a:t>i =</a:t>
            </a:r>
            <a:br>
              <a:rPr lang="en-GB" sz="2000" b="1" dirty="0">
                <a:solidFill>
                  <a:prstClr val="black"/>
                </a:solidFill>
                <a:latin typeface="Courier"/>
              </a:rPr>
            </a:br>
            <a:r>
              <a:rPr lang="en-GB" sz="2000" b="1" dirty="0">
                <a:solidFill>
                  <a:prstClr val="black"/>
                </a:solidFill>
                <a:latin typeface="Courier"/>
              </a:rPr>
              <a:t>    </a:t>
            </a:r>
            <a:r>
              <a:rPr lang="en-GB" sz="2000" b="1" dirty="0" err="1">
                <a:solidFill>
                  <a:srgbClr val="1F497D">
                    <a:lumMod val="75000"/>
                  </a:srgbClr>
                </a:solidFill>
                <a:latin typeface="Courier"/>
              </a:rPr>
              <a:t>get_global_id</a:t>
            </a:r>
            <a:r>
              <a:rPr lang="en-GB" sz="2000" b="1" dirty="0">
                <a:solidFill>
                  <a:prstClr val="black"/>
                </a:solidFill>
                <a:latin typeface="Courier"/>
              </a:rPr>
              <a:t>(0);</a:t>
            </a:r>
          </a:p>
          <a:p>
            <a:pPr marL="0" indent="0">
              <a:buNone/>
            </a:pPr>
            <a:endParaRPr lang="en-GB" sz="2000" b="1" dirty="0">
              <a:solidFill>
                <a:prstClr val="black"/>
              </a:solidFill>
              <a:latin typeface="Courier"/>
            </a:endParaRPr>
          </a:p>
          <a:p>
            <a:pPr marL="0" indent="0">
              <a:buNone/>
            </a:pPr>
            <a:r>
              <a:rPr lang="en-GB" sz="2000" b="1" dirty="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iloc</a:t>
            </a:r>
            <a:r>
              <a:rPr lang="en-GB" sz="2000" b="1" dirty="0">
                <a:latin typeface="Courier"/>
              </a:rPr>
              <a:t>  =</a:t>
            </a:r>
            <a:br>
              <a:rPr lang="en-GB" sz="2000" b="1" dirty="0">
                <a:latin typeface="Courier"/>
              </a:rPr>
            </a:br>
            <a:r>
              <a:rPr lang="en-GB" sz="2000" b="1" dirty="0">
                <a:latin typeface="Courier"/>
              </a:rPr>
              <a:t>      </a:t>
            </a:r>
            <a:r>
              <a:rPr lang="en-GB" sz="2000" b="1" dirty="0" err="1">
                <a:solidFill>
                  <a:schemeClr val="tx2">
                    <a:lumMod val="75000"/>
                  </a:schemeClr>
                </a:solidFill>
                <a:latin typeface="Courier"/>
              </a:rPr>
              <a:t>get_local_id</a:t>
            </a:r>
            <a:r>
              <a:rPr lang="en-GB" sz="2000" b="1" dirty="0">
                <a:latin typeface="Courier"/>
              </a:rPr>
              <a:t>(0);</a:t>
            </a:r>
          </a:p>
          <a:p>
            <a:pPr marL="0" indent="0">
              <a:buNone/>
            </a:pPr>
            <a:endParaRPr lang="en-GB" sz="2000" b="1" dirty="0">
              <a:latin typeface="Courier"/>
            </a:endParaRPr>
          </a:p>
          <a:p>
            <a:pPr marL="0" indent="0">
              <a:buNone/>
            </a:pPr>
            <a:r>
              <a:rPr lang="en-GB" sz="2000" b="1" dirty="0">
                <a:latin typeface="Courier"/>
              </a:rPr>
              <a:t> </a:t>
            </a:r>
            <a:r>
              <a:rPr lang="en-GB" sz="2000" b="1" dirty="0" err="1">
                <a:solidFill>
                  <a:schemeClr val="accent2"/>
                </a:solidFill>
                <a:latin typeface="Courier"/>
              </a:rPr>
              <a:t>int</a:t>
            </a:r>
            <a:r>
              <a:rPr lang="en-GB" sz="2000" b="1" dirty="0">
                <a:solidFill>
                  <a:schemeClr val="accent2"/>
                </a:solidFill>
                <a:latin typeface="Courier"/>
              </a:rPr>
              <a:t> </a:t>
            </a:r>
            <a:r>
              <a:rPr lang="en-GB" sz="2000" b="1" dirty="0" err="1">
                <a:latin typeface="Courier"/>
              </a:rPr>
              <a:t>nloc</a:t>
            </a:r>
            <a:r>
              <a:rPr lang="en-GB" sz="2000" b="1" dirty="0">
                <a:latin typeface="Courier"/>
              </a:rPr>
              <a:t> =</a:t>
            </a:r>
            <a:br>
              <a:rPr lang="en-GB" sz="2000" b="1" dirty="0">
                <a:latin typeface="Courier"/>
              </a:rPr>
            </a:br>
            <a:r>
              <a:rPr lang="en-GB" sz="2000" b="1" dirty="0">
                <a:latin typeface="Courier"/>
              </a:rPr>
              <a:t>      </a:t>
            </a:r>
            <a:r>
              <a:rPr lang="en-GB" sz="2000" b="1" dirty="0" err="1">
                <a:solidFill>
                  <a:schemeClr val="tx2">
                    <a:lumMod val="75000"/>
                  </a:schemeClr>
                </a:solidFill>
                <a:latin typeface="Courier"/>
              </a:rPr>
              <a:t>get_local_size</a:t>
            </a:r>
            <a:r>
              <a:rPr lang="en-GB" sz="2000" b="1" dirty="0">
                <a:latin typeface="Courier"/>
              </a:rPr>
              <a:t>(0);</a:t>
            </a:r>
          </a:p>
          <a:p>
            <a:pPr marL="0" indent="0">
              <a:buNone/>
            </a:pPr>
            <a:r>
              <a:rPr lang="en-GB" sz="2000" b="1" dirty="0">
                <a:solidFill>
                  <a:srgbClr val="C0504D"/>
                </a:solidFill>
                <a:latin typeface="Courier"/>
              </a:rPr>
              <a:t> </a:t>
            </a:r>
          </a:p>
          <a:p>
            <a:pPr marL="0" indent="0">
              <a:buNone/>
            </a:pPr>
            <a:r>
              <a:rPr lang="en-GB" sz="2000" b="1" dirty="0">
                <a:solidFill>
                  <a:srgbClr val="C0504D"/>
                </a:solidFill>
                <a:latin typeface="Courier"/>
              </a:rPr>
              <a:t> float </a:t>
            </a:r>
            <a:r>
              <a:rPr lang="en-GB" sz="2000" b="1" dirty="0" err="1">
                <a:solidFill>
                  <a:prstClr val="black"/>
                </a:solidFill>
                <a:latin typeface="Courier"/>
              </a:rPr>
              <a:t>tmp</a:t>
            </a:r>
            <a:r>
              <a:rPr lang="en-GB" sz="2000" b="1" dirty="0">
                <a:solidFill>
                  <a:prstClr val="black"/>
                </a:solidFill>
                <a:latin typeface="Courier"/>
              </a:rPr>
              <a:t>;  </a:t>
            </a:r>
          </a:p>
          <a:p>
            <a:pPr marL="0" indent="0">
              <a:buNone/>
            </a:pPr>
            <a:r>
              <a:rPr lang="en-GB" sz="2000" b="1" dirty="0">
                <a:solidFill>
                  <a:prstClr val="black"/>
                </a:solidFill>
                <a:latin typeface="Courier"/>
              </a:rPr>
              <a:t> </a:t>
            </a:r>
            <a:r>
              <a:rPr lang="en-GB" sz="2000" b="1" dirty="0">
                <a:solidFill>
                  <a:schemeClr val="accent2"/>
                </a:solidFill>
                <a:latin typeface="Courier"/>
              </a:rPr>
              <a:t>float </a:t>
            </a:r>
            <a:r>
              <a:rPr lang="en-GB" sz="2000" b="1" dirty="0" err="1">
                <a:latin typeface="Courier"/>
              </a:rPr>
              <a:t>Awrk</a:t>
            </a:r>
            <a:r>
              <a:rPr lang="en-GB" sz="2000" b="1" dirty="0">
                <a:latin typeface="Courier"/>
              </a:rPr>
              <a:t>[1024];</a:t>
            </a:r>
          </a:p>
          <a:p>
            <a:pPr marL="0" indent="0">
              <a:buNone/>
            </a:pPr>
            <a:endParaRPr lang="en-GB" sz="2000" b="1" dirty="0">
              <a:latin typeface="Courier"/>
            </a:endParaRPr>
          </a:p>
        </p:txBody>
      </p:sp>
      <p:sp>
        <p:nvSpPr>
          <p:cNvPr id="2" name="Title 1"/>
          <p:cNvSpPr>
            <a:spLocks noGrp="1"/>
          </p:cNvSpPr>
          <p:nvPr>
            <p:ph type="title"/>
          </p:nvPr>
        </p:nvSpPr>
        <p:spPr>
          <a:xfrm>
            <a:off x="0" y="0"/>
            <a:ext cx="9144000" cy="768957"/>
          </a:xfrm>
        </p:spPr>
        <p:txBody>
          <a:bodyPr>
            <a:noAutofit/>
          </a:bodyPr>
          <a:lstStyle/>
          <a:p>
            <a:r>
              <a:rPr lang="en-GB" sz="3200" dirty="0"/>
              <a:t>Matrix multiplication: </a:t>
            </a:r>
            <a:r>
              <a:rPr lang="en-GB" sz="2000" dirty="0"/>
              <a:t>B column shared between work-items</a:t>
            </a:r>
          </a:p>
        </p:txBody>
      </p:sp>
      <p:sp>
        <p:nvSpPr>
          <p:cNvPr id="4" name="Content Placeholder 2"/>
          <p:cNvSpPr txBox="1">
            <a:spLocks/>
          </p:cNvSpPr>
          <p:nvPr/>
        </p:nvSpPr>
        <p:spPr>
          <a:xfrm>
            <a:off x="3894968" y="756745"/>
            <a:ext cx="4996788" cy="562829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GB" sz="2000" b="1" dirty="0">
                <a:solidFill>
                  <a:prstClr val="black"/>
                </a:solidFill>
                <a:latin typeface="Courier"/>
              </a:rPr>
              <a:t>  for (k = 0; k &lt; N; k++)</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Awrk</a:t>
            </a:r>
            <a:r>
              <a:rPr lang="en-GB" sz="2000" b="1" dirty="0">
                <a:solidFill>
                  <a:prstClr val="black"/>
                </a:solidFill>
                <a:latin typeface="Courier"/>
              </a:rPr>
              <a:t>[k] = A[</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N+k</a:t>
            </a:r>
            <a:r>
              <a:rPr lang="en-GB" sz="2000" b="1" dirty="0">
                <a:solidFill>
                  <a:prstClr val="black"/>
                </a:solidFill>
                <a:latin typeface="Courier"/>
              </a:rPr>
              <a:t>];</a:t>
            </a:r>
          </a:p>
          <a:p>
            <a:pPr marL="0" indent="0" fontAlgn="auto">
              <a:spcAft>
                <a:spcPts val="0"/>
              </a:spcAft>
              <a:buNone/>
            </a:pPr>
            <a:endParaRPr lang="en-GB" sz="2000" b="1" dirty="0">
              <a:solidFill>
                <a:prstClr val="black"/>
              </a:solidFill>
              <a:latin typeface="Courier"/>
            </a:endParaRPr>
          </a:p>
          <a:p>
            <a:pPr marL="0" indent="0">
              <a:buNone/>
            </a:pPr>
            <a:r>
              <a:rPr lang="en-GB" sz="2000" b="1" dirty="0">
                <a:solidFill>
                  <a:schemeClr val="accent1"/>
                </a:solidFill>
                <a:latin typeface="Courier"/>
              </a:rPr>
              <a:t>  </a:t>
            </a:r>
            <a:r>
              <a:rPr lang="en-GB" sz="2000" b="1" dirty="0">
                <a:latin typeface="Courier"/>
              </a:rPr>
              <a:t>for (j = 0; j &lt; N; j++) {</a:t>
            </a:r>
          </a:p>
          <a:p>
            <a:pPr marL="0" indent="0">
              <a:buNone/>
            </a:pPr>
            <a:endParaRPr lang="en-GB" sz="2000" b="1" dirty="0">
              <a:latin typeface="Courier"/>
            </a:endParaRPr>
          </a:p>
          <a:p>
            <a:pPr marL="0" indent="0" fontAlgn="auto">
              <a:spcAft>
                <a:spcPts val="0"/>
              </a:spcAft>
              <a:buNone/>
            </a:pPr>
            <a:r>
              <a:rPr lang="en-GB" sz="2000" b="1" dirty="0">
                <a:latin typeface="Courier"/>
              </a:rPr>
              <a:t>    for </a:t>
            </a:r>
            <a:r>
              <a:rPr lang="en-GB" sz="2000" b="1" dirty="0">
                <a:solidFill>
                  <a:prstClr val="black"/>
                </a:solidFill>
                <a:latin typeface="Courier"/>
              </a:rPr>
              <a:t>(k=</a:t>
            </a:r>
            <a:r>
              <a:rPr lang="en-GB" sz="2000" b="1" dirty="0" err="1">
                <a:solidFill>
                  <a:prstClr val="black"/>
                </a:solidFill>
                <a:latin typeface="Courier"/>
              </a:rPr>
              <a:t>iloc</a:t>
            </a:r>
            <a:r>
              <a:rPr lang="en-GB" sz="2000" b="1" dirty="0">
                <a:solidFill>
                  <a:prstClr val="black"/>
                </a:solidFill>
                <a:latin typeface="Courier"/>
              </a:rPr>
              <a:t>; k&lt;</a:t>
            </a:r>
            <a:r>
              <a:rPr lang="en-GB" sz="2000" b="1" dirty="0">
                <a:latin typeface="Courier"/>
              </a:rPr>
              <a:t>N</a:t>
            </a:r>
            <a:r>
              <a:rPr lang="en-GB" sz="2000" b="1" dirty="0">
                <a:solidFill>
                  <a:prstClr val="black"/>
                </a:solidFill>
                <a:latin typeface="Courier"/>
              </a:rPr>
              <a:t>; k+=</a:t>
            </a:r>
            <a:r>
              <a:rPr lang="en-GB" sz="2000" b="1" dirty="0" err="1">
                <a:solidFill>
                  <a:prstClr val="black"/>
                </a:solidFill>
                <a:latin typeface="Courier"/>
              </a:rPr>
              <a:t>nloc</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r>
              <a:rPr lang="en-GB" sz="2000" b="1" dirty="0" err="1">
                <a:solidFill>
                  <a:prstClr val="black"/>
                </a:solidFill>
                <a:latin typeface="Courier"/>
              </a:rPr>
              <a:t>Bwrk</a:t>
            </a:r>
            <a:r>
              <a:rPr lang="en-GB" sz="2000" b="1" dirty="0">
                <a:solidFill>
                  <a:prstClr val="black"/>
                </a:solidFill>
                <a:latin typeface="Courier"/>
              </a:rPr>
              <a:t>[k] = B[k*</a:t>
            </a:r>
            <a:r>
              <a:rPr lang="en-GB" sz="2000" b="1" dirty="0">
                <a:latin typeface="Courier"/>
              </a:rPr>
              <a:t> </a:t>
            </a:r>
            <a:r>
              <a:rPr lang="en-GB" sz="2000" b="1" dirty="0" err="1">
                <a:latin typeface="Courier"/>
              </a:rPr>
              <a:t>N</a:t>
            </a:r>
            <a:r>
              <a:rPr lang="en-GB" sz="2000" b="1" dirty="0" err="1">
                <a:solidFill>
                  <a:prstClr val="black"/>
                </a:solidFill>
                <a:latin typeface="Courier"/>
              </a:rPr>
              <a:t>+j</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p>
          <a:p>
            <a:pPr marL="0" indent="0" fontAlgn="auto">
              <a:spcAft>
                <a:spcPts val="0"/>
              </a:spcAft>
              <a:buNone/>
            </a:pPr>
            <a:r>
              <a:rPr lang="en-GB" sz="2000" b="1" dirty="0">
                <a:solidFill>
                  <a:prstClr val="black"/>
                </a:solidFill>
                <a:latin typeface="Courier"/>
              </a:rPr>
              <a:t>    barrier(CLK_LOCAL_MEM_FENCE);</a:t>
            </a:r>
          </a:p>
          <a:p>
            <a:pPr marL="0" indent="0">
              <a:buNone/>
            </a:pPr>
            <a:endParaRPr lang="en-GB" sz="2000" b="1" dirty="0">
              <a:latin typeface="Courier"/>
            </a:endParaRPr>
          </a:p>
          <a:p>
            <a:pPr marL="0" indent="0">
              <a:buNone/>
            </a:pPr>
            <a:r>
              <a:rPr lang="en-GB" sz="2000" b="1" dirty="0">
                <a:solidFill>
                  <a:schemeClr val="tx1">
                    <a:lumMod val="85000"/>
                  </a:schemeClr>
                </a:solidFill>
                <a:latin typeface="Courier"/>
              </a:rPr>
              <a:t> </a:t>
            </a:r>
            <a:r>
              <a:rPr lang="en-GB" sz="2000" b="1" dirty="0">
                <a:latin typeface="Courier"/>
              </a:rPr>
              <a:t>   </a:t>
            </a:r>
            <a:r>
              <a:rPr lang="en-GB" sz="2000" b="1" dirty="0" err="1">
                <a:latin typeface="Courier"/>
              </a:rPr>
              <a:t>tmp</a:t>
            </a:r>
            <a:r>
              <a:rPr lang="en-GB" sz="2000" b="1" dirty="0">
                <a:latin typeface="Courier"/>
              </a:rPr>
              <a:t> = 0.0f;</a:t>
            </a:r>
            <a:endParaRPr lang="en-GB" sz="2000" b="1" dirty="0">
              <a:solidFill>
                <a:prstClr val="black"/>
              </a:solidFill>
              <a:latin typeface="Courier"/>
            </a:endParaRPr>
          </a:p>
          <a:p>
            <a:pPr marL="0" indent="0" fontAlgn="auto">
              <a:spcAft>
                <a:spcPts val="0"/>
              </a:spcAft>
              <a:buFont typeface="Arial" pitchFamily="34" charset="0"/>
              <a:buNone/>
            </a:pPr>
            <a:r>
              <a:rPr lang="en-GB" sz="2000" b="1" dirty="0">
                <a:solidFill>
                  <a:prstClr val="black"/>
                </a:solidFill>
                <a:latin typeface="Courier"/>
              </a:rPr>
              <a:t>    for (k = 0; k &lt; N; k++) </a:t>
            </a:r>
          </a:p>
          <a:p>
            <a:pPr marL="0" indent="0" fontAlgn="auto">
              <a:spcAft>
                <a:spcPts val="0"/>
              </a:spcAft>
              <a:buFont typeface="Arial" pitchFamily="34" charset="0"/>
              <a:buNone/>
            </a:pPr>
            <a:r>
              <a:rPr lang="en-GB" sz="2000" b="1" dirty="0">
                <a:solidFill>
                  <a:prstClr val="black"/>
                </a:solidFill>
                <a:latin typeface="Courier"/>
              </a:rPr>
              <a:t>      </a:t>
            </a:r>
            <a:r>
              <a:rPr lang="en-GB" sz="2000" b="1" dirty="0" err="1">
                <a:solidFill>
                  <a:prstClr val="black"/>
                </a:solidFill>
                <a:latin typeface="Courier"/>
              </a:rPr>
              <a:t>tmp</a:t>
            </a:r>
            <a:r>
              <a:rPr lang="en-GB" sz="2000" b="1" dirty="0">
                <a:solidFill>
                  <a:prstClr val="black"/>
                </a:solidFill>
                <a:latin typeface="Courier"/>
              </a:rPr>
              <a:t> += </a:t>
            </a:r>
            <a:r>
              <a:rPr lang="en-GB" sz="2000" b="1" dirty="0" err="1">
                <a:solidFill>
                  <a:prstClr val="black"/>
                </a:solidFill>
                <a:latin typeface="Courier"/>
              </a:rPr>
              <a:t>Awrk</a:t>
            </a:r>
            <a:r>
              <a:rPr lang="en-GB" sz="2000" b="1" dirty="0">
                <a:solidFill>
                  <a:prstClr val="black"/>
                </a:solidFill>
                <a:latin typeface="Courier"/>
              </a:rPr>
              <a:t>[k]*</a:t>
            </a:r>
            <a:r>
              <a:rPr lang="en-GB" sz="2000" b="1" dirty="0" err="1">
                <a:solidFill>
                  <a:prstClr val="black"/>
                </a:solidFill>
                <a:latin typeface="Courier"/>
              </a:rPr>
              <a:t>Bwrk</a:t>
            </a:r>
            <a:r>
              <a:rPr lang="en-GB" sz="2000" b="1" dirty="0">
                <a:solidFill>
                  <a:prstClr val="black"/>
                </a:solidFill>
                <a:latin typeface="Courier"/>
              </a:rPr>
              <a:t>[k];</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    C[</a:t>
            </a:r>
            <a:r>
              <a:rPr lang="en-GB" sz="2000" b="1" dirty="0" err="1">
                <a:solidFill>
                  <a:prstClr val="black"/>
                </a:solidFill>
                <a:latin typeface="Courier"/>
              </a:rPr>
              <a:t>i</a:t>
            </a:r>
            <a:r>
              <a:rPr lang="en-GB" sz="2000" b="1" dirty="0">
                <a:solidFill>
                  <a:prstClr val="black"/>
                </a:solidFill>
                <a:latin typeface="Courier"/>
              </a:rPr>
              <a:t>*</a:t>
            </a:r>
            <a:r>
              <a:rPr lang="en-GB" sz="2000" b="1" dirty="0" err="1">
                <a:solidFill>
                  <a:prstClr val="black"/>
                </a:solidFill>
                <a:latin typeface="Courier"/>
              </a:rPr>
              <a:t>N+j</a:t>
            </a:r>
            <a:r>
              <a:rPr lang="en-GB" sz="2000" b="1" dirty="0">
                <a:solidFill>
                  <a:prstClr val="black"/>
                </a:solidFill>
                <a:latin typeface="Courier"/>
              </a:rPr>
              <a:t>] = </a:t>
            </a:r>
            <a:r>
              <a:rPr lang="en-GB" sz="2000" b="1" dirty="0" err="1">
                <a:solidFill>
                  <a:prstClr val="black"/>
                </a:solidFill>
                <a:latin typeface="Courier"/>
              </a:rPr>
              <a:t>tmp</a:t>
            </a:r>
            <a:r>
              <a:rPr lang="en-GB" sz="2000" b="1" dirty="0">
                <a:solidFill>
                  <a:prstClr val="black"/>
                </a:solidFill>
                <a:latin typeface="Courier"/>
              </a:rPr>
              <a:t>;</a:t>
            </a:r>
          </a:p>
          <a:p>
            <a:pPr marL="0" indent="0" fontAlgn="auto">
              <a:spcAft>
                <a:spcPts val="0"/>
              </a:spcAft>
              <a:buNone/>
            </a:pPr>
            <a:r>
              <a:rPr lang="en-GB" sz="2000" b="1" dirty="0">
                <a:solidFill>
                  <a:prstClr val="black"/>
                </a:solidFill>
                <a:latin typeface="Courier"/>
              </a:rPr>
              <a:t>        </a:t>
            </a:r>
          </a:p>
          <a:p>
            <a:pPr marL="0" indent="0" fontAlgn="auto">
              <a:spcAft>
                <a:spcPts val="0"/>
              </a:spcAft>
              <a:buNone/>
            </a:pPr>
            <a:r>
              <a:rPr lang="en-GB" sz="2000" b="1" dirty="0">
                <a:solidFill>
                  <a:prstClr val="black"/>
                </a:solidFill>
                <a:latin typeface="Courier"/>
              </a:rPr>
              <a:t>    barrier(CLK_LOCAL_MEM_FENCE);</a:t>
            </a:r>
          </a:p>
          <a:p>
            <a:pPr marL="0" indent="0" fontAlgn="auto">
              <a:spcAft>
                <a:spcPts val="0"/>
              </a:spcAft>
              <a:buFont typeface="Arial" pitchFamily="34" charset="0"/>
              <a:buNone/>
            </a:pPr>
            <a:r>
              <a:rPr lang="en-GB" sz="2000" b="1" dirty="0">
                <a:solidFill>
                  <a:prstClr val="black"/>
                </a:solidFill>
                <a:latin typeface="Courier"/>
              </a:rPr>
              <a:t>  }</a:t>
            </a:r>
          </a:p>
          <a:p>
            <a:pPr marL="0" indent="0" fontAlgn="auto">
              <a:spcAft>
                <a:spcPts val="0"/>
              </a:spcAft>
              <a:buFont typeface="Arial" pitchFamily="34" charset="0"/>
              <a:buNone/>
            </a:pPr>
            <a:r>
              <a:rPr lang="en-GB" sz="2000" b="1" dirty="0">
                <a:solidFill>
                  <a:prstClr val="black"/>
                </a:solidFill>
                <a:latin typeface="Courier"/>
              </a:rPr>
              <a:t>}</a:t>
            </a:r>
          </a:p>
        </p:txBody>
      </p:sp>
      <p:cxnSp>
        <p:nvCxnSpPr>
          <p:cNvPr id="6" name="Straight Connector 5"/>
          <p:cNvCxnSpPr/>
          <p:nvPr/>
        </p:nvCxnSpPr>
        <p:spPr>
          <a:xfrm>
            <a:off x="3894968" y="756745"/>
            <a:ext cx="0" cy="550216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429078" y="5693938"/>
            <a:ext cx="4682357" cy="1077218"/>
          </a:xfrm>
          <a:prstGeom prst="rect">
            <a:avLst/>
          </a:prstGeom>
          <a:solidFill>
            <a:schemeClr val="bg1"/>
          </a:solidFill>
          <a:ln>
            <a:solidFill>
              <a:srgbClr val="002060"/>
            </a:solidFill>
          </a:ln>
        </p:spPr>
        <p:txBody>
          <a:bodyPr wrap="square">
            <a:spAutoFit/>
          </a:bodyPr>
          <a:lstStyle/>
          <a:p>
            <a:pPr algn="ctr" fontAlgn="auto">
              <a:spcBef>
                <a:spcPts val="0"/>
              </a:spcBef>
              <a:spcAft>
                <a:spcPts val="0"/>
              </a:spcAft>
            </a:pPr>
            <a:r>
              <a:rPr lang="en-US" sz="1600" b="1" dirty="0">
                <a:solidFill>
                  <a:srgbClr val="002060"/>
                </a:solidFill>
                <a:latin typeface="Trebuchet MS"/>
                <a:ea typeface="+mn-ea"/>
              </a:rPr>
              <a:t>Pass a work array in local memory to hold a column of B.  All the work-items do the copy “in parallel” using a cyclic loop distribution (hence why we need </a:t>
            </a:r>
            <a:r>
              <a:rPr lang="en-US" sz="1600" b="1" dirty="0" err="1">
                <a:solidFill>
                  <a:srgbClr val="002060"/>
                </a:solidFill>
                <a:latin typeface="Trebuchet MS"/>
                <a:ea typeface="+mn-ea"/>
              </a:rPr>
              <a:t>iloc</a:t>
            </a:r>
            <a:r>
              <a:rPr lang="en-US" sz="1600" b="1" dirty="0">
                <a:solidFill>
                  <a:srgbClr val="002060"/>
                </a:solidFill>
                <a:latin typeface="Trebuchet MS"/>
                <a:ea typeface="+mn-ea"/>
              </a:rPr>
              <a:t> and </a:t>
            </a:r>
            <a:r>
              <a:rPr lang="en-US" sz="1600" b="1" dirty="0" err="1">
                <a:solidFill>
                  <a:srgbClr val="002060"/>
                </a:solidFill>
                <a:latin typeface="Trebuchet MS"/>
                <a:ea typeface="+mn-ea"/>
              </a:rPr>
              <a:t>nloc</a:t>
            </a:r>
            <a:r>
              <a:rPr lang="en-US" sz="1600" b="1" dirty="0">
                <a:solidFill>
                  <a:srgbClr val="002060"/>
                </a:solidFill>
                <a:latin typeface="Trebuchet MS"/>
                <a:ea typeface="+mn-ea"/>
              </a:rPr>
              <a:t>) </a:t>
            </a:r>
          </a:p>
        </p:txBody>
      </p:sp>
      <p:sp>
        <p:nvSpPr>
          <p:cNvPr id="8" name="Oval 7"/>
          <p:cNvSpPr/>
          <p:nvPr/>
        </p:nvSpPr>
        <p:spPr>
          <a:xfrm>
            <a:off x="680635" y="2301766"/>
            <a:ext cx="3323806" cy="396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
        <p:nvSpPr>
          <p:cNvPr id="9" name="Oval 8"/>
          <p:cNvSpPr/>
          <p:nvPr/>
        </p:nvSpPr>
        <p:spPr>
          <a:xfrm>
            <a:off x="0" y="3831021"/>
            <a:ext cx="4004441" cy="1718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a:solidFill>
                <a:prstClr val="white"/>
              </a:solidFill>
            </a:endParaRPr>
          </a:p>
        </p:txBody>
      </p:sp>
      <p:sp>
        <p:nvSpPr>
          <p:cNvPr id="10" name="Oval 9"/>
          <p:cNvSpPr/>
          <p:nvPr/>
        </p:nvSpPr>
        <p:spPr>
          <a:xfrm>
            <a:off x="4092345" y="1923393"/>
            <a:ext cx="4754500" cy="11812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800" dirty="0">
              <a:solidFill>
                <a:prstClr val="white"/>
              </a:solidFill>
            </a:endParaRPr>
          </a:p>
        </p:txBody>
      </p:sp>
    </p:spTree>
    <p:extLst>
      <p:ext uri="{BB962C8B-B14F-4D97-AF65-F5344CB8AC3E}">
        <p14:creationId xmlns:p14="http://schemas.microsoft.com/office/powerpoint/2010/main" val="394585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a:t>Intel </a:t>
            </a:r>
            <a:r>
              <a:rPr lang="en-US" altLang="zh-CN" dirty="0"/>
              <a:t>G</a:t>
            </a:r>
            <a:r>
              <a:rPr lang="en-GB" altLang="zh-CN" dirty="0"/>
              <a:t>PU </a:t>
            </a:r>
            <a:r>
              <a:rPr lang="zh-CN" altLang="en-US" dirty="0"/>
              <a:t>用户的安装过程（旧版）</a:t>
            </a:r>
            <a:endParaRPr lang="en-GB" dirty="0"/>
          </a:p>
        </p:txBody>
      </p:sp>
      <p:sp>
        <p:nvSpPr>
          <p:cNvPr id="3" name="Content Placeholder 2"/>
          <p:cNvSpPr>
            <a:spLocks noGrp="1"/>
          </p:cNvSpPr>
          <p:nvPr>
            <p:ph idx="1"/>
          </p:nvPr>
        </p:nvSpPr>
        <p:spPr>
          <a:xfrm>
            <a:off x="179512" y="1600200"/>
            <a:ext cx="8784976" cy="5069160"/>
          </a:xfrm>
        </p:spPr>
        <p:txBody>
          <a:bodyPr>
            <a:normAutofit/>
          </a:bodyPr>
          <a:lstStyle/>
          <a:p>
            <a:r>
              <a:rPr lang="zh-CN" altLang="en-US" dirty="0"/>
              <a:t>注意</a:t>
            </a:r>
            <a:r>
              <a:rPr lang="en-GB" altLang="zh-CN" dirty="0"/>
              <a:t>: </a:t>
            </a:r>
            <a:r>
              <a:rPr lang="zh-CN" altLang="en-US" dirty="0"/>
              <a:t>在</a:t>
            </a:r>
            <a:r>
              <a:rPr lang="en-US" altLang="zh-CN" dirty="0"/>
              <a:t> macOS </a:t>
            </a:r>
            <a:r>
              <a:rPr lang="zh-CN" altLang="en-US" dirty="0"/>
              <a:t>系统上需要英特尔至强 </a:t>
            </a:r>
            <a:r>
              <a:rPr lang="en-GB" altLang="zh-CN" dirty="0"/>
              <a:t>Intel® Xeon™ </a:t>
            </a:r>
            <a:r>
              <a:rPr lang="zh-CN" altLang="en-US" dirty="0"/>
              <a:t>处理器</a:t>
            </a:r>
            <a:r>
              <a:rPr lang="en-GB" altLang="zh-CN" dirty="0"/>
              <a:t> </a:t>
            </a:r>
          </a:p>
          <a:p>
            <a:endParaRPr lang="en-GB" dirty="0"/>
          </a:p>
          <a:p>
            <a:r>
              <a:rPr lang="zh-CN" altLang="en-US" dirty="0"/>
              <a:t>根本不用折腾，出场就能用</a:t>
            </a:r>
            <a:r>
              <a:rPr lang="en-GB" dirty="0"/>
              <a:t>!</a:t>
            </a:r>
          </a:p>
          <a:p>
            <a:r>
              <a:rPr lang="zh-CN" altLang="en-US" dirty="0"/>
              <a:t>只要选择 </a:t>
            </a:r>
            <a:r>
              <a:rPr lang="en-GB" dirty="0"/>
              <a:t>Intel® GPU </a:t>
            </a:r>
            <a:r>
              <a:rPr lang="zh-CN" altLang="en-US" dirty="0"/>
              <a:t>设备来运行 </a:t>
            </a:r>
            <a:r>
              <a:rPr lang="en-US" altLang="zh-CN" dirty="0"/>
              <a:t>OpenCL</a:t>
            </a:r>
            <a:r>
              <a:rPr lang="zh-CN" altLang="en-US" dirty="0"/>
              <a:t>即可</a:t>
            </a:r>
            <a:endParaRPr lang="en-GB" dirty="0"/>
          </a:p>
          <a:p>
            <a:endParaRPr lang="en-GB" dirty="0"/>
          </a:p>
          <a:p>
            <a:r>
              <a:rPr lang="en-GB" dirty="0"/>
              <a:t>Intel® </a:t>
            </a:r>
            <a:r>
              <a:rPr lang="zh-CN" altLang="en-US" dirty="0"/>
              <a:t>还有专门针对 </a:t>
            </a:r>
            <a:r>
              <a:rPr lang="en-GB" dirty="0"/>
              <a:t>Windows </a:t>
            </a:r>
            <a:r>
              <a:rPr lang="zh-CN" altLang="en-US" dirty="0"/>
              <a:t>的驱动</a:t>
            </a:r>
            <a:r>
              <a:rPr lang="en-GB" dirty="0"/>
              <a:t>: https://software.intel.com/en-us/articles/opencl-drivers</a:t>
            </a:r>
          </a:p>
        </p:txBody>
      </p:sp>
    </p:spTree>
    <p:extLst>
      <p:ext uri="{BB962C8B-B14F-4D97-AF65-F5344CB8AC3E}">
        <p14:creationId xmlns:p14="http://schemas.microsoft.com/office/powerpoint/2010/main" val="1770876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4307" y="1092045"/>
            <a:ext cx="4860032" cy="5170647"/>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solidFill>
                  <a:schemeClr val="tx1"/>
                </a:solidFill>
                <a:latin typeface="Courier New Bold"/>
              </a:rPr>
              <a:t>h_A</a:t>
            </a:r>
            <a:r>
              <a:rPr lang="en-GB" sz="1100" b="1" dirty="0" err="1">
                <a:latin typeface="Courier New Bold"/>
              </a:rPr>
              <a:t>.begin</a:t>
            </a:r>
            <a:r>
              <a:rPr lang="en-GB" sz="1100" b="1" dirty="0">
                <a:latin typeface="Courier New Bold"/>
              </a:rPr>
              <a:t>(</a:t>
            </a:r>
            <a:r>
              <a:rPr lang="en-GB" sz="1100" b="1" dirty="0">
                <a:solidFill>
                  <a:schemeClr val="tx1"/>
                </a:solidFill>
                <a:latin typeface="Courier New Bold"/>
              </a:rPr>
              <a:t>),</a:t>
            </a:r>
            <a:r>
              <a:rPr lang="en-GB" sz="1100" b="1" dirty="0" err="1">
                <a:solidFill>
                  <a:schemeClr val="tx1"/>
                </a:solidFill>
                <a:latin typeface="Courier New Bold"/>
              </a:rPr>
              <a:t>h_A.end</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h_B.begin</a:t>
            </a:r>
            <a:r>
              <a:rPr lang="en-GB" sz="1100" b="1" dirty="0">
                <a:solidFill>
                  <a:schemeClr val="tx1"/>
                </a:solidFill>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endParaRPr lang="en-US" sz="1100" b="1" dirty="0">
              <a:latin typeface="Courier New Bold"/>
            </a:endParaRPr>
          </a:p>
          <a:p>
            <a:endParaRPr lang="en-US" sz="1100" b="1" dirty="0">
              <a:solidFill>
                <a:schemeClr val="tx1"/>
              </a:solidFill>
              <a:latin typeface="Courier New Bold"/>
            </a:endParaRPr>
          </a:p>
          <a:p>
            <a:r>
              <a:rPr lang="da-DK" sz="1100" b="1" dirty="0">
                <a:solidFill>
                  <a:schemeClr val="tx1"/>
                </a:solidFill>
                <a:latin typeface="Courier New Bold"/>
              </a:rPr>
              <a:t> cl::make_kernel&lt;int, int, int,</a:t>
            </a:r>
          </a:p>
          <a:p>
            <a:r>
              <a:rPr lang="da-DK" sz="1100" b="1" dirty="0">
                <a:latin typeface="Courier New Bold"/>
              </a:rPr>
              <a:t>                  </a:t>
            </a:r>
            <a:r>
              <a:rPr lang="da-DK" sz="1100" b="1" dirty="0">
                <a:solidFill>
                  <a:schemeClr val="tx1"/>
                </a:solidFill>
                <a:latin typeface="Courier New Bold"/>
              </a:rPr>
              <a:t>cl::Buffer, cl::Buffer, cl::Buffer</a:t>
            </a:r>
            <a:r>
              <a:rPr lang="da-DK" sz="1100" b="1" dirty="0">
                <a:latin typeface="Courier New Bold"/>
              </a:rPr>
              <a:t>&gt; </a:t>
            </a:r>
            <a:endParaRPr lang="da-DK" sz="1100" b="1" dirty="0">
              <a:solidFill>
                <a:schemeClr val="tx1"/>
              </a:solidFill>
              <a:latin typeface="Courier New Bold"/>
            </a:endParaRPr>
          </a:p>
          <a:p>
            <a:r>
              <a:rPr lang="da-DK" sz="1100" b="1" dirty="0">
                <a:latin typeface="Courier New Bold"/>
              </a:rPr>
              <a:t>                  </a:t>
            </a:r>
            <a:r>
              <a:rPr lang="da-DK" sz="1100" b="1" dirty="0" err="1">
                <a:latin typeface="Courier New Bold"/>
              </a:rPr>
              <a:t>rowcol</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a:t>
            </a:r>
            <a:r>
              <a:rPr lang="en-US" sz="1100" b="1" dirty="0" err="1">
                <a:latin typeface="Courier New Bold"/>
              </a:rPr>
              <a:t>rowcol</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(queue,</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p>
          <a:p>
            <a:r>
              <a:rPr lang="en-US" sz="1100" b="1" dirty="0">
                <a:latin typeface="Courier New Bold"/>
              </a:rPr>
              <a:t>                         </a:t>
            </a:r>
            <a:r>
              <a:rPr lang="en-US" sz="1100" b="1" dirty="0">
                <a:solidFill>
                  <a:schemeClr val="tx1"/>
                </a:solidFill>
                <a:latin typeface="Courier New Bold"/>
              </a:rPr>
              <a:t>cl::</a:t>
            </a:r>
            <a:r>
              <a:rPr lang="en-US" sz="1100" b="1" dirty="0" err="1">
                <a:solidFill>
                  <a:schemeClr val="tx1"/>
                </a:solidFill>
                <a:latin typeface="Courier New Bold"/>
              </a:rPr>
              <a:t>NDRange</a:t>
            </a:r>
            <a:r>
              <a:rPr lang="en-US" sz="1100" b="1" dirty="0">
                <a:solidFill>
                  <a:schemeClr val="tx1"/>
                </a:solidFill>
                <a:latin typeface="Courier New Bold"/>
              </a:rPr>
              <a:t>(ORDER/16)),</a:t>
            </a:r>
          </a:p>
          <a:p>
            <a:r>
              <a:rPr lang="en-US" sz="1100" b="1" dirty="0">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d_a</a:t>
            </a:r>
            <a:r>
              <a:rPr lang="en-US" sz="1100" b="1" dirty="0">
                <a:solidFill>
                  <a:schemeClr val="tx1"/>
                </a:solidFill>
                <a:latin typeface="Courier New Bold"/>
              </a:rPr>
              <a:t>, </a:t>
            </a:r>
            <a:r>
              <a:rPr lang="en-US" sz="1100" b="1" dirty="0" err="1">
                <a:solidFill>
                  <a:schemeClr val="tx1"/>
                </a:solidFill>
                <a:latin typeface="Courier New Bold"/>
              </a:rPr>
              <a:t>d_b</a:t>
            </a:r>
            <a:r>
              <a:rPr lang="en-US" sz="1100" b="1" dirty="0">
                <a:solidFill>
                  <a:schemeClr val="tx1"/>
                </a:solidFill>
                <a:latin typeface="Courier New Bold"/>
              </a:rPr>
              <a:t>, </a:t>
            </a:r>
            <a:r>
              <a:rPr lang="en-US" sz="1100" b="1" dirty="0" err="1">
                <a:solidFill>
                  <a:schemeClr val="tx1"/>
                </a:solidFill>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h_C.end</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20" name="Rectangle 19"/>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2" name="Title 1"/>
          <p:cNvSpPr>
            <a:spLocks noGrp="1"/>
          </p:cNvSpPr>
          <p:nvPr>
            <p:ph type="title"/>
          </p:nvPr>
        </p:nvSpPr>
        <p:spPr>
          <a:xfrm>
            <a:off x="228600" y="147484"/>
            <a:ext cx="8648700" cy="617220"/>
          </a:xfrm>
        </p:spPr>
        <p:txBody>
          <a:bodyPr/>
          <a:lstStyle/>
          <a:p>
            <a:r>
              <a:rPr lang="en-US" sz="2800" dirty="0"/>
              <a:t>Matrix multiplication host program (C++ API)</a:t>
            </a:r>
          </a:p>
        </p:txBody>
      </p:sp>
      <p:sp>
        <p:nvSpPr>
          <p:cNvPr id="7" name="Rectangle 6"/>
          <p:cNvSpPr/>
          <p:nvPr/>
        </p:nvSpPr>
        <p:spPr>
          <a:xfrm>
            <a:off x="4714998" y="1328177"/>
            <a:ext cx="4429002" cy="276999"/>
          </a:xfrm>
          <a:prstGeom prst="rect">
            <a:avLst/>
          </a:prstGeom>
        </p:spPr>
        <p:txBody>
          <a:bodyPr wrap="square">
            <a:spAutoFit/>
          </a:bodyPr>
          <a:lstStyle/>
          <a:p>
            <a:endParaRPr lang="en-US" sz="1200" dirty="0">
              <a:solidFill>
                <a:schemeClr val="tx1"/>
              </a:solidFill>
            </a:endParaRPr>
          </a:p>
        </p:txBody>
      </p:sp>
      <p:sp>
        <p:nvSpPr>
          <p:cNvPr id="9" name="TextBox 8"/>
          <p:cNvSpPr txBox="1"/>
          <p:nvPr/>
        </p:nvSpPr>
        <p:spPr>
          <a:xfrm>
            <a:off x="4499993" y="2636912"/>
            <a:ext cx="4608512" cy="430887"/>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cl::</a:t>
            </a:r>
            <a:r>
              <a:rPr lang="en-GB" sz="1100" b="1" dirty="0" err="1">
                <a:latin typeface="Courier New Bold"/>
              </a:rPr>
              <a:t>LocalSpaceArg</a:t>
            </a:r>
            <a:r>
              <a:rPr lang="en-GB" sz="1100" b="1" dirty="0">
                <a:latin typeface="Courier New Bold"/>
              </a:rPr>
              <a:t> </a:t>
            </a:r>
            <a:r>
              <a:rPr lang="en-GB" sz="1100" b="1" dirty="0" err="1">
                <a:latin typeface="Courier New Bold"/>
              </a:rPr>
              <a:t>localmem</a:t>
            </a:r>
            <a:r>
              <a:rPr lang="en-GB" sz="1100" b="1" dirty="0">
                <a:latin typeface="Courier New Bold"/>
              </a:rPr>
              <a:t> =</a:t>
            </a:r>
          </a:p>
          <a:p>
            <a:r>
              <a:rPr lang="en-GB" sz="1100" b="1" dirty="0">
                <a:latin typeface="Courier New Bold"/>
              </a:rPr>
              <a:t>                    cl::Local(</a:t>
            </a:r>
            <a:r>
              <a:rPr lang="en-GB" sz="1100" b="1" dirty="0" err="1">
                <a:latin typeface="Courier New Bold"/>
              </a:rPr>
              <a:t>sizeof</a:t>
            </a:r>
            <a:r>
              <a:rPr lang="en-GB" sz="1100" b="1" dirty="0">
                <a:latin typeface="Courier New Bold"/>
              </a:rPr>
              <a:t>(float) * </a:t>
            </a:r>
            <a:r>
              <a:rPr lang="en-GB" sz="1100" b="1" dirty="0" err="1">
                <a:latin typeface="Courier New Bold"/>
              </a:rPr>
              <a:t>Pdim</a:t>
            </a:r>
            <a:r>
              <a:rPr lang="en-GB" sz="1100" b="1" dirty="0">
                <a:latin typeface="Courier New Bold"/>
              </a:rPr>
              <a:t>);</a:t>
            </a:r>
          </a:p>
        </p:txBody>
      </p:sp>
      <p:sp>
        <p:nvSpPr>
          <p:cNvPr id="10" name="TextBox 9"/>
          <p:cNvSpPr txBox="1"/>
          <p:nvPr/>
        </p:nvSpPr>
        <p:spPr>
          <a:xfrm>
            <a:off x="4458323" y="4293096"/>
            <a:ext cx="4650181" cy="769441"/>
          </a:xfrm>
          <a:prstGeom prst="rect">
            <a:avLst/>
          </a:prstGeom>
          <a:solidFill>
            <a:schemeClr val="bg1"/>
          </a:solidFill>
          <a:ln>
            <a:solidFill>
              <a:schemeClr val="accent4"/>
            </a:solidFill>
          </a:ln>
        </p:spPr>
        <p:txBody>
          <a:bodyPr wrap="square" rtlCol="0">
            <a:spAutoFit/>
          </a:bodyPr>
          <a:lstStyle/>
          <a:p>
            <a:r>
              <a:rPr lang="en-US" sz="1100" b="1" dirty="0" err="1">
                <a:latin typeface="Courier New Bold"/>
              </a:rPr>
              <a:t>rowcol</a:t>
            </a:r>
            <a:r>
              <a:rPr lang="en-US" sz="1100" b="1" dirty="0">
                <a:latin typeface="Courier New Bold"/>
              </a:rPr>
              <a:t>(cl::</a:t>
            </a:r>
            <a:r>
              <a:rPr lang="en-US" sz="1100" b="1" dirty="0" err="1">
                <a:latin typeface="Courier New Bold"/>
              </a:rPr>
              <a:t>EnqueueArgs</a:t>
            </a:r>
            <a:r>
              <a:rPr lang="en-US" sz="1100" b="1" dirty="0">
                <a:latin typeface="Courier New Bold"/>
              </a:rPr>
              <a:t>(queue,</a:t>
            </a:r>
          </a:p>
          <a:p>
            <a:r>
              <a:rPr lang="en-US" sz="1100" b="1" dirty="0">
                <a:latin typeface="Courier New Bold"/>
              </a:rPr>
              <a:t>                       cl::</a:t>
            </a:r>
            <a:r>
              <a:rPr lang="en-US" sz="1100" b="1" dirty="0" err="1">
                <a:latin typeface="Courier New Bold"/>
              </a:rPr>
              <a:t>NDRange</a:t>
            </a:r>
            <a:r>
              <a:rPr lang="en-US" sz="1100" b="1" dirty="0">
                <a:latin typeface="Courier New Bold"/>
              </a:rPr>
              <a:t>(</a:t>
            </a:r>
            <a:r>
              <a:rPr lang="en-US" sz="1100" b="1" dirty="0" err="1">
                <a:latin typeface="Courier New Bold"/>
              </a:rPr>
              <a:t>Ndim</a:t>
            </a:r>
            <a:r>
              <a:rPr lang="en-US" sz="1100" b="1" dirty="0">
                <a:latin typeface="Courier New Bold"/>
              </a:rPr>
              <a:t>),           </a:t>
            </a:r>
          </a:p>
          <a:p>
            <a:r>
              <a:rPr lang="en-US" sz="1100" b="1" dirty="0">
                <a:latin typeface="Courier New Bold"/>
              </a:rPr>
              <a:t>                       cl::</a:t>
            </a:r>
            <a:r>
              <a:rPr lang="en-US" sz="1100" b="1" dirty="0" err="1">
                <a:latin typeface="Courier New Bold"/>
              </a:rPr>
              <a:t>NDRange</a:t>
            </a:r>
            <a:r>
              <a:rPr lang="en-US" sz="1100" b="1" dirty="0">
                <a:latin typeface="Courier New Bold"/>
              </a:rPr>
              <a:t>(ORDER/16)),</a:t>
            </a:r>
          </a:p>
          <a:p>
            <a:r>
              <a:rPr lang="en-US" sz="1100" b="1" dirty="0">
                <a:latin typeface="Courier New Bold"/>
              </a:rPr>
              <a:t>       </a:t>
            </a:r>
            <a:r>
              <a:rPr lang="en-US" sz="1100" b="1" dirty="0" err="1">
                <a:latin typeface="Courier New Bold"/>
              </a:rPr>
              <a:t>Ndim</a:t>
            </a:r>
            <a:r>
              <a:rPr lang="en-US" sz="1100" b="1" dirty="0">
                <a:latin typeface="Courier New Bold"/>
              </a:rPr>
              <a:t>, </a:t>
            </a:r>
            <a:r>
              <a:rPr lang="en-US" sz="1100" b="1" dirty="0" err="1">
                <a:latin typeface="Courier New Bold"/>
              </a:rPr>
              <a:t>Mdim</a:t>
            </a:r>
            <a:r>
              <a:rPr lang="en-US" sz="1100" b="1" dirty="0">
                <a:latin typeface="Courier New Bold"/>
              </a:rPr>
              <a:t>, </a:t>
            </a:r>
            <a:r>
              <a:rPr lang="en-US" sz="1100" b="1" dirty="0" err="1">
                <a:latin typeface="Courier New Bold"/>
              </a:rPr>
              <a:t>Pdim</a:t>
            </a:r>
            <a:r>
              <a:rPr lang="en-US" sz="1100" b="1" dirty="0">
                <a:latin typeface="Courier New Bold"/>
              </a:rPr>
              <a:t>, </a:t>
            </a:r>
            <a:r>
              <a:rPr lang="en-US" sz="1100" b="1" dirty="0" err="1">
                <a:latin typeface="Courier New Bold"/>
              </a:rPr>
              <a:t>d_a</a:t>
            </a:r>
            <a:r>
              <a:rPr lang="en-US" sz="1100" b="1" dirty="0">
                <a:latin typeface="Courier New Bold"/>
              </a:rPr>
              <a:t>, </a:t>
            </a:r>
            <a:r>
              <a:rPr lang="en-US" sz="1100" b="1" dirty="0" err="1">
                <a:latin typeface="Courier New Bold"/>
              </a:rPr>
              <a:t>d_b</a:t>
            </a:r>
            <a:r>
              <a:rPr lang="en-US" sz="1100" b="1" dirty="0">
                <a:latin typeface="Courier New Bold"/>
              </a:rPr>
              <a:t>, </a:t>
            </a:r>
            <a:r>
              <a:rPr lang="en-US" sz="1100" b="1" dirty="0" err="1">
                <a:latin typeface="Courier New Bold"/>
              </a:rPr>
              <a:t>d_c</a:t>
            </a:r>
            <a:r>
              <a:rPr lang="en-US" sz="1100" b="1" dirty="0">
                <a:latin typeface="Courier New Bold"/>
              </a:rPr>
              <a:t>, </a:t>
            </a:r>
            <a:r>
              <a:rPr lang="en-US" sz="1100" b="1" dirty="0" err="1">
                <a:latin typeface="Courier New Bold"/>
              </a:rPr>
              <a:t>localmem</a:t>
            </a:r>
            <a:r>
              <a:rPr lang="en-US" sz="1100" b="1" dirty="0">
                <a:latin typeface="Courier New Bold"/>
              </a:rPr>
              <a:t>);</a:t>
            </a:r>
          </a:p>
        </p:txBody>
      </p:sp>
      <p:sp>
        <p:nvSpPr>
          <p:cNvPr id="11" name="TextBox 10"/>
          <p:cNvSpPr txBox="1"/>
          <p:nvPr/>
        </p:nvSpPr>
        <p:spPr>
          <a:xfrm>
            <a:off x="179512" y="620688"/>
            <a:ext cx="7837698" cy="1938992"/>
          </a:xfrm>
          <a:prstGeom prst="rect">
            <a:avLst/>
          </a:prstGeom>
          <a:solidFill>
            <a:schemeClr val="accent4"/>
          </a:solidFill>
          <a:ln>
            <a:noFill/>
          </a:ln>
        </p:spPr>
        <p:txBody>
          <a:bodyPr wrap="square" rtlCol="0">
            <a:spAutoFit/>
          </a:bodyPr>
          <a:lstStyle/>
          <a:p>
            <a:r>
              <a:rPr lang="en-US" sz="2000" dirty="0">
                <a:solidFill>
                  <a:schemeClr val="bg1"/>
                </a:solidFill>
              </a:rPr>
              <a:t>Changes to host program:</a:t>
            </a:r>
          </a:p>
          <a:p>
            <a:pPr marL="652463" lvl="1" indent="-457200">
              <a:buFont typeface="+mj-lt"/>
              <a:buAutoNum type="arabicPeriod"/>
            </a:pPr>
            <a:r>
              <a:rPr lang="en-US" sz="2000" dirty="0">
                <a:solidFill>
                  <a:schemeClr val="bg1"/>
                </a:solidFill>
              </a:rPr>
              <a:t>Pass local memory to kernels. </a:t>
            </a:r>
          </a:p>
          <a:p>
            <a:pPr marL="1109663" lvl="2" indent="-457200">
              <a:buFont typeface="+mj-lt"/>
              <a:buAutoNum type="arabicPeriod"/>
            </a:pPr>
            <a:r>
              <a:rPr lang="en-US" sz="2000" dirty="0">
                <a:solidFill>
                  <a:schemeClr val="bg1"/>
                </a:solidFill>
              </a:rPr>
              <a:t>This requires a change to the kernel argument lists … an </a:t>
            </a:r>
            <a:r>
              <a:rPr lang="en-US" sz="2000" dirty="0" err="1">
                <a:solidFill>
                  <a:schemeClr val="bg1"/>
                </a:solidFill>
              </a:rPr>
              <a:t>arg</a:t>
            </a:r>
            <a:r>
              <a:rPr lang="en-US" sz="2000" dirty="0">
                <a:solidFill>
                  <a:schemeClr val="bg1"/>
                </a:solidFill>
              </a:rPr>
              <a:t> of type </a:t>
            </a:r>
            <a:r>
              <a:rPr lang="en-US" sz="2000" dirty="0" err="1">
                <a:solidFill>
                  <a:schemeClr val="bg1"/>
                </a:solidFill>
              </a:rPr>
              <a:t>LocalSpaceArg</a:t>
            </a:r>
            <a:r>
              <a:rPr lang="en-US" sz="2000" dirty="0">
                <a:solidFill>
                  <a:schemeClr val="bg1"/>
                </a:solidFill>
              </a:rPr>
              <a:t> is needed. </a:t>
            </a:r>
          </a:p>
          <a:p>
            <a:pPr marL="1109663" lvl="2" indent="-457200">
              <a:buFont typeface="+mj-lt"/>
              <a:buAutoNum type="arabicPeriod"/>
            </a:pPr>
            <a:r>
              <a:rPr lang="en-US" sz="2000" dirty="0">
                <a:solidFill>
                  <a:schemeClr val="bg1"/>
                </a:solidFill>
              </a:rPr>
              <a:t>Allocate the size of local memory</a:t>
            </a:r>
          </a:p>
          <a:p>
            <a:pPr marL="1109663" lvl="2" indent="-457200">
              <a:buFont typeface="+mj-lt"/>
              <a:buAutoNum type="arabicPeriod"/>
            </a:pPr>
            <a:r>
              <a:rPr lang="en-US" sz="2000" dirty="0">
                <a:solidFill>
                  <a:schemeClr val="bg1"/>
                </a:solidFill>
              </a:rPr>
              <a:t>Update argument list in kernel </a:t>
            </a:r>
            <a:r>
              <a:rPr lang="en-US" sz="2000" dirty="0" err="1">
                <a:solidFill>
                  <a:schemeClr val="bg1"/>
                </a:solidFill>
              </a:rPr>
              <a:t>functor</a:t>
            </a:r>
            <a:endParaRPr lang="en-US" sz="2000" dirty="0">
              <a:solidFill>
                <a:schemeClr val="bg1"/>
              </a:solidFill>
            </a:endParaRPr>
          </a:p>
        </p:txBody>
      </p:sp>
      <p:sp>
        <p:nvSpPr>
          <p:cNvPr id="12" name="TextBox 11"/>
          <p:cNvSpPr txBox="1"/>
          <p:nvPr/>
        </p:nvSpPr>
        <p:spPr>
          <a:xfrm>
            <a:off x="4489930" y="3068960"/>
            <a:ext cx="4654070" cy="769441"/>
          </a:xfrm>
          <a:prstGeom prst="rect">
            <a:avLst/>
          </a:prstGeom>
          <a:solidFill>
            <a:schemeClr val="bg1"/>
          </a:solidFill>
          <a:ln>
            <a:solidFill>
              <a:schemeClr val="accent4"/>
            </a:solidFill>
          </a:ln>
        </p:spPr>
        <p:txBody>
          <a:bodyPr wrap="square" rtlCol="0">
            <a:spAutoFit/>
          </a:bodyPr>
          <a:lstStyle/>
          <a:p>
            <a:r>
              <a:rPr lang="en-GB" sz="1100" b="1" dirty="0">
                <a:latin typeface="Courier New Bold"/>
              </a:rPr>
              <a:t>cl::</a:t>
            </a:r>
            <a:r>
              <a:rPr lang="en-GB" sz="1100" b="1" dirty="0" err="1">
                <a:latin typeface="Courier New Bold"/>
              </a:rPr>
              <a:t>make_kernel</a:t>
            </a:r>
            <a:r>
              <a:rPr lang="en-GB" sz="1100" b="1" dirty="0">
                <a:latin typeface="Courier New Bold"/>
              </a:rPr>
              <a:t>&lt;</a:t>
            </a:r>
            <a:r>
              <a:rPr lang="en-GB" sz="1100" b="1" dirty="0" err="1">
                <a:latin typeface="Courier New Bold"/>
              </a:rPr>
              <a:t>int</a:t>
            </a:r>
            <a:r>
              <a:rPr lang="en-GB" sz="1100" b="1" dirty="0">
                <a:latin typeface="Courier New Bold"/>
              </a:rPr>
              <a:t>, </a:t>
            </a:r>
            <a:r>
              <a:rPr lang="en-GB" sz="1100" b="1" dirty="0" err="1">
                <a:latin typeface="Courier New Bold"/>
              </a:rPr>
              <a:t>int</a:t>
            </a:r>
            <a:r>
              <a:rPr lang="en-GB" sz="1100" b="1" dirty="0">
                <a:latin typeface="Courier New Bold"/>
              </a:rPr>
              <a:t>, </a:t>
            </a:r>
            <a:r>
              <a:rPr lang="en-GB" sz="1100" b="1" dirty="0" err="1">
                <a:latin typeface="Courier New Bold"/>
              </a:rPr>
              <a:t>int</a:t>
            </a:r>
            <a:r>
              <a:rPr lang="en-GB" sz="1100" b="1" dirty="0">
                <a:latin typeface="Courier New Bold"/>
              </a:rPr>
              <a:t>,</a:t>
            </a:r>
          </a:p>
          <a:p>
            <a:r>
              <a:rPr lang="en-GB" sz="1100" b="1" dirty="0">
                <a:latin typeface="Courier New Bold"/>
              </a:rPr>
              <a:t>	cl::Buffer, cl::Buffer, cl:::Buffer,</a:t>
            </a:r>
          </a:p>
          <a:p>
            <a:r>
              <a:rPr lang="en-GB" sz="1100" b="1" dirty="0">
                <a:latin typeface="Courier New Bold"/>
              </a:rPr>
              <a:t>           cl::</a:t>
            </a:r>
            <a:r>
              <a:rPr lang="en-GB" sz="1100" b="1" dirty="0" err="1">
                <a:latin typeface="Courier New Bold"/>
              </a:rPr>
              <a:t>LocalSpaceArg</a:t>
            </a:r>
            <a:r>
              <a:rPr lang="en-GB" sz="1100" b="1" dirty="0">
                <a:latin typeface="Courier New Bold"/>
              </a:rPr>
              <a:t>&gt;</a:t>
            </a:r>
          </a:p>
          <a:p>
            <a:r>
              <a:rPr lang="en-GB" sz="1100" b="1" dirty="0">
                <a:latin typeface="Courier New Bold"/>
              </a:rPr>
              <a:t>	   </a:t>
            </a:r>
            <a:r>
              <a:rPr lang="en-GB" sz="1100" b="1" dirty="0" err="1">
                <a:latin typeface="Courier New Bold"/>
              </a:rPr>
              <a:t>rowcol</a:t>
            </a:r>
            <a:r>
              <a:rPr lang="en-GB" sz="1100" b="1" dirty="0">
                <a:latin typeface="Courier New Bold"/>
              </a:rPr>
              <a:t>(program, “</a:t>
            </a:r>
            <a:r>
              <a:rPr lang="en-GB" sz="1100" b="1" dirty="0" err="1">
                <a:latin typeface="Courier New Bold"/>
              </a:rPr>
              <a:t>mmul</a:t>
            </a:r>
            <a:r>
              <a:rPr lang="en-GB" sz="1100" b="1" dirty="0">
                <a:latin typeface="Courier New Bold"/>
              </a:rPr>
              <a:t>”);</a:t>
            </a:r>
          </a:p>
        </p:txBody>
      </p:sp>
    </p:spTree>
    <p:extLst>
      <p:ext uri="{BB962C8B-B14F-4D97-AF65-F5344CB8AC3E}">
        <p14:creationId xmlns:p14="http://schemas.microsoft.com/office/powerpoint/2010/main" val="26279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31216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3875917418"/>
              </p:ext>
            </p:extLst>
          </p:nvPr>
        </p:nvGraphicFramePr>
        <p:xfrm>
          <a:off x="611560" y="2132856"/>
          <a:ext cx="7920879" cy="258572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6"/>
                  </a:ext>
                </a:extLst>
              </a:tr>
            </a:tbl>
          </a:graphicData>
        </a:graphic>
      </p:graphicFrame>
      <p:sp>
        <p:nvSpPr>
          <p:cNvPr id="6" name="TextBox 5"/>
          <p:cNvSpPr txBox="1"/>
          <p:nvPr/>
        </p:nvSpPr>
        <p:spPr>
          <a:xfrm>
            <a:off x="181190" y="4869160"/>
            <a:ext cx="889024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9774043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27384"/>
            <a:ext cx="9396536" cy="1143000"/>
          </a:xfrm>
        </p:spPr>
        <p:txBody>
          <a:bodyPr>
            <a:normAutofit fontScale="90000"/>
          </a:bodyPr>
          <a:lstStyle/>
          <a:p>
            <a:r>
              <a:rPr lang="en-GB" dirty="0"/>
              <a:t>Making matrix multiplication </a:t>
            </a:r>
            <a:r>
              <a:rPr lang="en-GB" i="1" dirty="0">
                <a:solidFill>
                  <a:schemeClr val="accent2"/>
                </a:solidFill>
              </a:rPr>
              <a:t>really</a:t>
            </a:r>
            <a:r>
              <a:rPr lang="en-GB" dirty="0">
                <a:solidFill>
                  <a:schemeClr val="accent3"/>
                </a:solidFill>
              </a:rPr>
              <a:t> </a:t>
            </a:r>
            <a:r>
              <a:rPr lang="en-GB" dirty="0"/>
              <a:t>fast</a:t>
            </a:r>
          </a:p>
        </p:txBody>
      </p:sp>
      <p:sp>
        <p:nvSpPr>
          <p:cNvPr id="3" name="Content Placeholder 2"/>
          <p:cNvSpPr>
            <a:spLocks noGrp="1"/>
          </p:cNvSpPr>
          <p:nvPr>
            <p:ph idx="1"/>
          </p:nvPr>
        </p:nvSpPr>
        <p:spPr>
          <a:xfrm>
            <a:off x="107504" y="1340768"/>
            <a:ext cx="8928992" cy="5328592"/>
          </a:xfrm>
        </p:spPr>
        <p:txBody>
          <a:bodyPr>
            <a:normAutofit fontScale="77500" lnSpcReduction="20000"/>
          </a:bodyPr>
          <a:lstStyle/>
          <a:p>
            <a:pPr>
              <a:lnSpc>
                <a:spcPct val="110000"/>
              </a:lnSpc>
            </a:pPr>
            <a:r>
              <a:rPr lang="en-GB" dirty="0"/>
              <a:t>Our goal has been to describe how to work with private, local and global memory.  We’ve ignored many well-known techniques for making matrix multiplication fast</a:t>
            </a:r>
          </a:p>
          <a:p>
            <a:pPr lvl="1">
              <a:lnSpc>
                <a:spcPct val="110000"/>
              </a:lnSpc>
            </a:pPr>
            <a:r>
              <a:rPr lang="en-GB" dirty="0"/>
              <a:t>The number of work items must be a multiple of the fundamental machine “vector width”.  This is the </a:t>
            </a:r>
            <a:r>
              <a:rPr lang="en-GB" dirty="0" err="1"/>
              <a:t>wavefront</a:t>
            </a:r>
            <a:r>
              <a:rPr lang="en-GB" dirty="0"/>
              <a:t> on AMD, warp on NVIDIA, and the number of SIMD lanes exposed by vector units on a CPU</a:t>
            </a:r>
          </a:p>
          <a:p>
            <a:pPr lvl="1">
              <a:lnSpc>
                <a:spcPct val="110000"/>
              </a:lnSpc>
            </a:pPr>
            <a:r>
              <a:rPr lang="en-GB" dirty="0"/>
              <a:t>To optimize reuse of data, you need to use blocking techniques  </a:t>
            </a:r>
          </a:p>
          <a:p>
            <a:pPr lvl="2">
              <a:lnSpc>
                <a:spcPct val="110000"/>
              </a:lnSpc>
            </a:pPr>
            <a:r>
              <a:rPr lang="en-GB" dirty="0"/>
              <a:t>Decompose matrices into tiles such that three tiles just fit in the fastest (private) memory</a:t>
            </a:r>
          </a:p>
          <a:p>
            <a:pPr lvl="2">
              <a:lnSpc>
                <a:spcPct val="110000"/>
              </a:lnSpc>
            </a:pPr>
            <a:r>
              <a:rPr lang="en-GB" dirty="0"/>
              <a:t>Copy tiles into local memory</a:t>
            </a:r>
          </a:p>
          <a:p>
            <a:pPr lvl="2">
              <a:lnSpc>
                <a:spcPct val="110000"/>
              </a:lnSpc>
            </a:pPr>
            <a:r>
              <a:rPr lang="en-GB" dirty="0"/>
              <a:t>Do the multiplication over the tiles</a:t>
            </a:r>
          </a:p>
          <a:p>
            <a:pPr lvl="1">
              <a:lnSpc>
                <a:spcPct val="110000"/>
              </a:lnSpc>
            </a:pPr>
            <a:r>
              <a:rPr lang="en-GB" dirty="0"/>
              <a:t>We modified the matrix multiplication program provided with the NVIDIA OpenCL SDK to work with our test suite to produce the blocked results on the following slide. This used register blocking with block sizes mapped onto the GPU’s warp size</a:t>
            </a:r>
          </a:p>
        </p:txBody>
      </p:sp>
    </p:spTree>
    <p:extLst>
      <p:ext uri="{BB962C8B-B14F-4D97-AF65-F5344CB8AC3E}">
        <p14:creationId xmlns:p14="http://schemas.microsoft.com/office/powerpoint/2010/main" val="180157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81190" y="980728"/>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1522379520"/>
              </p:ext>
            </p:extLst>
          </p:nvPr>
        </p:nvGraphicFramePr>
        <p:xfrm>
          <a:off x="611560" y="1772816"/>
          <a:ext cx="7920879" cy="29565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GB" dirty="0"/>
                        <a:t>C row per work-item, all global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3,379.5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4,195.8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4"/>
                  </a:ext>
                </a:extLst>
              </a:tr>
              <a:tr h="370840">
                <a:tc>
                  <a:txBody>
                    <a:bodyPr/>
                    <a:lstStyle/>
                    <a:p>
                      <a:r>
                        <a:rPr lang="en-GB" dirty="0"/>
                        <a:t>C row per work-item, A row private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3,385.8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8,584.3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r>
                        <a:rPr lang="en-GB" dirty="0"/>
                        <a:t>C row per work-item, A private, B local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10,047.5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8,181.9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6"/>
                  </a:ext>
                </a:extLst>
              </a:tr>
              <a:tr h="370840">
                <a:tc>
                  <a:txBody>
                    <a:bodyPr/>
                    <a:lstStyle/>
                    <a:p>
                      <a:r>
                        <a:rPr lang="en-GB" dirty="0"/>
                        <a:t>Block oriented approach using local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1,534.0</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230,416.7</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sp>
        <p:nvSpPr>
          <p:cNvPr id="6" name="TextBox 5"/>
          <p:cNvSpPr txBox="1"/>
          <p:nvPr/>
        </p:nvSpPr>
        <p:spPr>
          <a:xfrm>
            <a:off x="181190" y="4869160"/>
            <a:ext cx="3670730" cy="1477328"/>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87727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
        <p:nvSpPr>
          <p:cNvPr id="9" name="TextBox 8"/>
          <p:cNvSpPr txBox="1"/>
          <p:nvPr/>
        </p:nvSpPr>
        <p:spPr>
          <a:xfrm>
            <a:off x="3995936" y="5146159"/>
            <a:ext cx="3199915" cy="461665"/>
          </a:xfrm>
          <a:prstGeom prst="rect">
            <a:avLst/>
          </a:prstGeom>
          <a:noFill/>
        </p:spPr>
        <p:txBody>
          <a:bodyPr wrap="none" rtlCol="0">
            <a:spAutoFit/>
          </a:bodyPr>
          <a:lstStyle/>
          <a:p>
            <a:r>
              <a:rPr lang="en-GB" sz="2400" dirty="0">
                <a:solidFill>
                  <a:schemeClr val="accent2"/>
                </a:solidFill>
              </a:rPr>
              <a:t>Biggest impact so far!</a:t>
            </a:r>
          </a:p>
        </p:txBody>
      </p:sp>
      <p:cxnSp>
        <p:nvCxnSpPr>
          <p:cNvPr id="10" name="Straight Arrow Connector 9"/>
          <p:cNvCxnSpPr>
            <a:stCxn id="9" idx="3"/>
          </p:cNvCxnSpPr>
          <p:nvPr/>
        </p:nvCxnSpPr>
        <p:spPr>
          <a:xfrm flipV="1">
            <a:off x="7195851" y="4725144"/>
            <a:ext cx="328477" cy="651848"/>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09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8: using local memory</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r>
              <a:rPr lang="en-GB" dirty="0">
                <a:solidFill>
                  <a:schemeClr val="accent2"/>
                </a:solidFill>
              </a:rPr>
              <a:t>Goal: </a:t>
            </a:r>
          </a:p>
          <a:p>
            <a:pPr lvl="1"/>
            <a:r>
              <a:rPr lang="en-GB" dirty="0"/>
              <a:t>Use local memory to minimize memory movement costs and optimize performance of your matrix multiplication program</a:t>
            </a:r>
          </a:p>
          <a:p>
            <a:r>
              <a:rPr lang="en-GB" dirty="0">
                <a:solidFill>
                  <a:schemeClr val="accent2"/>
                </a:solidFill>
              </a:rPr>
              <a:t>Procedure: </a:t>
            </a:r>
          </a:p>
          <a:p>
            <a:pPr lvl="1"/>
            <a:r>
              <a:rPr lang="en-GB" dirty="0"/>
              <a:t>Start with your matrix multiplication solution that already uses private memory from Exercise 7</a:t>
            </a:r>
          </a:p>
          <a:p>
            <a:pPr lvl="1"/>
            <a:r>
              <a:rPr lang="en-GB" dirty="0"/>
              <a:t>Modify the kernel so that each work-group collaboratively copies its own column of B into local memory</a:t>
            </a:r>
          </a:p>
          <a:p>
            <a:pPr lvl="1"/>
            <a:r>
              <a:rPr lang="en-GB" dirty="0"/>
              <a:t>Optimize step by step, saving the intermediate versions and tracking performance improvements</a:t>
            </a:r>
          </a:p>
          <a:p>
            <a:r>
              <a:rPr lang="en-GB" dirty="0">
                <a:solidFill>
                  <a:schemeClr val="accent2"/>
                </a:solidFill>
              </a:rPr>
              <a:t>Expected output:</a:t>
            </a:r>
          </a:p>
          <a:p>
            <a:pPr lvl="1"/>
            <a:r>
              <a:rPr lang="en-GB" dirty="0"/>
              <a:t>A message to standard output verifying that the matrix multiplication program is generating the correct results</a:t>
            </a:r>
          </a:p>
          <a:p>
            <a:pPr lvl="1"/>
            <a:r>
              <a:rPr lang="en-GB" dirty="0"/>
              <a:t>Report the runtime and the MFLOPS</a:t>
            </a:r>
          </a:p>
          <a:p>
            <a:r>
              <a:rPr lang="en-GB" dirty="0">
                <a:solidFill>
                  <a:schemeClr val="accent2"/>
                </a:solidFill>
              </a:rPr>
              <a:t>Extra:</a:t>
            </a:r>
          </a:p>
          <a:p>
            <a:pPr lvl="1"/>
            <a:r>
              <a:rPr lang="en-GB" dirty="0"/>
              <a:t>Look at the fast, blocked implementation from the NVIDIA OpenCL SDK example. Try running it and compare to yours</a:t>
            </a:r>
          </a:p>
        </p:txBody>
      </p:sp>
    </p:spTree>
    <p:extLst>
      <p:ext uri="{BB962C8B-B14F-4D97-AF65-F5344CB8AC3E}">
        <p14:creationId xmlns:p14="http://schemas.microsoft.com/office/powerpoint/2010/main" val="159955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Synchronization in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7</a:t>
            </a:r>
          </a:p>
        </p:txBody>
      </p:sp>
    </p:spTree>
    <p:extLst>
      <p:ext uri="{BB962C8B-B14F-4D97-AF65-F5344CB8AC3E}">
        <p14:creationId xmlns:p14="http://schemas.microsoft.com/office/powerpoint/2010/main" val="1438533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fontScale="90000"/>
          </a:bodyPr>
          <a:lstStyle/>
          <a:p>
            <a:r>
              <a:rPr lang="en-GB" sz="3600" dirty="0"/>
              <a:t>Consider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64x64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accent2"/>
                </a:solidFill>
              </a:rPr>
              <a:t>Synchronization: </a:t>
            </a:r>
            <a:r>
              <a:rPr lang="en-GB" dirty="0"/>
              <a:t>when multiple units of execution (e.g. work-items) are brought to a known point in their execution.   Most common example is a barrier … i.e. all units of execution “in scope” arrive at the </a:t>
            </a:r>
            <a:r>
              <a:rPr lang="en-GB" dirty="0">
                <a:solidFill>
                  <a:schemeClr val="accent6">
                    <a:lumMod val="75000"/>
                  </a:schemeClr>
                </a:solidFill>
              </a:rPr>
              <a:t>barrier </a:t>
            </a:r>
            <a:r>
              <a:rPr lang="en-GB" dirty="0"/>
              <a:t>before any proceed. </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prstClr val="black"/>
                </a:solidFill>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prstClr val="black"/>
                    </a:solidFill>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prstClr val="black"/>
              </a:solidFill>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prstClr val="black"/>
                </a:solidFill>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Synchronization between </a:t>
            </a:r>
            <a:r>
              <a:rPr lang="en-US" sz="2000" b="1" dirty="0">
                <a:solidFill>
                  <a:srgbClr val="F79646"/>
                </a:solidFill>
                <a:sym typeface="Myriad Set TextItalic" charset="0"/>
              </a:rPr>
              <a:t>work-items</a:t>
            </a:r>
            <a:r>
              <a:rPr lang="en-US" sz="2000" b="1" dirty="0">
                <a:solidFill>
                  <a:srgbClr val="F79646"/>
                </a:solidFill>
              </a:rPr>
              <a:t> </a:t>
            </a:r>
            <a:r>
              <a:rPr lang="en-US" sz="2000" b="1" dirty="0">
                <a:solidFill>
                  <a:prstClr val="black"/>
                </a:solidFill>
              </a:rPr>
              <a:t>possible only </a:t>
            </a:r>
            <a:r>
              <a:rPr lang="en-US" sz="2000" b="1" dirty="0">
                <a:solidFill>
                  <a:prstClr val="black"/>
                </a:solidFill>
                <a:sym typeface="Myriad Set Bold" charset="0"/>
              </a:rPr>
              <a:t>within </a:t>
            </a:r>
            <a:r>
              <a:rPr lang="en-US" sz="2000" b="1" dirty="0">
                <a:solidFill>
                  <a:srgbClr val="F79646"/>
                </a:solidFill>
                <a:sym typeface="Myriad Set TextItalic" charset="0"/>
              </a:rPr>
              <a:t>work-groups</a:t>
            </a:r>
            <a:r>
              <a:rPr lang="en-US" sz="2000" b="1" dirty="0">
                <a:solidFill>
                  <a:prstClr val="black"/>
                </a:solidFill>
              </a:rPr>
              <a:t>:</a:t>
            </a:r>
          </a:p>
          <a:p>
            <a:pPr marL="36513" algn="ctr">
              <a:tabLst>
                <a:tab pos="66675" algn="l"/>
                <a:tab pos="752475" algn="l"/>
                <a:tab pos="1438275" algn="l"/>
                <a:tab pos="2122488" algn="l"/>
                <a:tab pos="2806700" algn="l"/>
              </a:tabLst>
            </a:pPr>
            <a:r>
              <a:rPr lang="en-US" sz="2000" b="1" dirty="0">
                <a:solidFill>
                  <a:srgbClr val="9BBB59"/>
                </a:solidFill>
              </a:rPr>
              <a:t>barriers</a:t>
            </a:r>
            <a:r>
              <a:rPr lang="en-US" sz="2000" b="1" dirty="0">
                <a:solidFill>
                  <a:srgbClr val="4F81BD"/>
                </a:solidFill>
              </a:rPr>
              <a:t> </a:t>
            </a:r>
            <a:r>
              <a:rPr lang="en-US" sz="2000" b="1" dirty="0">
                <a:solidFill>
                  <a:prstClr val="black"/>
                </a:solidFill>
              </a:rPr>
              <a:t>and </a:t>
            </a:r>
            <a:r>
              <a:rPr lang="en-US" sz="2000" b="1" dirty="0">
                <a:solidFill>
                  <a:srgbClr val="9BBB59"/>
                </a:solidFill>
              </a:rPr>
              <a:t>memory</a:t>
            </a:r>
            <a:r>
              <a:rPr lang="en-US" sz="2000" b="1" dirty="0">
                <a:solidFill>
                  <a:srgbClr val="4F81BD"/>
                </a:solidFill>
              </a:rPr>
              <a:t> </a:t>
            </a:r>
            <a:r>
              <a:rPr lang="en-US" sz="2000" b="1" dirty="0">
                <a:solidFill>
                  <a:srgbClr val="9BBB59"/>
                </a:solidFill>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prstClr val="black"/>
                </a:solidFill>
              </a:rPr>
              <a:t>Can</a:t>
            </a:r>
            <a:r>
              <a:rPr lang="en-US" sz="2000" b="1" dirty="0">
                <a:solidFill>
                  <a:prstClr val="black"/>
                </a:solidFill>
                <a:sym typeface="Myriad Set Bold" charset="0"/>
              </a:rPr>
              <a:t>not</a:t>
            </a:r>
            <a:r>
              <a:rPr lang="en-US" sz="2000" b="1" dirty="0">
                <a:solidFill>
                  <a:prstClr val="black"/>
                </a:solidFill>
              </a:rPr>
              <a:t> synchronize between </a:t>
            </a:r>
            <a:r>
              <a:rPr lang="en-US" sz="2000" b="1" dirty="0">
                <a:solidFill>
                  <a:srgbClr val="C0504D"/>
                </a:solidFill>
                <a:sym typeface="Myriad Set TextItalic" charset="0"/>
              </a:rPr>
              <a:t>work-groups</a:t>
            </a:r>
            <a:r>
              <a:rPr lang="en-US" sz="2000" b="1" dirty="0">
                <a:solidFill>
                  <a:srgbClr val="9BBB59"/>
                </a:solidFill>
                <a:sym typeface="Myriad Set TextItalic" charset="0"/>
              </a:rPr>
              <a:t> </a:t>
            </a:r>
            <a:r>
              <a:rPr lang="en-US" sz="2000" b="1" dirty="0">
                <a:solidFill>
                  <a:prstClr val="black"/>
                </a:solidFill>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solidFill>
                <a:prstClr val="black"/>
              </a:solidFill>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solidFill>
                <a:prstClr val="black"/>
              </a:solidFill>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solidFill>
                <a:prstClr val="black"/>
              </a:solidFill>
            </a:endParaRPr>
          </a:p>
        </p:txBody>
      </p:sp>
    </p:spTree>
    <p:extLst>
      <p:ext uri="{BB962C8B-B14F-4D97-AF65-F5344CB8AC3E}">
        <p14:creationId xmlns:p14="http://schemas.microsoft.com/office/powerpoint/2010/main" val="298632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Work-Item Synchronization</a:t>
            </a:r>
          </a:p>
        </p:txBody>
      </p:sp>
      <p:sp>
        <p:nvSpPr>
          <p:cNvPr id="3" name="Content Placeholder 2"/>
          <p:cNvSpPr>
            <a:spLocks noGrp="1"/>
          </p:cNvSpPr>
          <p:nvPr>
            <p:ph idx="1"/>
          </p:nvPr>
        </p:nvSpPr>
        <p:spPr>
          <a:xfrm>
            <a:off x="107504" y="1556792"/>
            <a:ext cx="8928992" cy="5256584"/>
          </a:xfrm>
        </p:spPr>
        <p:txBody>
          <a:bodyPr>
            <a:normAutofit fontScale="70000" lnSpcReduction="20000"/>
          </a:bodyPr>
          <a:lstStyle/>
          <a:p>
            <a:r>
              <a:rPr lang="en-GB" dirty="0"/>
              <a:t>Within a work-group</a:t>
            </a:r>
          </a:p>
          <a:p>
            <a:pPr marL="457200" lvl="1" indent="0">
              <a:buNone/>
            </a:pPr>
            <a:r>
              <a:rPr lang="en-GB" sz="3400" b="1" dirty="0">
                <a:solidFill>
                  <a:schemeClr val="accent2"/>
                </a:solidFill>
                <a:latin typeface="Courier New Bold"/>
              </a:rPr>
              <a:t>void</a:t>
            </a:r>
            <a:r>
              <a:rPr lang="en-GB" sz="3400" b="1" dirty="0">
                <a:latin typeface="Courier New Bold"/>
              </a:rPr>
              <a:t> </a:t>
            </a:r>
            <a:r>
              <a:rPr lang="en-GB" sz="3400" b="1" dirty="0">
                <a:solidFill>
                  <a:schemeClr val="accent4"/>
                </a:solidFill>
                <a:latin typeface="Courier New Bold"/>
              </a:rPr>
              <a:t>barrier</a:t>
            </a:r>
            <a:r>
              <a:rPr lang="en-GB" sz="3400" b="1" dirty="0">
                <a:latin typeface="Courier New Bold"/>
              </a:rPr>
              <a:t>()</a:t>
            </a:r>
          </a:p>
          <a:p>
            <a:pPr lvl="1"/>
            <a:r>
              <a:rPr lang="en-GB" dirty="0"/>
              <a:t>Takes optional flags</a:t>
            </a:r>
          </a:p>
          <a:p>
            <a:pPr marL="457200" lvl="1" indent="0">
              <a:buNone/>
            </a:pPr>
            <a:r>
              <a:rPr lang="en-GB" dirty="0"/>
              <a:t>	</a:t>
            </a:r>
            <a:r>
              <a:rPr lang="en-GB" dirty="0">
                <a:solidFill>
                  <a:schemeClr val="accent4"/>
                </a:solidFill>
              </a:rPr>
              <a:t>CLK_LOCAL_MEM_FENCE</a:t>
            </a:r>
            <a:r>
              <a:rPr lang="en-GB" dirty="0"/>
              <a:t> and/or </a:t>
            </a:r>
            <a:r>
              <a:rPr lang="en-GB" dirty="0">
                <a:solidFill>
                  <a:schemeClr val="accent4"/>
                </a:solidFill>
              </a:rPr>
              <a:t>CLK_GLOBAL_MEM_FENCE</a:t>
            </a:r>
          </a:p>
          <a:p>
            <a:pPr lvl="1"/>
            <a:r>
              <a:rPr lang="en-GB" dirty="0"/>
              <a:t>A work-item that encounters a </a:t>
            </a:r>
            <a:r>
              <a:rPr lang="en-GB" dirty="0">
                <a:solidFill>
                  <a:schemeClr val="accent4"/>
                </a:solidFill>
              </a:rPr>
              <a:t>barrier</a:t>
            </a:r>
            <a:r>
              <a:rPr lang="en-GB" dirty="0"/>
              <a:t>() will wait until ALL work-items in its work-group reach the </a:t>
            </a:r>
            <a:r>
              <a:rPr lang="en-GB" dirty="0">
                <a:solidFill>
                  <a:schemeClr val="accent4"/>
                </a:solidFill>
              </a:rPr>
              <a:t>barrier</a:t>
            </a:r>
            <a:r>
              <a:rPr lang="en-GB" dirty="0"/>
              <a:t>()</a:t>
            </a:r>
          </a:p>
          <a:p>
            <a:pPr lvl="1"/>
            <a:r>
              <a:rPr lang="en-GB" dirty="0">
                <a:solidFill>
                  <a:schemeClr val="accent2"/>
                </a:solidFill>
              </a:rPr>
              <a:t>Corollary</a:t>
            </a:r>
            <a:r>
              <a:rPr lang="en-GB" dirty="0"/>
              <a:t>: If a </a:t>
            </a:r>
            <a:r>
              <a:rPr lang="en-GB" dirty="0">
                <a:solidFill>
                  <a:schemeClr val="accent4"/>
                </a:solidFill>
              </a:rPr>
              <a:t>barrier</a:t>
            </a:r>
            <a:r>
              <a:rPr lang="en-GB" dirty="0"/>
              <a:t>() is inside a branch, then the branch </a:t>
            </a:r>
            <a:r>
              <a:rPr lang="en-GB" sz="3400" dirty="0">
                <a:solidFill>
                  <a:schemeClr val="accent2"/>
                </a:solidFill>
              </a:rPr>
              <a:t>must</a:t>
            </a:r>
            <a:r>
              <a:rPr lang="en-GB" sz="3400" dirty="0"/>
              <a:t> </a:t>
            </a:r>
            <a:r>
              <a:rPr lang="en-GB" dirty="0"/>
              <a:t>be taken by either:</a:t>
            </a:r>
          </a:p>
          <a:p>
            <a:pPr lvl="2"/>
            <a:r>
              <a:rPr lang="en-GB" sz="2600" dirty="0">
                <a:solidFill>
                  <a:schemeClr val="accent2"/>
                </a:solidFill>
              </a:rPr>
              <a:t>ALL</a:t>
            </a:r>
            <a:r>
              <a:rPr lang="en-GB" sz="2600" dirty="0"/>
              <a:t> </a:t>
            </a:r>
            <a:r>
              <a:rPr lang="en-GB" dirty="0"/>
              <a:t>work-items in the work-group, OR</a:t>
            </a:r>
          </a:p>
          <a:p>
            <a:pPr lvl="2"/>
            <a:r>
              <a:rPr lang="en-GB" sz="2600" dirty="0">
                <a:solidFill>
                  <a:schemeClr val="accent2"/>
                </a:solidFill>
              </a:rPr>
              <a:t>NO</a:t>
            </a:r>
            <a:r>
              <a:rPr lang="en-GB" sz="2600" dirty="0"/>
              <a:t> </a:t>
            </a:r>
            <a:r>
              <a:rPr lang="en-GB" dirty="0"/>
              <a:t>work-item in the work-group</a:t>
            </a:r>
          </a:p>
          <a:p>
            <a:endParaRPr lang="en-GB" dirty="0"/>
          </a:p>
          <a:p>
            <a:r>
              <a:rPr lang="en-GB" dirty="0"/>
              <a:t>Across work-groups</a:t>
            </a:r>
          </a:p>
          <a:p>
            <a:pPr lvl="1"/>
            <a:r>
              <a:rPr lang="en-GB" dirty="0"/>
              <a:t>No guarantees as to where and when a particular work-group will be executed relative to another work-group</a:t>
            </a:r>
          </a:p>
          <a:p>
            <a:pPr lvl="1"/>
            <a:r>
              <a:rPr lang="en-GB" dirty="0">
                <a:solidFill>
                  <a:schemeClr val="accent4"/>
                </a:solidFill>
              </a:rPr>
              <a:t>Cannot exchange data, or have barrier-like synchronization between two different work-groups! (Critical issue!)</a:t>
            </a:r>
          </a:p>
          <a:p>
            <a:pPr lvl="1"/>
            <a:r>
              <a:rPr lang="en-GB" dirty="0">
                <a:solidFill>
                  <a:schemeClr val="accent2"/>
                </a:solidFill>
              </a:rPr>
              <a:t>Only solution: finish the kernel and start another</a:t>
            </a:r>
          </a:p>
          <a:p>
            <a:endParaRPr lang="en-GB" dirty="0"/>
          </a:p>
        </p:txBody>
      </p:sp>
      <p:sp>
        <p:nvSpPr>
          <p:cNvPr id="4" name="TextBox 3"/>
          <p:cNvSpPr txBox="1"/>
          <p:nvPr/>
        </p:nvSpPr>
        <p:spPr>
          <a:xfrm>
            <a:off x="3635896" y="836712"/>
            <a:ext cx="5256584" cy="923330"/>
          </a:xfrm>
          <a:prstGeom prst="rect">
            <a:avLst/>
          </a:prstGeom>
          <a:noFill/>
        </p:spPr>
        <p:txBody>
          <a:bodyPr wrap="square" rtlCol="0">
            <a:spAutoFit/>
          </a:bodyPr>
          <a:lstStyle/>
          <a:p>
            <a:r>
              <a:rPr lang="en-US" dirty="0">
                <a:solidFill>
                  <a:schemeClr val="accent1"/>
                </a:solidFill>
              </a:rPr>
              <a:t>Ensure correct order of memory operations to local or global memory (with flushes or queuing a memory fence)</a:t>
            </a:r>
          </a:p>
        </p:txBody>
      </p:sp>
      <p:cxnSp>
        <p:nvCxnSpPr>
          <p:cNvPr id="6" name="Straight Arrow Connector 5"/>
          <p:cNvCxnSpPr>
            <a:stCxn id="4" idx="2"/>
          </p:cNvCxnSpPr>
          <p:nvPr/>
        </p:nvCxnSpPr>
        <p:spPr>
          <a:xfrm flipH="1">
            <a:off x="3635896" y="1760042"/>
            <a:ext cx="2628292"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264188" y="1760042"/>
            <a:ext cx="180020" cy="7341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057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Where might we need synchronization?</a:t>
            </a:r>
          </a:p>
        </p:txBody>
      </p:sp>
      <p:sp>
        <p:nvSpPr>
          <p:cNvPr id="3" name="Content Placeholder 2"/>
          <p:cNvSpPr>
            <a:spLocks noGrp="1"/>
          </p:cNvSpPr>
          <p:nvPr>
            <p:ph idx="1"/>
          </p:nvPr>
        </p:nvSpPr>
        <p:spPr>
          <a:xfrm>
            <a:off x="457200" y="1600201"/>
            <a:ext cx="8229600" cy="2260848"/>
          </a:xfrm>
        </p:spPr>
        <p:txBody>
          <a:bodyPr/>
          <a:lstStyle/>
          <a:p>
            <a:r>
              <a:rPr lang="en-GB" dirty="0"/>
              <a:t>Consider a reduction … reduce a set of numbers to a single value</a:t>
            </a:r>
          </a:p>
          <a:p>
            <a:pPr lvl="1"/>
            <a:r>
              <a:rPr lang="en-GB" dirty="0"/>
              <a:t>E.g. find sum of all elements in an array</a:t>
            </a:r>
          </a:p>
          <a:p>
            <a:r>
              <a:rPr lang="en-GB" dirty="0"/>
              <a:t>Sequential code</a:t>
            </a:r>
          </a:p>
          <a:p>
            <a:endParaRPr lang="en-GB" dirty="0"/>
          </a:p>
        </p:txBody>
      </p:sp>
      <p:sp>
        <p:nvSpPr>
          <p:cNvPr id="5" name="TextBox 4"/>
          <p:cNvSpPr txBox="1"/>
          <p:nvPr/>
        </p:nvSpPr>
        <p:spPr>
          <a:xfrm>
            <a:off x="1547664" y="4000996"/>
            <a:ext cx="6120680" cy="2677656"/>
          </a:xfrm>
          <a:prstGeom prst="rect">
            <a:avLst/>
          </a:prstGeom>
          <a:noFill/>
        </p:spPr>
        <p:txBody>
          <a:bodyPr wrap="square" rtlCol="0">
            <a:spAutoFit/>
          </a:bodyPr>
          <a:lstStyle/>
          <a:p>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solidFill>
                  <a:schemeClr val="tx2">
                    <a:lumMod val="75000"/>
                  </a:schemeClr>
                </a:solidFill>
                <a:latin typeface="Courier New Bold"/>
              </a:rPr>
              <a:t>reduce</a:t>
            </a:r>
            <a:r>
              <a:rPr lang="en-GB" sz="2400" b="1" dirty="0">
                <a:latin typeface="Courier New Bold"/>
              </a:rPr>
              <a:t>(</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Ndim</a:t>
            </a:r>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a:latin typeface="Courier New Bold"/>
              </a:rPr>
              <a:t>*A)</a:t>
            </a:r>
          </a:p>
          <a:p>
            <a:r>
              <a:rPr lang="en-GB" sz="2400" b="1" dirty="0">
                <a:latin typeface="Courier New Bold"/>
              </a:rPr>
              <a:t>{</a:t>
            </a:r>
          </a:p>
          <a:p>
            <a:r>
              <a:rPr lang="en-GB" sz="2400" b="1" dirty="0">
                <a:latin typeface="Courier New Bold"/>
              </a:rPr>
              <a:t>  </a:t>
            </a:r>
            <a:r>
              <a:rPr lang="en-GB" sz="2400" b="1" dirty="0" err="1">
                <a:solidFill>
                  <a:schemeClr val="accent1"/>
                </a:solidFill>
                <a:latin typeface="Courier New Bold"/>
              </a:rPr>
              <a:t>int</a:t>
            </a:r>
            <a:r>
              <a:rPr lang="en-GB" sz="2400" b="1" dirty="0">
                <a:latin typeface="Courier New Bold"/>
              </a:rPr>
              <a:t> sum = 0;</a:t>
            </a:r>
          </a:p>
          <a:p>
            <a:r>
              <a:rPr lang="en-GB" sz="2400" b="1" dirty="0">
                <a:solidFill>
                  <a:schemeClr val="accent1"/>
                </a:solidFill>
                <a:latin typeface="Courier New Bold"/>
              </a:rPr>
              <a:t>  for </a:t>
            </a:r>
            <a:r>
              <a:rPr lang="en-GB" sz="2400" b="1" dirty="0">
                <a:latin typeface="Courier New Bold"/>
              </a:rPr>
              <a:t>(</a:t>
            </a:r>
            <a:r>
              <a:rPr lang="en-GB" sz="2400" b="1" dirty="0" err="1">
                <a:solidFill>
                  <a:schemeClr val="accent2"/>
                </a:solidFill>
                <a:latin typeface="Courier New Bold"/>
              </a:rPr>
              <a:t>int</a:t>
            </a:r>
            <a:r>
              <a:rPr lang="en-GB" sz="2400" b="1" dirty="0">
                <a:latin typeface="Courier New Bold"/>
              </a:rPr>
              <a:t> </a:t>
            </a:r>
            <a:r>
              <a:rPr lang="en-GB" sz="2400" b="1" dirty="0" err="1">
                <a:latin typeface="Courier New Bold"/>
              </a:rPr>
              <a:t>i</a:t>
            </a:r>
            <a:r>
              <a:rPr lang="en-GB" sz="2400" b="1" dirty="0">
                <a:latin typeface="Courier New Bold"/>
              </a:rPr>
              <a:t> = 0; </a:t>
            </a:r>
            <a:r>
              <a:rPr lang="en-GB" sz="2400" b="1" dirty="0" err="1">
                <a:latin typeface="Courier New Bold"/>
              </a:rPr>
              <a:t>i</a:t>
            </a:r>
            <a:r>
              <a:rPr lang="en-GB" sz="2400" b="1" dirty="0">
                <a:latin typeface="Courier New Bold"/>
              </a:rPr>
              <a:t> &lt; </a:t>
            </a:r>
            <a:r>
              <a:rPr lang="en-GB" sz="2400" b="1" dirty="0" err="1">
                <a:latin typeface="Courier New Bold"/>
              </a:rPr>
              <a:t>Ndim</a:t>
            </a:r>
            <a:r>
              <a:rPr lang="en-GB" sz="2400" b="1" dirty="0">
                <a:latin typeface="Courier New Bold"/>
              </a:rPr>
              <a:t>; </a:t>
            </a:r>
            <a:r>
              <a:rPr lang="en-GB" sz="2400" b="1" dirty="0" err="1">
                <a:latin typeface="Courier New Bold"/>
              </a:rPr>
              <a:t>i</a:t>
            </a:r>
            <a:r>
              <a:rPr lang="en-GB" sz="2400" b="1" dirty="0">
                <a:latin typeface="Courier New Bold"/>
              </a:rPr>
              <a:t>++)</a:t>
            </a:r>
          </a:p>
          <a:p>
            <a:r>
              <a:rPr lang="en-GB" sz="2400" b="1" dirty="0">
                <a:latin typeface="Courier New Bold"/>
              </a:rPr>
              <a:t>    sum += A[</a:t>
            </a:r>
            <a:r>
              <a:rPr lang="en-GB" sz="2400" b="1" dirty="0" err="1">
                <a:latin typeface="Courier New Bold"/>
              </a:rPr>
              <a:t>i</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return</a:t>
            </a:r>
            <a:r>
              <a:rPr lang="en-GB" sz="2400" b="1" dirty="0">
                <a:latin typeface="Courier New Bold"/>
              </a:rPr>
              <a:t> sum;</a:t>
            </a:r>
          </a:p>
          <a:p>
            <a:r>
              <a:rPr lang="en-GB" sz="2400" b="1" dirty="0">
                <a:latin typeface="Courier New Bold"/>
              </a:rPr>
              <a:t>}</a:t>
            </a:r>
          </a:p>
        </p:txBody>
      </p:sp>
    </p:spTree>
    <p:extLst>
      <p:ext uri="{BB962C8B-B14F-4D97-AF65-F5344CB8AC3E}">
        <p14:creationId xmlns:p14="http://schemas.microsoft.com/office/powerpoint/2010/main" val="13945007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parallel reduction</a:t>
            </a:r>
          </a:p>
        </p:txBody>
      </p:sp>
      <p:sp>
        <p:nvSpPr>
          <p:cNvPr id="3" name="Content Placeholder 2"/>
          <p:cNvSpPr>
            <a:spLocks noGrp="1"/>
          </p:cNvSpPr>
          <p:nvPr>
            <p:ph idx="1"/>
          </p:nvPr>
        </p:nvSpPr>
        <p:spPr>
          <a:xfrm>
            <a:off x="179512" y="1600200"/>
            <a:ext cx="8784976" cy="4997152"/>
          </a:xfrm>
        </p:spPr>
        <p:txBody>
          <a:bodyPr>
            <a:normAutofit fontScale="77500" lnSpcReduction="20000"/>
          </a:bodyPr>
          <a:lstStyle/>
          <a:p>
            <a:pPr>
              <a:lnSpc>
                <a:spcPct val="110000"/>
              </a:lnSpc>
            </a:pPr>
            <a:r>
              <a:rPr lang="en-GB" dirty="0"/>
              <a:t>A reduction can be carried out in three steps:</a:t>
            </a:r>
          </a:p>
          <a:p>
            <a:pPr marL="971550" lvl="1" indent="-514350">
              <a:lnSpc>
                <a:spcPct val="110000"/>
              </a:lnSpc>
              <a:buFont typeface="+mj-lt"/>
              <a:buAutoNum type="arabicPeriod"/>
            </a:pPr>
            <a:r>
              <a:rPr lang="en-GB" dirty="0"/>
              <a:t>Each work-item sums its private values into a local array indexed by the work-item’s local id</a:t>
            </a:r>
          </a:p>
          <a:p>
            <a:pPr marL="971550" lvl="1" indent="-514350">
              <a:lnSpc>
                <a:spcPct val="110000"/>
              </a:lnSpc>
              <a:buFont typeface="+mj-lt"/>
              <a:buAutoNum type="arabicPeriod"/>
            </a:pPr>
            <a:r>
              <a:rPr lang="en-GB" dirty="0"/>
              <a:t>When all the work-items have finished, one work-item sums the local array into an element of a global array (indexed by work-group id).</a:t>
            </a:r>
          </a:p>
          <a:p>
            <a:pPr marL="971550" lvl="1" indent="-514350">
              <a:lnSpc>
                <a:spcPct val="110000"/>
              </a:lnSpc>
              <a:buFont typeface="+mj-lt"/>
              <a:buAutoNum type="arabicPeriod"/>
            </a:pPr>
            <a:r>
              <a:rPr lang="en-GB" dirty="0"/>
              <a:t>When all work-groups have finished the kernel execution, the global array is summed on the host.</a:t>
            </a:r>
          </a:p>
          <a:p>
            <a:pPr>
              <a:lnSpc>
                <a:spcPct val="110000"/>
              </a:lnSpc>
            </a:pPr>
            <a:endParaRPr lang="en-GB" dirty="0"/>
          </a:p>
          <a:p>
            <a:pPr>
              <a:lnSpc>
                <a:spcPct val="110000"/>
              </a:lnSpc>
            </a:pPr>
            <a:r>
              <a:rPr lang="en-GB" dirty="0"/>
              <a:t>Note: this is a simple reduction that is straightforward to implement.  More efficient reductions do the work-group sums in parallel on the device rather than on the host.  These more scalable reductions are considerably more complicated to implement.</a:t>
            </a:r>
          </a:p>
          <a:p>
            <a:pPr>
              <a:lnSpc>
                <a:spcPct val="110000"/>
              </a:lnSpc>
            </a:pPr>
            <a:endParaRPr lang="en-GB" dirty="0"/>
          </a:p>
          <a:p>
            <a:pPr>
              <a:lnSpc>
                <a:spcPct val="110000"/>
              </a:lnSpc>
            </a:pPr>
            <a:endParaRPr lang="en-GB" dirty="0"/>
          </a:p>
        </p:txBody>
      </p:sp>
    </p:spTree>
    <p:extLst>
      <p:ext uri="{BB962C8B-B14F-4D97-AF65-F5344CB8AC3E}">
        <p14:creationId xmlns:p14="http://schemas.microsoft.com/office/powerpoint/2010/main" val="9096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Intel® Xeon Phi™</a:t>
            </a:r>
            <a:r>
              <a:rPr lang="zh-CN" altLang="en-US" dirty="0"/>
              <a:t> 安装过程（旧版）</a:t>
            </a:r>
            <a:endParaRPr lang="en-GB" dirty="0"/>
          </a:p>
        </p:txBody>
      </p:sp>
      <p:sp>
        <p:nvSpPr>
          <p:cNvPr id="3" name="Content Placeholder 2"/>
          <p:cNvSpPr>
            <a:spLocks noGrp="1"/>
          </p:cNvSpPr>
          <p:nvPr>
            <p:ph idx="1"/>
          </p:nvPr>
        </p:nvSpPr>
        <p:spPr/>
        <p:txBody>
          <a:bodyPr>
            <a:normAutofit/>
          </a:bodyPr>
          <a:lstStyle/>
          <a:p>
            <a:r>
              <a:rPr lang="en-GB" dirty="0"/>
              <a:t>Intel® Xeon Phi™ </a:t>
            </a:r>
            <a:r>
              <a:rPr lang="zh-CN" altLang="en-US" dirty="0"/>
              <a:t>协处理器（</a:t>
            </a:r>
            <a:r>
              <a:rPr lang="en-GB" altLang="zh-CN" dirty="0"/>
              <a:t>coprocessor</a:t>
            </a:r>
            <a:r>
              <a:rPr lang="zh-CN" altLang="en-US" dirty="0"/>
              <a:t>）</a:t>
            </a:r>
            <a:r>
              <a:rPr lang="en-GB" dirty="0"/>
              <a:t> </a:t>
            </a:r>
            <a:r>
              <a:rPr lang="zh-CN" altLang="en-US" dirty="0"/>
              <a:t>是一类比较特殊的处理器，一般只在超级计算机（</a:t>
            </a:r>
            <a:r>
              <a:rPr lang="en-US" altLang="zh-CN" dirty="0"/>
              <a:t>HPC</a:t>
            </a:r>
            <a:r>
              <a:rPr lang="zh-CN" altLang="en-US" dirty="0"/>
              <a:t>）集群（</a:t>
            </a:r>
            <a:r>
              <a:rPr lang="en-US" altLang="zh-CN" dirty="0"/>
              <a:t>cluster</a:t>
            </a:r>
            <a:r>
              <a:rPr lang="zh-CN" altLang="en-US" dirty="0"/>
              <a:t>）中常用到。</a:t>
            </a:r>
            <a:endParaRPr lang="en-GB" dirty="0"/>
          </a:p>
          <a:p>
            <a:r>
              <a:rPr lang="zh-CN" altLang="en-US" dirty="0"/>
              <a:t>因此，这里就假设大多数用户都是在别人建立好的服务器环境中使用这样的设备，所以本文就不再讲解针对 </a:t>
            </a:r>
            <a:r>
              <a:rPr lang="en-GB" dirty="0"/>
              <a:t>Intel® Xeon Phi™ </a:t>
            </a:r>
            <a:r>
              <a:rPr lang="zh-CN" altLang="en-US" dirty="0"/>
              <a:t>协处理器的 </a:t>
            </a:r>
            <a:r>
              <a:rPr lang="en-US" altLang="zh-CN" dirty="0"/>
              <a:t>OpenCL </a:t>
            </a:r>
            <a:r>
              <a:rPr lang="zh-CN" altLang="en-US" dirty="0"/>
              <a:t>安装过程了。</a:t>
            </a:r>
            <a:endParaRPr lang="en-GB"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GB" sz="3600" dirty="0"/>
              <a:t>A simple program that uses a reduction</a:t>
            </a:r>
          </a:p>
        </p:txBody>
      </p:sp>
      <p:sp>
        <p:nvSpPr>
          <p:cNvPr id="4" name="Text Placeholder 3"/>
          <p:cNvSpPr>
            <a:spLocks noGrp="1"/>
          </p:cNvSpPr>
          <p:nvPr>
            <p:ph type="body" idx="1"/>
          </p:nvPr>
        </p:nvSpPr>
        <p:spPr>
          <a:xfrm>
            <a:off x="457200" y="1340768"/>
            <a:ext cx="4040188" cy="639762"/>
          </a:xfrm>
        </p:spPr>
        <p:txBody>
          <a:bodyPr/>
          <a:lstStyle/>
          <a:p>
            <a:r>
              <a:rPr lang="en-GB" dirty="0"/>
              <a:t>Numerical Integration</a:t>
            </a:r>
          </a:p>
        </p:txBody>
      </p:sp>
      <p:sp>
        <p:nvSpPr>
          <p:cNvPr id="7" name="Content Placeholder 6"/>
          <p:cNvSpPr>
            <a:spLocks noGrp="1"/>
          </p:cNvSpPr>
          <p:nvPr>
            <p:ph sz="quarter" idx="4"/>
          </p:nvPr>
        </p:nvSpPr>
        <p:spPr>
          <a:xfrm>
            <a:off x="4305301" y="2174874"/>
            <a:ext cx="4731196" cy="4494485"/>
          </a:xfrm>
        </p:spPr>
        <p:txBody>
          <a:bodyPr>
            <a:normAutofit/>
          </a:bodyPr>
          <a:lstStyle/>
          <a:p>
            <a:pPr marL="0" indent="0">
              <a:buNone/>
            </a:pPr>
            <a:r>
              <a:rPr lang="en-GB" dirty="0"/>
              <a:t>Mathematically, we know that we can approximate the integral as a sum of rectangles.</a:t>
            </a:r>
          </a:p>
          <a:p>
            <a:pPr marL="0" indent="0">
              <a:buNone/>
            </a:pPr>
            <a:endParaRPr lang="en-GB" dirty="0"/>
          </a:p>
          <a:p>
            <a:pPr marL="0" indent="0">
              <a:buNone/>
            </a:pPr>
            <a:r>
              <a:rPr lang="en-GB" dirty="0"/>
              <a:t>Each rectangle has width and height at the middle of interval.</a:t>
            </a:r>
          </a:p>
        </p:txBody>
      </p:sp>
      <p:grpSp>
        <p:nvGrpSpPr>
          <p:cNvPr id="30" name="Group 20"/>
          <p:cNvGrpSpPr>
            <a:grpSpLocks/>
          </p:cNvGrpSpPr>
          <p:nvPr/>
        </p:nvGrpSpPr>
        <p:grpSpPr bwMode="auto">
          <a:xfrm>
            <a:off x="266700" y="2151529"/>
            <a:ext cx="4038600" cy="4064000"/>
            <a:chOff x="192" y="1008"/>
            <a:chExt cx="2544" cy="3072"/>
          </a:xfrm>
        </p:grpSpPr>
        <p:sp>
          <p:nvSpPr>
            <p:cNvPr id="31" name="Rectangle 21"/>
            <p:cNvSpPr>
              <a:spLocks noChangeArrowheads="1"/>
            </p:cNvSpPr>
            <p:nvPr/>
          </p:nvSpPr>
          <p:spPr bwMode="auto">
            <a:xfrm>
              <a:off x="192" y="1008"/>
              <a:ext cx="2544" cy="3072"/>
            </a:xfrm>
            <a:prstGeom prst="rect">
              <a:avLst/>
            </a:prstGeom>
            <a:noFill/>
            <a:ln w="12700">
              <a:no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2" name="Rectangle 22"/>
            <p:cNvSpPr>
              <a:spLocks noChangeArrowheads="1"/>
            </p:cNvSpPr>
            <p:nvPr/>
          </p:nvSpPr>
          <p:spPr bwMode="auto">
            <a:xfrm>
              <a:off x="1152" y="1200"/>
              <a:ext cx="144" cy="230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3" name="Rectangle 23"/>
            <p:cNvSpPr>
              <a:spLocks noChangeArrowheads="1"/>
            </p:cNvSpPr>
            <p:nvPr/>
          </p:nvSpPr>
          <p:spPr bwMode="auto">
            <a:xfrm>
              <a:off x="1296" y="1248"/>
              <a:ext cx="144" cy="225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4" name="Rectangle 24"/>
            <p:cNvSpPr>
              <a:spLocks noChangeArrowheads="1"/>
            </p:cNvSpPr>
            <p:nvPr/>
          </p:nvSpPr>
          <p:spPr bwMode="auto">
            <a:xfrm>
              <a:off x="1440" y="1344"/>
              <a:ext cx="144" cy="2160"/>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5" name="Rectangle 25"/>
            <p:cNvSpPr>
              <a:spLocks noChangeArrowheads="1"/>
            </p:cNvSpPr>
            <p:nvPr/>
          </p:nvSpPr>
          <p:spPr bwMode="auto">
            <a:xfrm>
              <a:off x="1584" y="1440"/>
              <a:ext cx="144" cy="206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en-GB" b="1">
                <a:solidFill>
                  <a:schemeClr val="accent6">
                    <a:lumMod val="75000"/>
                  </a:schemeClr>
                </a:solidFill>
              </a:endParaRPr>
            </a:p>
          </p:txBody>
        </p:sp>
        <p:sp>
          <p:nvSpPr>
            <p:cNvPr id="36" name="Rectangle 26"/>
            <p:cNvSpPr>
              <a:spLocks noChangeArrowheads="1"/>
            </p:cNvSpPr>
            <p:nvPr/>
          </p:nvSpPr>
          <p:spPr bwMode="auto">
            <a:xfrm>
              <a:off x="1728" y="1536"/>
              <a:ext cx="144" cy="1968"/>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7" name="Rectangle 27"/>
            <p:cNvSpPr>
              <a:spLocks noChangeArrowheads="1"/>
            </p:cNvSpPr>
            <p:nvPr/>
          </p:nvSpPr>
          <p:spPr bwMode="auto">
            <a:xfrm>
              <a:off x="1872" y="1680"/>
              <a:ext cx="144" cy="182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8" name="Rectangle 28"/>
            <p:cNvSpPr>
              <a:spLocks noChangeArrowheads="1"/>
            </p:cNvSpPr>
            <p:nvPr/>
          </p:nvSpPr>
          <p:spPr bwMode="auto">
            <a:xfrm>
              <a:off x="2016" y="1920"/>
              <a:ext cx="144" cy="1584"/>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39" name="Rectangle 29"/>
            <p:cNvSpPr>
              <a:spLocks noChangeArrowheads="1"/>
            </p:cNvSpPr>
            <p:nvPr/>
          </p:nvSpPr>
          <p:spPr bwMode="auto">
            <a:xfrm>
              <a:off x="2160" y="2208"/>
              <a:ext cx="144" cy="1296"/>
            </a:xfrm>
            <a:prstGeom prst="rect">
              <a:avLst/>
            </a:prstGeom>
            <a:solidFill>
              <a:schemeClr val="accent1">
                <a:lumMod val="75000"/>
              </a:schemeClr>
            </a:solidFill>
            <a:ln w="12700">
              <a:solidFill>
                <a:schemeClr val="bg1"/>
              </a:solidFill>
              <a:miter lim="800000"/>
              <a:headEnd type="none" w="sm" len="sm"/>
              <a:tailEnd type="none" w="sm" len="sm"/>
            </a:ln>
          </p:spPr>
          <p:txBody>
            <a:bodyPr wrap="none" anchor="ctr"/>
            <a:lstStyle/>
            <a:p>
              <a:endParaRPr lang="zh-CN" altLang="en-US" sz="2800" b="1">
                <a:solidFill>
                  <a:schemeClr val="accent6">
                    <a:lumMod val="75000"/>
                  </a:schemeClr>
                </a:solidFill>
                <a:latin typeface="Arial" charset="0"/>
              </a:endParaRPr>
            </a:p>
          </p:txBody>
        </p:sp>
        <p:sp>
          <p:nvSpPr>
            <p:cNvPr id="40" name="Line 30"/>
            <p:cNvSpPr>
              <a:spLocks noChangeShapeType="1"/>
            </p:cNvSpPr>
            <p:nvPr/>
          </p:nvSpPr>
          <p:spPr bwMode="auto">
            <a:xfrm>
              <a:off x="1152" y="1056"/>
              <a:ext cx="0" cy="2448"/>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1" name="Line 31"/>
            <p:cNvSpPr>
              <a:spLocks noChangeShapeType="1"/>
            </p:cNvSpPr>
            <p:nvPr/>
          </p:nvSpPr>
          <p:spPr bwMode="auto">
            <a:xfrm>
              <a:off x="1104" y="120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2" name="Line 32"/>
            <p:cNvSpPr>
              <a:spLocks noChangeShapeType="1"/>
            </p:cNvSpPr>
            <p:nvPr/>
          </p:nvSpPr>
          <p:spPr bwMode="auto">
            <a:xfrm>
              <a:off x="1104" y="2360"/>
              <a:ext cx="96" cy="0"/>
            </a:xfrm>
            <a:prstGeom prst="line">
              <a:avLst/>
            </a:prstGeom>
            <a:noFill/>
            <a:ln w="12700">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3" name="Line 33"/>
            <p:cNvSpPr>
              <a:spLocks noChangeShapeType="1"/>
            </p:cNvSpPr>
            <p:nvPr/>
          </p:nvSpPr>
          <p:spPr bwMode="auto">
            <a:xfrm flipH="1">
              <a:off x="1104" y="3504"/>
              <a:ext cx="1536" cy="0"/>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4" name="Line 34"/>
            <p:cNvSpPr>
              <a:spLocks noChangeShapeType="1"/>
            </p:cNvSpPr>
            <p:nvPr/>
          </p:nvSpPr>
          <p:spPr bwMode="auto">
            <a:xfrm>
              <a:off x="2304" y="3456"/>
              <a:ext cx="0" cy="96"/>
            </a:xfrm>
            <a:prstGeom prst="line">
              <a:avLst/>
            </a:prstGeom>
            <a:noFill/>
            <a:ln w="28575">
              <a:solidFill>
                <a:schemeClr val="tx1"/>
              </a:solidFill>
              <a:round/>
              <a:headEnd type="none" w="sm" len="sm"/>
              <a:tailEnd type="none" w="sm" len="sm"/>
            </a:ln>
          </p:spPr>
          <p:txBody>
            <a:bodyPr/>
            <a:lstStyle/>
            <a:p>
              <a:endParaRPr lang="en-US" b="1">
                <a:solidFill>
                  <a:schemeClr val="accent6">
                    <a:lumMod val="75000"/>
                  </a:schemeClr>
                </a:solidFill>
              </a:endParaRPr>
            </a:p>
          </p:txBody>
        </p:sp>
        <p:sp>
          <p:nvSpPr>
            <p:cNvPr id="45" name="Freeform 35"/>
            <p:cNvSpPr>
              <a:spLocks/>
            </p:cNvSpPr>
            <p:nvPr/>
          </p:nvSpPr>
          <p:spPr bwMode="auto">
            <a:xfrm>
              <a:off x="1152" y="1200"/>
              <a:ext cx="1248" cy="1536"/>
            </a:xfrm>
            <a:custGeom>
              <a:avLst/>
              <a:gdLst>
                <a:gd name="T0" fmla="*/ 0 w 1104"/>
                <a:gd name="T1" fmla="*/ 0 h 1344"/>
                <a:gd name="T2" fmla="*/ 1066 w 1104"/>
                <a:gd name="T3" fmla="*/ 311 h 1344"/>
                <a:gd name="T4" fmla="*/ 2134 w 1104"/>
                <a:gd name="T5" fmla="*/ 939 h 1344"/>
                <a:gd name="T6" fmla="*/ 2943 w 1104"/>
                <a:gd name="T7" fmla="*/ 1554 h 1344"/>
                <a:gd name="T8" fmla="*/ 4005 w 1104"/>
                <a:gd name="T9" fmla="*/ 2803 h 1344"/>
                <a:gd name="T10" fmla="*/ 4809 w 1104"/>
                <a:gd name="T11" fmla="*/ 4355 h 1344"/>
                <a:gd name="T12" fmla="*/ 5608 w 1104"/>
                <a:gd name="T13" fmla="*/ 6225 h 1344"/>
                <a:gd name="T14" fmla="*/ 6145 w 1104"/>
                <a:gd name="T15" fmla="*/ 8717 h 1344"/>
                <a:gd name="T16" fmla="*/ 0 60000 65536"/>
                <a:gd name="T17" fmla="*/ 0 60000 65536"/>
                <a:gd name="T18" fmla="*/ 0 60000 65536"/>
                <a:gd name="T19" fmla="*/ 0 60000 65536"/>
                <a:gd name="T20" fmla="*/ 0 60000 65536"/>
                <a:gd name="T21" fmla="*/ 0 60000 65536"/>
                <a:gd name="T22" fmla="*/ 0 60000 65536"/>
                <a:gd name="T23" fmla="*/ 0 60000 65536"/>
                <a:gd name="T24" fmla="*/ 0 w 1104"/>
                <a:gd name="T25" fmla="*/ 0 h 1344"/>
                <a:gd name="T26" fmla="*/ 1104 w 1104"/>
                <a:gd name="T27" fmla="*/ 1344 h 1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150" cap="flat" cmpd="sng">
              <a:solidFill>
                <a:srgbClr val="FF0000"/>
              </a:solidFill>
              <a:prstDash val="solid"/>
              <a:round/>
              <a:headEnd type="none" w="sm" len="sm"/>
              <a:tailEnd type="none" w="sm" len="sm"/>
            </a:ln>
          </p:spPr>
          <p:txBody>
            <a:bodyPr/>
            <a:lstStyle/>
            <a:p>
              <a:endParaRPr lang="en-US" b="1">
                <a:solidFill>
                  <a:schemeClr val="accent6">
                    <a:lumMod val="75000"/>
                  </a:schemeClr>
                </a:solidFill>
              </a:endParaRPr>
            </a:p>
          </p:txBody>
        </p:sp>
        <p:sp>
          <p:nvSpPr>
            <p:cNvPr id="46" name="Text Box 36"/>
            <p:cNvSpPr txBox="1">
              <a:spLocks noChangeArrowheads="1"/>
            </p:cNvSpPr>
            <p:nvPr/>
          </p:nvSpPr>
          <p:spPr bwMode="auto">
            <a:xfrm rot="16231466">
              <a:off x="-150" y="2239"/>
              <a:ext cx="1609" cy="250"/>
            </a:xfrm>
            <a:prstGeom prst="rect">
              <a:avLst/>
            </a:prstGeom>
            <a:noFill/>
            <a:ln w="12700">
              <a:noFill/>
              <a:miter lim="800000"/>
              <a:headEnd type="none" w="sm" len="sm"/>
              <a:tailEnd type="none" w="sm" len="sm"/>
            </a:ln>
          </p:spPr>
          <p:txBody>
            <a:bodyPr wrap="square">
              <a:spAutoFit/>
            </a:bodyPr>
            <a:lstStyle/>
            <a:p>
              <a:pPr algn="l">
                <a:spcBef>
                  <a:spcPct val="50000"/>
                </a:spcBef>
              </a:pPr>
              <a:r>
                <a:rPr lang="en-US" altLang="zh-CN" sz="2000" b="1" dirty="0">
                  <a:latin typeface="Arial" charset="0"/>
                </a:rPr>
                <a:t>F(x) = 4.0/(1+x</a:t>
              </a:r>
              <a:r>
                <a:rPr lang="en-US" altLang="zh-CN" sz="2000" b="1" baseline="30000" dirty="0">
                  <a:latin typeface="Arial" charset="0"/>
                </a:rPr>
                <a:t>2</a:t>
              </a:r>
              <a:r>
                <a:rPr lang="en-US" altLang="zh-CN" sz="2000" b="1" dirty="0">
                  <a:latin typeface="Arial" charset="0"/>
                </a:rPr>
                <a:t>)</a:t>
              </a:r>
            </a:p>
          </p:txBody>
        </p:sp>
        <p:sp>
          <p:nvSpPr>
            <p:cNvPr id="47" name="Text Box 37"/>
            <p:cNvSpPr txBox="1">
              <a:spLocks noChangeArrowheads="1"/>
            </p:cNvSpPr>
            <p:nvPr/>
          </p:nvSpPr>
          <p:spPr bwMode="auto">
            <a:xfrm>
              <a:off x="816" y="11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4.0</a:t>
              </a:r>
            </a:p>
          </p:txBody>
        </p:sp>
        <p:sp>
          <p:nvSpPr>
            <p:cNvPr id="48" name="Text Box 38"/>
            <p:cNvSpPr txBox="1">
              <a:spLocks noChangeArrowheads="1"/>
            </p:cNvSpPr>
            <p:nvPr/>
          </p:nvSpPr>
          <p:spPr bwMode="auto">
            <a:xfrm>
              <a:off x="864" y="2256"/>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2.0</a:t>
              </a:r>
            </a:p>
          </p:txBody>
        </p:sp>
        <p:sp>
          <p:nvSpPr>
            <p:cNvPr id="49" name="Text Box 39"/>
            <p:cNvSpPr txBox="1">
              <a:spLocks noChangeArrowheads="1"/>
            </p:cNvSpPr>
            <p:nvPr/>
          </p:nvSpPr>
          <p:spPr bwMode="auto">
            <a:xfrm>
              <a:off x="2160" y="3504"/>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1.0</a:t>
              </a:r>
            </a:p>
          </p:txBody>
        </p:sp>
        <p:sp>
          <p:nvSpPr>
            <p:cNvPr id="50" name="Text Box 40"/>
            <p:cNvSpPr txBox="1">
              <a:spLocks noChangeArrowheads="1"/>
            </p:cNvSpPr>
            <p:nvPr/>
          </p:nvSpPr>
          <p:spPr bwMode="auto">
            <a:xfrm>
              <a:off x="1632" y="3600"/>
              <a:ext cx="288" cy="300"/>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2000" b="1">
                  <a:latin typeface="Arial" charset="0"/>
                </a:rPr>
                <a:t>X</a:t>
              </a:r>
            </a:p>
          </p:txBody>
        </p:sp>
        <p:sp>
          <p:nvSpPr>
            <p:cNvPr id="51" name="Text Box 41"/>
            <p:cNvSpPr txBox="1">
              <a:spLocks noChangeArrowheads="1"/>
            </p:cNvSpPr>
            <p:nvPr/>
          </p:nvSpPr>
          <p:spPr bwMode="auto">
            <a:xfrm>
              <a:off x="960" y="3552"/>
              <a:ext cx="288" cy="231"/>
            </a:xfrm>
            <a:prstGeom prst="rect">
              <a:avLst/>
            </a:prstGeom>
            <a:noFill/>
            <a:ln w="12700">
              <a:noFill/>
              <a:miter lim="800000"/>
              <a:headEnd type="none" w="sm" len="sm"/>
              <a:tailEnd type="none" w="sm" len="sm"/>
            </a:ln>
          </p:spPr>
          <p:txBody>
            <a:bodyPr>
              <a:spAutoFit/>
            </a:bodyPr>
            <a:lstStyle/>
            <a:p>
              <a:pPr algn="l">
                <a:spcBef>
                  <a:spcPct val="50000"/>
                </a:spcBef>
              </a:pPr>
              <a:r>
                <a:rPr lang="en-US" altLang="zh-CN" sz="1400" b="1">
                  <a:latin typeface="Arial" charset="0"/>
                </a:rPr>
                <a:t>0.0</a:t>
              </a:r>
            </a:p>
          </p:txBody>
        </p:sp>
      </p:grpSp>
    </p:spTree>
    <p:extLst>
      <p:ext uri="{BB962C8B-B14F-4D97-AF65-F5344CB8AC3E}">
        <p14:creationId xmlns:p14="http://schemas.microsoft.com/office/powerpoint/2010/main" val="4126962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71400"/>
            <a:ext cx="8928992" cy="1143000"/>
          </a:xfrm>
        </p:spPr>
        <p:txBody>
          <a:bodyPr>
            <a:normAutofit/>
          </a:bodyPr>
          <a:lstStyle/>
          <a:p>
            <a:r>
              <a:rPr lang="en-GB" dirty="0"/>
              <a:t>Numerical integration source code</a:t>
            </a:r>
          </a:p>
        </p:txBody>
      </p:sp>
      <p:sp>
        <p:nvSpPr>
          <p:cNvPr id="3" name="Text Placeholder 2"/>
          <p:cNvSpPr>
            <a:spLocks noGrp="1"/>
          </p:cNvSpPr>
          <p:nvPr>
            <p:ph type="body" idx="1"/>
          </p:nvPr>
        </p:nvSpPr>
        <p:spPr>
          <a:xfrm>
            <a:off x="179512" y="692696"/>
            <a:ext cx="4040188" cy="639762"/>
          </a:xfrm>
        </p:spPr>
        <p:txBody>
          <a:bodyPr/>
          <a:lstStyle/>
          <a:p>
            <a:r>
              <a:rPr lang="en-GB" dirty="0">
                <a:latin typeface="+mj-lt"/>
              </a:rPr>
              <a:t>The serial Pi program</a:t>
            </a:r>
          </a:p>
        </p:txBody>
      </p:sp>
      <p:sp>
        <p:nvSpPr>
          <p:cNvPr id="4" name="Content Placeholder 3"/>
          <p:cNvSpPr>
            <a:spLocks noGrp="1"/>
          </p:cNvSpPr>
          <p:nvPr>
            <p:ph sz="half" idx="2"/>
          </p:nvPr>
        </p:nvSpPr>
        <p:spPr>
          <a:xfrm>
            <a:off x="1763688" y="1700808"/>
            <a:ext cx="5670630" cy="4968552"/>
          </a:xfrm>
        </p:spPr>
        <p:txBody>
          <a:bodyPr>
            <a:noAutofit/>
          </a:bodyPr>
          <a:lstStyle/>
          <a:p>
            <a:pPr marL="0" indent="0">
              <a:lnSpc>
                <a:spcPct val="90000"/>
              </a:lnSpc>
              <a:buNone/>
            </a:pPr>
            <a:r>
              <a:rPr lang="en-GB" sz="2000" b="1" dirty="0">
                <a:solidFill>
                  <a:schemeClr val="accent2"/>
                </a:solidFill>
                <a:latin typeface="Courier New Bold"/>
              </a:rPr>
              <a:t>static long </a:t>
            </a:r>
            <a:r>
              <a:rPr lang="en-GB" sz="2000" b="1" dirty="0" err="1">
                <a:latin typeface="Courier New Bold"/>
              </a:rPr>
              <a:t>num_steps</a:t>
            </a:r>
            <a:r>
              <a:rPr lang="en-GB" sz="2000" b="1" dirty="0">
                <a:latin typeface="Courier New Bold"/>
              </a:rPr>
              <a:t> = 100000;</a:t>
            </a:r>
          </a:p>
          <a:p>
            <a:pPr marL="0" indent="0">
              <a:lnSpc>
                <a:spcPct val="90000"/>
              </a:lnSpc>
              <a:buNone/>
            </a:pPr>
            <a:r>
              <a:rPr lang="en-GB" sz="2000" b="1" dirty="0">
                <a:solidFill>
                  <a:schemeClr val="accent2"/>
                </a:solidFill>
                <a:latin typeface="Courier New Bold"/>
              </a:rPr>
              <a:t>double</a:t>
            </a:r>
            <a:r>
              <a:rPr lang="en-GB" sz="2000" b="1" dirty="0">
                <a:latin typeface="Courier New Bold"/>
              </a:rPr>
              <a:t> step;</a:t>
            </a:r>
          </a:p>
          <a:p>
            <a:pPr marL="0" indent="0">
              <a:lnSpc>
                <a:spcPct val="90000"/>
              </a:lnSpc>
              <a:buNone/>
            </a:pPr>
            <a:r>
              <a:rPr lang="en-GB" sz="2000" b="1" dirty="0">
                <a:solidFill>
                  <a:schemeClr val="accent2"/>
                </a:solidFill>
                <a:latin typeface="Courier New Bold"/>
              </a:rPr>
              <a:t>void</a:t>
            </a:r>
            <a:r>
              <a:rPr lang="en-GB" sz="2000" b="1" dirty="0">
                <a:latin typeface="Courier New Bold"/>
              </a:rPr>
              <a:t> </a:t>
            </a:r>
            <a:r>
              <a:rPr lang="en-GB" sz="2000" b="1" dirty="0">
                <a:solidFill>
                  <a:schemeClr val="tx2">
                    <a:lumMod val="75000"/>
                  </a:schemeClr>
                </a:solidFill>
                <a:latin typeface="Courier New Bold"/>
              </a:rPr>
              <a:t>main</a:t>
            </a:r>
            <a:r>
              <a:rPr lang="en-GB" sz="2000" b="1" dirty="0">
                <a:latin typeface="Courier New Bold"/>
              </a:rPr>
              <a:t>()</a:t>
            </a:r>
          </a:p>
          <a:p>
            <a:pPr marL="0" indent="0">
              <a:lnSpc>
                <a:spcPct val="90000"/>
              </a:lnSpc>
              <a:buNone/>
            </a:pPr>
            <a:r>
              <a:rPr lang="en-GB" sz="2000" b="1" dirty="0">
                <a:latin typeface="Courier New Bold"/>
              </a:rPr>
              <a:t>{</a:t>
            </a:r>
          </a:p>
          <a:p>
            <a:pPr marL="0" indent="0">
              <a:lnSpc>
                <a:spcPct val="90000"/>
              </a:lnSpc>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a:t>
            </a:r>
            <a:r>
              <a:rPr lang="en-GB" sz="2000" b="1" dirty="0">
                <a:solidFill>
                  <a:schemeClr val="accent2"/>
                </a:solidFill>
                <a:latin typeface="Courier New Bold"/>
              </a:rPr>
              <a:t>double</a:t>
            </a:r>
            <a:r>
              <a:rPr lang="en-GB" sz="2000" b="1" dirty="0">
                <a:latin typeface="Courier New Bold"/>
              </a:rPr>
              <a:t> x, pi, sum = 0.0;</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step = 1.0/(</a:t>
            </a:r>
            <a:r>
              <a:rPr lang="en-GB" sz="2000" b="1" dirty="0">
                <a:solidFill>
                  <a:schemeClr val="accent2"/>
                </a:solidFill>
                <a:latin typeface="Courier New Bold"/>
              </a:rPr>
              <a:t>double</a:t>
            </a:r>
            <a:r>
              <a:rPr lang="en-GB" sz="2000" b="1" dirty="0">
                <a:latin typeface="Courier New Bold"/>
              </a:rPr>
              <a:t>) </a:t>
            </a:r>
            <a:r>
              <a:rPr lang="en-GB" sz="2000" b="1" dirty="0" err="1">
                <a:latin typeface="Courier New Bold"/>
              </a:rPr>
              <a:t>num_steps</a:t>
            </a:r>
            <a:r>
              <a:rPr lang="en-GB" sz="2000" b="1" dirty="0">
                <a:latin typeface="Courier New Bold"/>
              </a:rPr>
              <a:t>;</a:t>
            </a:r>
          </a:p>
          <a:p>
            <a:pPr marL="0" indent="0">
              <a:lnSpc>
                <a:spcPct val="90000"/>
              </a:lnSpc>
              <a:buNone/>
            </a:pPr>
            <a:endParaRPr lang="en-GB" sz="2000" b="1" dirty="0">
              <a:latin typeface="Courier New Bold"/>
            </a:endParaRPr>
          </a:p>
          <a:p>
            <a:pPr marL="0" indent="0">
              <a:lnSpc>
                <a:spcPct val="90000"/>
              </a:lnSpc>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a:t>
            </a:r>
            <a:r>
              <a:rPr lang="en-GB" sz="2000" b="1" dirty="0" err="1">
                <a:latin typeface="Courier New Bold"/>
              </a:rPr>
              <a:t>num_steps</a:t>
            </a:r>
            <a:r>
              <a:rPr lang="en-GB" sz="2000" b="1" dirty="0">
                <a:latin typeface="Courier New Bold"/>
              </a:rPr>
              <a:t>; </a:t>
            </a:r>
            <a:r>
              <a:rPr lang="en-GB" sz="2000" b="1" dirty="0" err="1">
                <a:latin typeface="Courier New Bold"/>
              </a:rPr>
              <a:t>i</a:t>
            </a:r>
            <a:r>
              <a:rPr lang="en-GB" sz="2000" b="1" dirty="0">
                <a:latin typeface="Courier New Bold"/>
              </a:rPr>
              <a:t>++) {</a:t>
            </a:r>
          </a:p>
          <a:p>
            <a:pPr marL="0" indent="0">
              <a:lnSpc>
                <a:spcPct val="90000"/>
              </a:lnSpc>
              <a:buNone/>
            </a:pPr>
            <a:r>
              <a:rPr lang="en-GB" sz="2000" b="1" dirty="0">
                <a:latin typeface="Courier New Bold"/>
              </a:rPr>
              <a:t>    x = (i+0.5)*step;</a:t>
            </a:r>
          </a:p>
          <a:p>
            <a:pPr marL="0" indent="0">
              <a:lnSpc>
                <a:spcPct val="90000"/>
              </a:lnSpc>
              <a:buNone/>
            </a:pPr>
            <a:r>
              <a:rPr lang="en-GB" sz="2000" b="1" dirty="0">
                <a:latin typeface="Courier New Bold"/>
              </a:rPr>
              <a:t>    sum = sum + 4.0/(1.0+x*x);</a:t>
            </a:r>
          </a:p>
          <a:p>
            <a:pPr marL="0" indent="0">
              <a:lnSpc>
                <a:spcPct val="90000"/>
              </a:lnSpc>
              <a:buNone/>
            </a:pPr>
            <a:r>
              <a:rPr lang="en-GB" sz="2000" b="1" dirty="0">
                <a:latin typeface="Courier New Bold"/>
              </a:rPr>
              <a:t>  }</a:t>
            </a:r>
          </a:p>
          <a:p>
            <a:pPr marL="0" indent="0">
              <a:lnSpc>
                <a:spcPct val="90000"/>
              </a:lnSpc>
              <a:buNone/>
            </a:pPr>
            <a:r>
              <a:rPr lang="en-GB" sz="2000" b="1" dirty="0">
                <a:latin typeface="Courier New Bold"/>
              </a:rPr>
              <a:t>  pi = step * sum;</a:t>
            </a:r>
          </a:p>
          <a:p>
            <a:pPr marL="0" indent="0">
              <a:lnSpc>
                <a:spcPct val="90000"/>
              </a:lnSpc>
              <a:buNone/>
            </a:pPr>
            <a:r>
              <a:rPr lang="en-GB" sz="2000" b="1" dirty="0">
                <a:latin typeface="Courier New Bold"/>
              </a:rPr>
              <a:t>}</a:t>
            </a:r>
          </a:p>
        </p:txBody>
      </p:sp>
    </p:spTree>
    <p:extLst>
      <p:ext uri="{BB962C8B-B14F-4D97-AF65-F5344CB8AC3E}">
        <p14:creationId xmlns:p14="http://schemas.microsoft.com/office/powerpoint/2010/main" val="2808894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62272"/>
            <a:ext cx="9108504" cy="1143000"/>
          </a:xfrm>
        </p:spPr>
        <p:txBody>
          <a:bodyPr>
            <a:normAutofit/>
          </a:bodyPr>
          <a:lstStyle/>
          <a:p>
            <a:r>
              <a:rPr lang="en-GB" sz="3600" dirty="0"/>
              <a:t>Exercise 9: The Pi program</a:t>
            </a:r>
          </a:p>
        </p:txBody>
      </p:sp>
      <p:sp>
        <p:nvSpPr>
          <p:cNvPr id="8" name="Content Placeholder 7"/>
          <p:cNvSpPr>
            <a:spLocks noGrp="1"/>
          </p:cNvSpPr>
          <p:nvPr>
            <p:ph idx="1"/>
          </p:nvPr>
        </p:nvSpPr>
        <p:spPr>
          <a:xfrm>
            <a:off x="179512" y="620688"/>
            <a:ext cx="8784976" cy="5037802"/>
          </a:xfrm>
        </p:spPr>
        <p:txBody>
          <a:bodyPr>
            <a:normAutofit fontScale="92500" lnSpcReduction="20000"/>
          </a:bodyPr>
          <a:lstStyle/>
          <a:p>
            <a:r>
              <a:rPr lang="en-GB" dirty="0">
                <a:solidFill>
                  <a:schemeClr val="accent2"/>
                </a:solidFill>
              </a:rPr>
              <a:t>Goal: </a:t>
            </a:r>
          </a:p>
          <a:p>
            <a:pPr lvl="1"/>
            <a:r>
              <a:rPr lang="en-GB" dirty="0"/>
              <a:t>To understand synchronization between work-items in the OpenCL C kernel programming language</a:t>
            </a:r>
          </a:p>
          <a:p>
            <a:r>
              <a:rPr lang="en-GB" dirty="0">
                <a:solidFill>
                  <a:schemeClr val="accent2"/>
                </a:solidFill>
              </a:rPr>
              <a:t>Procedure: </a:t>
            </a:r>
          </a:p>
          <a:p>
            <a:pPr lvl="1"/>
            <a:r>
              <a:rPr lang="en-GB" dirty="0"/>
              <a:t>Start with the provided serial program to estimate Pi through numerical integration</a:t>
            </a:r>
          </a:p>
          <a:p>
            <a:pPr lvl="1"/>
            <a:r>
              <a:rPr lang="en-GB" dirty="0"/>
              <a:t>Write a kernel and host program to compute the numerical integral using OpenCL</a:t>
            </a:r>
          </a:p>
          <a:p>
            <a:pPr lvl="1"/>
            <a:r>
              <a:rPr lang="en-GB" dirty="0"/>
              <a:t>Note: You will need to implement a reduction</a:t>
            </a:r>
          </a:p>
          <a:p>
            <a:r>
              <a:rPr lang="en-GB" dirty="0">
                <a:solidFill>
                  <a:schemeClr val="accent2"/>
                </a:solidFill>
              </a:rPr>
              <a:t>Expected output:</a:t>
            </a:r>
          </a:p>
          <a:p>
            <a:pPr lvl="1"/>
            <a:r>
              <a:rPr lang="en-GB" dirty="0"/>
              <a:t>Output result plus an estimate of the error in the result</a:t>
            </a:r>
          </a:p>
          <a:p>
            <a:pPr lvl="1"/>
            <a:r>
              <a:rPr lang="en-GB" dirty="0"/>
              <a:t>Report the runtime</a:t>
            </a:r>
          </a:p>
        </p:txBody>
      </p:sp>
      <p:sp>
        <p:nvSpPr>
          <p:cNvPr id="2" name="TextBox 1"/>
          <p:cNvSpPr txBox="1"/>
          <p:nvPr/>
        </p:nvSpPr>
        <p:spPr>
          <a:xfrm>
            <a:off x="179512" y="5805264"/>
            <a:ext cx="8856984" cy="1200329"/>
          </a:xfrm>
          <a:prstGeom prst="rect">
            <a:avLst/>
          </a:prstGeom>
          <a:noFill/>
        </p:spPr>
        <p:txBody>
          <a:bodyPr wrap="square" rtlCol="0">
            <a:spAutoFit/>
          </a:bodyPr>
          <a:lstStyle/>
          <a:p>
            <a:r>
              <a:rPr lang="en-GB" dirty="0">
                <a:solidFill>
                  <a:schemeClr val="tx2"/>
                </a:solidFill>
              </a:rPr>
              <a:t>Hint: you will want each work-item to do many iterations of the loop, i.e. don’t create one work-item per loop iteration. To do so would make the reduction so costly that performance would be terrible. </a:t>
            </a:r>
          </a:p>
          <a:p>
            <a:endParaRPr lang="en-GB" dirty="0">
              <a:solidFill>
                <a:schemeClr val="tx2"/>
              </a:solidFill>
            </a:endParaRPr>
          </a:p>
        </p:txBody>
      </p:sp>
    </p:spTree>
    <p:extLst>
      <p:ext uri="{BB962C8B-B14F-4D97-AF65-F5344CB8AC3E}">
        <p14:creationId xmlns:p14="http://schemas.microsoft.com/office/powerpoint/2010/main" val="816463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Heterogeneous computing with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8</a:t>
            </a:r>
          </a:p>
        </p:txBody>
      </p:sp>
    </p:spTree>
    <p:extLst>
      <p:ext uri="{BB962C8B-B14F-4D97-AF65-F5344CB8AC3E}">
        <p14:creationId xmlns:p14="http://schemas.microsoft.com/office/powerpoint/2010/main" val="2648877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Running on the CPU and GPU</a:t>
            </a:r>
          </a:p>
        </p:txBody>
      </p:sp>
      <p:sp>
        <p:nvSpPr>
          <p:cNvPr id="5" name="Content Placeholder 4"/>
          <p:cNvSpPr>
            <a:spLocks noGrp="1"/>
          </p:cNvSpPr>
          <p:nvPr>
            <p:ph sz="half" idx="1"/>
          </p:nvPr>
        </p:nvSpPr>
        <p:spPr>
          <a:xfrm>
            <a:off x="179512" y="1600200"/>
            <a:ext cx="4316288" cy="5069160"/>
          </a:xfrm>
        </p:spPr>
        <p:txBody>
          <a:bodyPr>
            <a:normAutofit fontScale="92500" lnSpcReduction="20000"/>
          </a:bodyPr>
          <a:lstStyle/>
          <a:p>
            <a:r>
              <a:rPr lang="en-GB" dirty="0"/>
              <a:t>Kernels can be run on multiple devices at the same time</a:t>
            </a:r>
          </a:p>
          <a:p>
            <a:r>
              <a:rPr lang="en-GB" dirty="0"/>
              <a:t>We can exploit many GPUs and the host CPU for computation</a:t>
            </a:r>
          </a:p>
          <a:p>
            <a:r>
              <a:rPr lang="en-GB" dirty="0"/>
              <a:t>Simply define a context with multiple platforms, devices and queues</a:t>
            </a:r>
          </a:p>
          <a:p>
            <a:r>
              <a:rPr lang="en-GB" dirty="0"/>
              <a:t>We can even synchronize between queues using Events (see appendix)</a:t>
            </a:r>
          </a:p>
          <a:p>
            <a:r>
              <a:rPr lang="en-GB" dirty="0"/>
              <a:t>Can have more than one context</a:t>
            </a:r>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22483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Running on the CPU and GPU</a:t>
            </a:r>
          </a:p>
        </p:txBody>
      </p:sp>
      <p:sp>
        <p:nvSpPr>
          <p:cNvPr id="8" name="Content Placeholder 7"/>
          <p:cNvSpPr>
            <a:spLocks noGrp="1"/>
          </p:cNvSpPr>
          <p:nvPr>
            <p:ph idx="1"/>
          </p:nvPr>
        </p:nvSpPr>
        <p:spPr>
          <a:xfrm>
            <a:off x="457200" y="1484784"/>
            <a:ext cx="8229600" cy="4997152"/>
          </a:xfrm>
        </p:spPr>
        <p:txBody>
          <a:bodyPr>
            <a:normAutofit fontScale="62500" lnSpcReduction="20000"/>
          </a:bodyPr>
          <a:lstStyle/>
          <a:p>
            <a:pPr marL="514350" indent="-514350">
              <a:lnSpc>
                <a:spcPct val="110000"/>
              </a:lnSpc>
              <a:buFont typeface="+mj-lt"/>
              <a:buAutoNum type="arabicPeriod"/>
            </a:pPr>
            <a:r>
              <a:rPr lang="en-GB" dirty="0"/>
              <a:t>Discover all your platforms and devices</a:t>
            </a:r>
          </a:p>
          <a:p>
            <a:pPr lvl="1">
              <a:lnSpc>
                <a:spcPct val="110000"/>
              </a:lnSpc>
            </a:pPr>
            <a:r>
              <a:rPr lang="en-GB" dirty="0"/>
              <a:t>Look at the API for finding out Platform and Device IDs</a:t>
            </a:r>
          </a:p>
          <a:p>
            <a:pPr lvl="1">
              <a:lnSpc>
                <a:spcPct val="110000"/>
              </a:lnSpc>
            </a:pPr>
            <a:endParaRPr lang="en-GB" dirty="0"/>
          </a:p>
          <a:p>
            <a:pPr marL="514350" indent="-514350">
              <a:lnSpc>
                <a:spcPct val="110000"/>
              </a:lnSpc>
              <a:buFont typeface="+mj-lt"/>
              <a:buAutoNum type="arabicPeriod"/>
            </a:pPr>
            <a:r>
              <a:rPr lang="en-GB" dirty="0"/>
              <a:t>Set up the cl::Context with a vector of devices</a:t>
            </a:r>
          </a:p>
          <a:p>
            <a:pPr marL="0" indent="0">
              <a:lnSpc>
                <a:spcPct val="110000"/>
              </a:lnSpc>
              <a:buNone/>
            </a:pPr>
            <a:r>
              <a:rPr lang="en-GB" sz="1400" dirty="0">
                <a:latin typeface="Letter Gothic Std"/>
              </a:rPr>
              <a:t>         </a:t>
            </a:r>
            <a:br>
              <a:rPr lang="en-GB" sz="1400" dirty="0">
                <a:latin typeface="Letter Gothic Std"/>
              </a:rPr>
            </a:br>
            <a:r>
              <a:rPr lang="en-GB" dirty="0">
                <a:latin typeface="Letter Gothic Std"/>
              </a:rPr>
              <a:t>        </a:t>
            </a:r>
            <a:r>
              <a:rPr lang="en-GB" b="1" dirty="0">
                <a:latin typeface="Courier New Bold"/>
              </a:rPr>
              <a:t> cl::Context(</a:t>
            </a:r>
            <a:r>
              <a:rPr lang="en-GB" b="1" dirty="0" err="1">
                <a:solidFill>
                  <a:schemeClr val="accent2"/>
                </a:solidFill>
                <a:latin typeface="Courier New Bold"/>
              </a:rPr>
              <a:t>const</a:t>
            </a:r>
            <a:r>
              <a:rPr lang="en-GB" b="1" dirty="0">
                <a:latin typeface="Courier New Bold"/>
              </a:rPr>
              <a:t> VECTOR_CLASS&lt;Device&gt; &amp;devices,</a:t>
            </a:r>
          </a:p>
          <a:p>
            <a:pPr marL="457200" lvl="1" indent="0">
              <a:lnSpc>
                <a:spcPct val="110000"/>
              </a:lnSpc>
              <a:buNone/>
            </a:pPr>
            <a:r>
              <a:rPr lang="en-GB" b="1" dirty="0">
                <a:latin typeface="Courier New Bold"/>
              </a:rPr>
              <a:t>		</a:t>
            </a:r>
            <a:r>
              <a:rPr lang="en-GB" b="1" dirty="0" err="1">
                <a:solidFill>
                  <a:schemeClr val="accent4"/>
                </a:solidFill>
                <a:latin typeface="Courier New Bold"/>
              </a:rPr>
              <a:t>cl_context_properties</a:t>
            </a:r>
            <a:r>
              <a:rPr lang="en-GB" b="1" dirty="0">
                <a:latin typeface="Courier New Bold"/>
              </a:rPr>
              <a:t> *properties = NULL,</a:t>
            </a:r>
          </a:p>
          <a:p>
            <a:pPr marL="457200" lvl="1" indent="0">
              <a:lnSpc>
                <a:spcPct val="110000"/>
              </a:lnSpc>
              <a:buNone/>
            </a:pPr>
            <a:r>
              <a:rPr lang="en-GB" b="1" dirty="0">
                <a:latin typeface="Courier New Bold"/>
              </a:rPr>
              <a:t>		</a:t>
            </a:r>
            <a:r>
              <a:rPr lang="en-GB" b="1" dirty="0">
                <a:solidFill>
                  <a:schemeClr val="accent2"/>
                </a:solidFill>
                <a:latin typeface="Courier New Bold"/>
              </a:rPr>
              <a:t>void</a:t>
            </a:r>
            <a:r>
              <a:rPr lang="en-GB" b="1" dirty="0">
                <a:latin typeface="Courier New Bold"/>
              </a:rPr>
              <a:t> (CL_CALLBACK *</a:t>
            </a:r>
            <a:r>
              <a:rPr lang="en-GB" b="1" dirty="0" err="1">
                <a:latin typeface="Courier New Bold"/>
              </a:rPr>
              <a:t>pfn_notify</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const</a:t>
            </a:r>
            <a:r>
              <a:rPr lang="en-GB" b="1" dirty="0">
                <a:solidFill>
                  <a:schemeClr val="accent2"/>
                </a:solidFill>
                <a:latin typeface="Courier New Bold"/>
              </a:rPr>
              <a:t> char </a:t>
            </a:r>
            <a:r>
              <a:rPr lang="en-GB" b="1" dirty="0">
                <a:latin typeface="Courier New Bold"/>
              </a:rPr>
              <a:t>*</a:t>
            </a:r>
            <a:r>
              <a:rPr lang="en-GB" b="1" dirty="0" err="1">
                <a:latin typeface="Courier New Bold"/>
              </a:rPr>
              <a:t>errorinfo</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const</a:t>
            </a:r>
            <a:r>
              <a:rPr lang="en-GB" b="1" dirty="0">
                <a:solidFill>
                  <a:schemeClr val="accent2"/>
                </a:solidFill>
                <a:latin typeface="Courier New Bold"/>
              </a:rPr>
              <a:t> void </a:t>
            </a:r>
            <a:r>
              <a:rPr lang="en-GB" b="1" dirty="0">
                <a:latin typeface="Courier New Bold"/>
              </a:rPr>
              <a:t>*</a:t>
            </a:r>
            <a:r>
              <a:rPr lang="en-GB" b="1" dirty="0" err="1">
                <a:latin typeface="Courier New Bold"/>
              </a:rPr>
              <a:t>private_info_size</a:t>
            </a:r>
            <a:r>
              <a:rPr lang="en-GB" b="1" dirty="0">
                <a:latin typeface="Courier New Bold"/>
              </a:rPr>
              <a:t>,</a:t>
            </a:r>
          </a:p>
          <a:p>
            <a:pPr marL="457200" lvl="1" indent="0">
              <a:lnSpc>
                <a:spcPct val="110000"/>
              </a:lnSpc>
              <a:buNone/>
            </a:pPr>
            <a:r>
              <a:rPr lang="en-GB" b="1" dirty="0">
                <a:latin typeface="Courier New Bold"/>
              </a:rPr>
              <a:t>		  ::</a:t>
            </a:r>
            <a:r>
              <a:rPr lang="en-GB" b="1" dirty="0" err="1">
                <a:solidFill>
                  <a:schemeClr val="accent2"/>
                </a:solidFill>
                <a:latin typeface="Courier New Bold"/>
              </a:rPr>
              <a:t>size_t</a:t>
            </a:r>
            <a:r>
              <a:rPr lang="en-GB" b="1" dirty="0">
                <a:latin typeface="Courier New Bold"/>
              </a:rPr>
              <a:t> </a:t>
            </a:r>
            <a:r>
              <a:rPr lang="en-GB" b="1" dirty="0" err="1">
                <a:latin typeface="Courier New Bold"/>
              </a:rPr>
              <a:t>cb</a:t>
            </a:r>
            <a:r>
              <a:rPr lang="en-GB" b="1" dirty="0">
                <a:latin typeface="Courier New Bold"/>
              </a:rPr>
              <a:t>, </a:t>
            </a:r>
            <a:r>
              <a:rPr lang="en-GB" b="1" dirty="0">
                <a:solidFill>
                  <a:schemeClr val="accent2"/>
                </a:solidFill>
                <a:latin typeface="Courier New Bold"/>
              </a:rPr>
              <a:t>void</a:t>
            </a:r>
            <a:r>
              <a:rPr lang="en-GB" b="1" dirty="0">
                <a:latin typeface="Courier New Bold"/>
              </a:rPr>
              <a:t> *</a:t>
            </a:r>
            <a:r>
              <a:rPr lang="en-GB" b="1" dirty="0" err="1">
                <a:latin typeface="Courier New Bold"/>
              </a:rPr>
              <a:t>user_data</a:t>
            </a:r>
            <a:r>
              <a:rPr lang="en-GB" b="1" dirty="0">
                <a:latin typeface="Courier New Bold"/>
              </a:rPr>
              <a:t>) = NULL,</a:t>
            </a:r>
          </a:p>
          <a:p>
            <a:pPr marL="457200" lvl="1" indent="0">
              <a:lnSpc>
                <a:spcPct val="110000"/>
              </a:lnSpc>
              <a:buNone/>
            </a:pPr>
            <a:r>
              <a:rPr lang="en-GB" b="1" dirty="0">
                <a:latin typeface="Courier New Bold"/>
              </a:rPr>
              <a:t>		</a:t>
            </a:r>
            <a:r>
              <a:rPr lang="en-GB" b="1" dirty="0">
                <a:solidFill>
                  <a:schemeClr val="accent2"/>
                </a:solidFill>
                <a:latin typeface="Courier New Bold"/>
              </a:rPr>
              <a:t>void </a:t>
            </a:r>
            <a:r>
              <a:rPr lang="en-GB" b="1" dirty="0">
                <a:latin typeface="Courier New Bold"/>
              </a:rPr>
              <a:t>*</a:t>
            </a:r>
            <a:r>
              <a:rPr lang="en-GB" b="1" dirty="0" err="1">
                <a:latin typeface="Courier New Bold"/>
              </a:rPr>
              <a:t>user_data</a:t>
            </a:r>
            <a:r>
              <a:rPr lang="en-GB" b="1" dirty="0">
                <a:latin typeface="Courier New Bold"/>
              </a:rPr>
              <a:t> = NULL, </a:t>
            </a:r>
            <a:r>
              <a:rPr lang="en-GB" b="1" dirty="0" err="1">
                <a:solidFill>
                  <a:schemeClr val="accent4"/>
                </a:solidFill>
                <a:latin typeface="Courier New Bold"/>
              </a:rPr>
              <a:t>cl_int</a:t>
            </a:r>
            <a:r>
              <a:rPr lang="en-GB" b="1" dirty="0">
                <a:latin typeface="Courier New Bold"/>
              </a:rPr>
              <a:t> *err = NULL);</a:t>
            </a:r>
          </a:p>
          <a:p>
            <a:pPr marL="514350" indent="-514350">
              <a:lnSpc>
                <a:spcPct val="110000"/>
              </a:lnSpc>
              <a:buFont typeface="+mj-lt"/>
              <a:buAutoNum type="arabicPeriod"/>
            </a:pPr>
            <a:endParaRPr lang="en-GB" dirty="0"/>
          </a:p>
          <a:p>
            <a:pPr marL="514350" indent="-514350">
              <a:lnSpc>
                <a:spcPct val="110000"/>
              </a:lnSpc>
              <a:buFont typeface="+mj-lt"/>
              <a:buAutoNum type="arabicPeriod" startAt="3"/>
            </a:pPr>
            <a:r>
              <a:rPr lang="en-GB" dirty="0"/>
              <a:t>Create a Command Queue for each of these devices</a:t>
            </a:r>
          </a:p>
          <a:p>
            <a:pPr lvl="1">
              <a:lnSpc>
                <a:spcPct val="110000"/>
              </a:lnSpc>
            </a:pPr>
            <a:r>
              <a:rPr lang="en-GB" dirty="0"/>
              <a:t>C examples in the NVIDIA (</a:t>
            </a:r>
            <a:r>
              <a:rPr lang="en-GB" dirty="0" err="1"/>
              <a:t>oclSimpleMultiGPU</a:t>
            </a:r>
            <a:r>
              <a:rPr lang="en-GB" dirty="0"/>
              <a:t>) and AMD (</a:t>
            </a:r>
            <a:r>
              <a:rPr lang="en-GB" dirty="0" err="1"/>
              <a:t>SimpleMultiDevice</a:t>
            </a:r>
            <a:r>
              <a:rPr lang="en-GB" dirty="0"/>
              <a:t>) OpenCL SDKs</a:t>
            </a:r>
          </a:p>
          <a:p>
            <a:pPr marL="514350" indent="-514350">
              <a:lnSpc>
                <a:spcPct val="110000"/>
              </a:lnSpc>
              <a:buFont typeface="+mj-lt"/>
              <a:buAutoNum type="arabicPeriod" startAt="3"/>
            </a:pPr>
            <a:endParaRPr lang="en-GB" dirty="0"/>
          </a:p>
        </p:txBody>
      </p:sp>
      <p:sp>
        <p:nvSpPr>
          <p:cNvPr id="3" name="TextBox 2"/>
          <p:cNvSpPr txBox="1"/>
          <p:nvPr/>
        </p:nvSpPr>
        <p:spPr>
          <a:xfrm>
            <a:off x="539552" y="6516052"/>
            <a:ext cx="8136904" cy="369332"/>
          </a:xfrm>
          <a:prstGeom prst="rect">
            <a:avLst/>
          </a:prstGeom>
          <a:noFill/>
        </p:spPr>
        <p:txBody>
          <a:bodyPr wrap="square" rtlCol="0">
            <a:spAutoFit/>
          </a:bodyPr>
          <a:lstStyle/>
          <a:p>
            <a:r>
              <a:rPr lang="en-GB" dirty="0"/>
              <a:t>The steps are the same in C and Python, just the API calls differ as usual</a:t>
            </a:r>
          </a:p>
        </p:txBody>
      </p:sp>
    </p:spTree>
    <p:extLst>
      <p:ext uri="{BB962C8B-B14F-4D97-AF65-F5344CB8AC3E}">
        <p14:creationId xmlns:p14="http://schemas.microsoft.com/office/powerpoint/2010/main" val="4864159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10: Heterogeneous Computing</a:t>
            </a:r>
          </a:p>
        </p:txBody>
      </p:sp>
      <p:sp>
        <p:nvSpPr>
          <p:cNvPr id="8" name="Content Placeholder 7"/>
          <p:cNvSpPr>
            <a:spLocks noGrp="1"/>
          </p:cNvSpPr>
          <p:nvPr>
            <p:ph idx="1"/>
          </p:nvPr>
        </p:nvSpPr>
        <p:spPr>
          <a:xfrm>
            <a:off x="179512" y="1415534"/>
            <a:ext cx="8784976" cy="5037802"/>
          </a:xfrm>
        </p:spPr>
        <p:txBody>
          <a:bodyPr>
            <a:normAutofit fontScale="85000" lnSpcReduction="20000"/>
          </a:bodyPr>
          <a:lstStyle/>
          <a:p>
            <a:r>
              <a:rPr lang="en-GB" dirty="0">
                <a:solidFill>
                  <a:schemeClr val="accent2"/>
                </a:solidFill>
              </a:rPr>
              <a:t>Goal: </a:t>
            </a:r>
          </a:p>
          <a:p>
            <a:pPr lvl="1"/>
            <a:r>
              <a:rPr lang="en-GB" dirty="0"/>
              <a:t>To experiment with running kernels on multiple devices</a:t>
            </a:r>
          </a:p>
          <a:p>
            <a:r>
              <a:rPr lang="en-GB" dirty="0">
                <a:solidFill>
                  <a:schemeClr val="accent2"/>
                </a:solidFill>
              </a:rPr>
              <a:t>Procedure: </a:t>
            </a:r>
          </a:p>
          <a:p>
            <a:pPr lvl="1"/>
            <a:r>
              <a:rPr lang="en-GB" dirty="0"/>
              <a:t>Take one of your OpenCL programs</a:t>
            </a:r>
          </a:p>
          <a:p>
            <a:pPr lvl="1"/>
            <a:r>
              <a:rPr lang="en-GB" dirty="0"/>
              <a:t>Investigate the Context constructors to include more than one device</a:t>
            </a:r>
          </a:p>
          <a:p>
            <a:pPr lvl="1"/>
            <a:r>
              <a:rPr lang="en-GB" dirty="0"/>
              <a:t>Modify the program to run a kernel on multiple devices, each with different input data</a:t>
            </a:r>
          </a:p>
          <a:p>
            <a:pPr lvl="1"/>
            <a:r>
              <a:rPr lang="en-GB" dirty="0"/>
              <a:t>Split your problem across multiple devices if you have time</a:t>
            </a:r>
          </a:p>
          <a:p>
            <a:pPr lvl="1"/>
            <a:r>
              <a:rPr lang="en-GB" dirty="0"/>
              <a:t>Use the examples from the SDKs to help you</a:t>
            </a:r>
          </a:p>
          <a:p>
            <a:r>
              <a:rPr lang="en-GB" dirty="0">
                <a:solidFill>
                  <a:schemeClr val="accent2"/>
                </a:solidFill>
              </a:rPr>
              <a:t>Expected output:</a:t>
            </a:r>
          </a:p>
          <a:p>
            <a:pPr lvl="1"/>
            <a:r>
              <a:rPr lang="en-GB" dirty="0"/>
              <a:t>Output the results from both devices and see which runs faster</a:t>
            </a:r>
          </a:p>
        </p:txBody>
      </p:sp>
    </p:spTree>
    <p:extLst>
      <p:ext uri="{BB962C8B-B14F-4D97-AF65-F5344CB8AC3E}">
        <p14:creationId xmlns:p14="http://schemas.microsoft.com/office/powerpoint/2010/main" val="39957316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Enabling Portable Performance via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9</a:t>
            </a:r>
          </a:p>
        </p:txBody>
      </p:sp>
    </p:spTree>
    <p:extLst>
      <p:ext uri="{BB962C8B-B14F-4D97-AF65-F5344CB8AC3E}">
        <p14:creationId xmlns:p14="http://schemas.microsoft.com/office/powerpoint/2010/main" val="6659260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512" y="274638"/>
            <a:ext cx="8784976" cy="1143000"/>
          </a:xfrm>
        </p:spPr>
        <p:txBody>
          <a:bodyPr>
            <a:normAutofit/>
          </a:bodyPr>
          <a:lstStyle/>
          <a:p>
            <a:r>
              <a:rPr lang="en-GB" dirty="0"/>
              <a:t>Portable performance in OpenCL</a:t>
            </a:r>
          </a:p>
        </p:txBody>
      </p:sp>
      <p:sp>
        <p:nvSpPr>
          <p:cNvPr id="5" name="Content Placeholder 4"/>
          <p:cNvSpPr>
            <a:spLocks noGrp="1"/>
          </p:cNvSpPr>
          <p:nvPr>
            <p:ph idx="1"/>
          </p:nvPr>
        </p:nvSpPr>
        <p:spPr>
          <a:xfrm>
            <a:off x="457200" y="1600200"/>
            <a:ext cx="8229600" cy="4781128"/>
          </a:xfrm>
        </p:spPr>
        <p:txBody>
          <a:bodyPr>
            <a:normAutofit fontScale="92500" lnSpcReduction="20000"/>
          </a:bodyPr>
          <a:lstStyle/>
          <a:p>
            <a:pPr>
              <a:lnSpc>
                <a:spcPct val="110000"/>
              </a:lnSpc>
            </a:pPr>
            <a:r>
              <a:rPr lang="en-GB" dirty="0"/>
              <a:t>Portable performance is always a challenge, more so when OpenCL devices can be so varied (CPUs, GPUs, …)</a:t>
            </a:r>
          </a:p>
          <a:p>
            <a:pPr>
              <a:lnSpc>
                <a:spcPct val="110000"/>
              </a:lnSpc>
            </a:pPr>
            <a:endParaRPr lang="en-GB" dirty="0"/>
          </a:p>
          <a:p>
            <a:pPr>
              <a:lnSpc>
                <a:spcPct val="110000"/>
              </a:lnSpc>
            </a:pPr>
            <a:r>
              <a:rPr lang="en-GB" dirty="0"/>
              <a:t>But OpenCL provides a powerful framework for writing performance portable code</a:t>
            </a:r>
          </a:p>
          <a:p>
            <a:pPr>
              <a:lnSpc>
                <a:spcPct val="110000"/>
              </a:lnSpc>
            </a:pPr>
            <a:endParaRPr lang="en-GB" dirty="0"/>
          </a:p>
          <a:p>
            <a:pPr>
              <a:lnSpc>
                <a:spcPct val="110000"/>
              </a:lnSpc>
            </a:pPr>
            <a:r>
              <a:rPr lang="en-GB" dirty="0"/>
              <a:t>The following slides are general advice on writing code that should work well on most OpenCL devices</a:t>
            </a:r>
          </a:p>
          <a:p>
            <a:pPr>
              <a:lnSpc>
                <a:spcPct val="110000"/>
              </a:lnSpc>
            </a:pPr>
            <a:endParaRPr lang="en-GB" dirty="0"/>
          </a:p>
        </p:txBody>
      </p:sp>
    </p:spTree>
    <p:extLst>
      <p:ext uri="{BB962C8B-B14F-4D97-AF65-F5344CB8AC3E}">
        <p14:creationId xmlns:p14="http://schemas.microsoft.com/office/powerpoint/2010/main" val="9869407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Optimization issues</a:t>
            </a:r>
          </a:p>
        </p:txBody>
      </p:sp>
      <p:sp>
        <p:nvSpPr>
          <p:cNvPr id="3" name="Content Placeholder 2"/>
          <p:cNvSpPr>
            <a:spLocks noGrp="1"/>
          </p:cNvSpPr>
          <p:nvPr>
            <p:ph idx="1"/>
          </p:nvPr>
        </p:nvSpPr>
        <p:spPr>
          <a:xfrm>
            <a:off x="107504" y="1600200"/>
            <a:ext cx="8856984" cy="4997152"/>
          </a:xfrm>
        </p:spPr>
        <p:txBody>
          <a:bodyPr>
            <a:normAutofit fontScale="70000" lnSpcReduction="20000"/>
          </a:bodyPr>
          <a:lstStyle/>
          <a:p>
            <a:pPr>
              <a:lnSpc>
                <a:spcPct val="110000"/>
              </a:lnSpc>
            </a:pPr>
            <a:r>
              <a:rPr lang="en-GB" dirty="0"/>
              <a:t>Efficient access to memory</a:t>
            </a:r>
          </a:p>
          <a:p>
            <a:pPr lvl="1">
              <a:lnSpc>
                <a:spcPct val="110000"/>
              </a:lnSpc>
            </a:pPr>
            <a:r>
              <a:rPr lang="en-GB" dirty="0">
                <a:solidFill>
                  <a:schemeClr val="accent2"/>
                </a:solidFill>
              </a:rPr>
              <a:t>Memory coalescing</a:t>
            </a:r>
          </a:p>
          <a:p>
            <a:pPr lvl="2">
              <a:lnSpc>
                <a:spcPct val="110000"/>
              </a:lnSpc>
            </a:pPr>
            <a:r>
              <a:rPr lang="en-GB" dirty="0"/>
              <a:t>Ideally get work-item </a:t>
            </a:r>
            <a:r>
              <a:rPr lang="en-GB" dirty="0" err="1"/>
              <a:t>i</a:t>
            </a:r>
            <a:r>
              <a:rPr lang="en-GB" dirty="0"/>
              <a:t> to access data[</a:t>
            </a:r>
            <a:r>
              <a:rPr lang="en-GB" dirty="0" err="1"/>
              <a:t>i</a:t>
            </a:r>
            <a:r>
              <a:rPr lang="en-GB" dirty="0"/>
              <a:t>] and work-item j to access data[j] at the same time etc.</a:t>
            </a:r>
          </a:p>
          <a:p>
            <a:pPr lvl="1">
              <a:lnSpc>
                <a:spcPct val="110000"/>
              </a:lnSpc>
            </a:pPr>
            <a:r>
              <a:rPr lang="en-GB" dirty="0">
                <a:solidFill>
                  <a:schemeClr val="accent2"/>
                </a:solidFill>
              </a:rPr>
              <a:t>Memory alignment</a:t>
            </a:r>
          </a:p>
          <a:p>
            <a:pPr lvl="2">
              <a:lnSpc>
                <a:spcPct val="110000"/>
              </a:lnSpc>
            </a:pPr>
            <a:r>
              <a:rPr lang="en-GB" dirty="0"/>
              <a:t>Padding arrays to keep everything aligned to multiples of 16, 32 or 64 bytes</a:t>
            </a:r>
          </a:p>
          <a:p>
            <a:pPr>
              <a:lnSpc>
                <a:spcPct val="110000"/>
              </a:lnSpc>
            </a:pPr>
            <a:r>
              <a:rPr lang="en-GB" dirty="0"/>
              <a:t>Number of work-items and work-group sizes</a:t>
            </a:r>
          </a:p>
          <a:p>
            <a:pPr lvl="1">
              <a:lnSpc>
                <a:spcPct val="110000"/>
              </a:lnSpc>
            </a:pPr>
            <a:r>
              <a:rPr lang="en-GB" dirty="0"/>
              <a:t>Ideally want at least 4 work-items per PE in a Compute Unit on GPUs</a:t>
            </a:r>
          </a:p>
          <a:p>
            <a:pPr lvl="1">
              <a:lnSpc>
                <a:spcPct val="110000"/>
              </a:lnSpc>
            </a:pPr>
            <a:r>
              <a:rPr lang="en-GB" dirty="0"/>
              <a:t>More is better, but diminishing returns, and there is an upper limit</a:t>
            </a:r>
          </a:p>
          <a:p>
            <a:pPr lvl="2">
              <a:lnSpc>
                <a:spcPct val="110000"/>
              </a:lnSpc>
            </a:pPr>
            <a:r>
              <a:rPr lang="en-GB" dirty="0"/>
              <a:t>Each work item consumes PE finite resources (registers </a:t>
            </a:r>
            <a:r>
              <a:rPr lang="en-GB" dirty="0" err="1"/>
              <a:t>etc</a:t>
            </a:r>
            <a:r>
              <a:rPr lang="en-GB" dirty="0"/>
              <a:t>)</a:t>
            </a:r>
          </a:p>
          <a:p>
            <a:pPr>
              <a:lnSpc>
                <a:spcPct val="110000"/>
              </a:lnSpc>
            </a:pPr>
            <a:r>
              <a:rPr lang="en-GB" dirty="0"/>
              <a:t>Work-item divergence</a:t>
            </a:r>
          </a:p>
          <a:p>
            <a:pPr lvl="1">
              <a:lnSpc>
                <a:spcPct val="110000"/>
              </a:lnSpc>
            </a:pPr>
            <a:r>
              <a:rPr lang="en-GB" dirty="0"/>
              <a:t>What happens when work-items branch?</a:t>
            </a:r>
          </a:p>
          <a:p>
            <a:pPr lvl="1">
              <a:lnSpc>
                <a:spcPct val="110000"/>
              </a:lnSpc>
            </a:pPr>
            <a:r>
              <a:rPr lang="en-GB" dirty="0"/>
              <a:t>Actually a SIMD data parallel model</a:t>
            </a:r>
          </a:p>
          <a:p>
            <a:pPr lvl="1">
              <a:lnSpc>
                <a:spcPct val="110000"/>
              </a:lnSpc>
            </a:pPr>
            <a:r>
              <a:rPr lang="en-GB" dirty="0">
                <a:solidFill>
                  <a:schemeClr val="accent6">
                    <a:lumMod val="75000"/>
                  </a:schemeClr>
                </a:solidFill>
              </a:rPr>
              <a:t>Both</a:t>
            </a:r>
            <a:r>
              <a:rPr lang="en-GB" dirty="0">
                <a:solidFill>
                  <a:schemeClr val="accent6"/>
                </a:solidFill>
              </a:rPr>
              <a:t> </a:t>
            </a:r>
            <a:r>
              <a:rPr lang="en-GB" dirty="0"/>
              <a:t>paths (if-else) may need to be executed (</a:t>
            </a:r>
            <a:r>
              <a:rPr lang="en-GB" i="1" dirty="0"/>
              <a:t>branch divergence</a:t>
            </a:r>
            <a:r>
              <a:rPr lang="en-GB" dirty="0"/>
              <a:t>), avoid where possible (non-divergent branches are termed </a:t>
            </a:r>
            <a:r>
              <a:rPr lang="en-GB" i="1" dirty="0"/>
              <a:t>uniform</a:t>
            </a:r>
            <a:r>
              <a:rPr lang="en-GB" dirty="0"/>
              <a:t>)</a:t>
            </a:r>
          </a:p>
          <a:p>
            <a:pPr>
              <a:lnSpc>
                <a:spcPct val="110000"/>
              </a:lnSpc>
            </a:pPr>
            <a:endParaRPr lang="en-GB" dirty="0"/>
          </a:p>
        </p:txBody>
      </p:sp>
    </p:spTree>
    <p:extLst>
      <p:ext uri="{BB962C8B-B14F-4D97-AF65-F5344CB8AC3E}">
        <p14:creationId xmlns:p14="http://schemas.microsoft.com/office/powerpoint/2010/main" val="421713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NVIDIA </a:t>
            </a:r>
            <a:r>
              <a:rPr lang="en-US" altLang="zh-CN" dirty="0"/>
              <a:t>GPU</a:t>
            </a:r>
            <a:r>
              <a:rPr lang="zh-CN" altLang="en-US" dirty="0"/>
              <a:t>用户的安装过程（旧版）</a:t>
            </a:r>
            <a:endParaRPr lang="en-GB" dirty="0"/>
          </a:p>
        </p:txBody>
      </p:sp>
      <p:sp>
        <p:nvSpPr>
          <p:cNvPr id="3" name="Content Placeholder 2"/>
          <p:cNvSpPr>
            <a:spLocks noGrp="1"/>
          </p:cNvSpPr>
          <p:nvPr>
            <p:ph idx="1"/>
          </p:nvPr>
        </p:nvSpPr>
        <p:spPr>
          <a:xfrm>
            <a:off x="107504" y="1600200"/>
            <a:ext cx="8928992" cy="5069160"/>
          </a:xfrm>
        </p:spPr>
        <p:txBody>
          <a:bodyPr>
            <a:normAutofit fontScale="70000" lnSpcReduction="20000"/>
          </a:bodyPr>
          <a:lstStyle/>
          <a:p>
            <a:r>
              <a:rPr lang="zh-CN" altLang="en-US" dirty="0"/>
              <a:t>一定要先屏蔽开源驱动！这超级重要！</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nano</a:t>
            </a:r>
            <a:r>
              <a:rPr lang="en-GB" b="1" dirty="0">
                <a:solidFill>
                  <a:schemeClr val="accent6">
                    <a:lumMod val="75000"/>
                  </a:schemeClr>
                </a:solidFill>
                <a:latin typeface="Courier New Bold"/>
                <a:cs typeface="Courier New Bold"/>
              </a:rPr>
              <a:t> /etc/</a:t>
            </a:r>
            <a:r>
              <a:rPr lang="en-GB" b="1" dirty="0" err="1">
                <a:solidFill>
                  <a:schemeClr val="accent6">
                    <a:lumMod val="75000"/>
                  </a:schemeClr>
                </a:solidFill>
                <a:latin typeface="Courier New Bold"/>
                <a:cs typeface="Courier New Bold"/>
              </a:rPr>
              <a:t>modprobe.d</a:t>
            </a:r>
            <a:r>
              <a:rPr lang="en-GB" b="1" dirty="0">
                <a:solidFill>
                  <a:schemeClr val="accent6">
                    <a:lumMod val="75000"/>
                  </a:schemeClr>
                </a:solidFill>
                <a:latin typeface="Courier New Bold"/>
                <a:cs typeface="Courier New Bold"/>
              </a:rPr>
              <a:t>/</a:t>
            </a:r>
            <a:r>
              <a:rPr lang="en-GB" b="1" dirty="0" err="1">
                <a:solidFill>
                  <a:schemeClr val="accent6">
                    <a:lumMod val="75000"/>
                  </a:schemeClr>
                </a:solidFill>
                <a:latin typeface="Courier New Bold"/>
                <a:cs typeface="Courier New Bold"/>
              </a:rPr>
              <a:t>blacklist.conf</a:t>
            </a:r>
            <a:endParaRPr lang="en-GB" b="1" dirty="0">
              <a:solidFill>
                <a:schemeClr val="accent6">
                  <a:lumMod val="75000"/>
                </a:schemeClr>
              </a:solidFill>
              <a:latin typeface="Courier New Bold"/>
              <a:cs typeface="Courier New Bold"/>
            </a:endParaRPr>
          </a:p>
          <a:p>
            <a:pPr lvl="1"/>
            <a:r>
              <a:rPr lang="zh-CN" altLang="en-US" dirty="0"/>
              <a:t>在上面的编辑器中加上这一行</a:t>
            </a:r>
            <a:r>
              <a:rPr lang="en-GB" dirty="0"/>
              <a:t>: blacklist nouveau</a:t>
            </a:r>
          </a:p>
          <a:p>
            <a:r>
              <a:rPr lang="zh-CN" altLang="en-US" dirty="0"/>
              <a:t>安装依赖包</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-header-generic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zh-CN" altLang="en-US" dirty="0"/>
              <a:t>从官网下载驱动然后解压缩</a:t>
            </a:r>
            <a:endParaRPr lang="en-US" altLang="zh-CN" dirty="0"/>
          </a:p>
          <a:p>
            <a:r>
              <a:rPr lang="zh-CN" altLang="en-US" dirty="0"/>
              <a:t>进入虚拟终端（快捷键 </a:t>
            </a:r>
            <a:r>
              <a:rPr lang="en-GB" altLang="zh-CN" dirty="0"/>
              <a:t>Ctrl+Alt+F1</a:t>
            </a:r>
            <a:r>
              <a:rPr lang="zh-CN" altLang="en-US" dirty="0"/>
              <a:t>）停止桌面管理器</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service </a:t>
            </a:r>
            <a:r>
              <a:rPr lang="en-GB" b="1" dirty="0" err="1">
                <a:solidFill>
                  <a:schemeClr val="accent6">
                    <a:lumMod val="75000"/>
                  </a:schemeClr>
                </a:solidFill>
                <a:latin typeface="Courier New Bold"/>
                <a:cs typeface="Courier New Bold"/>
              </a:rPr>
              <a:t>lightdm</a:t>
            </a:r>
            <a:r>
              <a:rPr lang="en-GB" b="1" dirty="0">
                <a:solidFill>
                  <a:schemeClr val="accent6">
                    <a:lumMod val="75000"/>
                  </a:schemeClr>
                </a:solidFill>
                <a:latin typeface="Courier New Bold"/>
                <a:cs typeface="Courier New Bold"/>
              </a:rPr>
              <a:t> stop</a:t>
            </a:r>
          </a:p>
          <a:p>
            <a:r>
              <a:rPr lang="zh-CN" altLang="en-US" dirty="0"/>
              <a:t>设置运行权限然后运行</a:t>
            </a:r>
            <a:endParaRPr lang="en-GB" dirty="0"/>
          </a:p>
          <a:p>
            <a:pPr lvl="1"/>
            <a:r>
              <a:rPr lang="en-GB" b="1" dirty="0" err="1">
                <a:solidFill>
                  <a:schemeClr val="accent6">
                    <a:lumMod val="75000"/>
                  </a:schemeClr>
                </a:solidFill>
                <a:latin typeface="Courier New Bold"/>
                <a:cs typeface="Courier New Bold"/>
              </a:rPr>
              <a:t>chmod</a:t>
            </a:r>
            <a:r>
              <a:rPr lang="en-GB" b="1" dirty="0">
                <a:solidFill>
                  <a:schemeClr val="accent6">
                    <a:lumMod val="75000"/>
                  </a:schemeClr>
                </a:solidFill>
                <a:latin typeface="Courier New Bold"/>
                <a:cs typeface="Courier New Bold"/>
              </a:rPr>
              <a:t> +x *.run</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./*.run</a:t>
            </a:r>
          </a:p>
          <a:p>
            <a:r>
              <a:rPr lang="zh-CN" altLang="en-US" dirty="0"/>
              <a:t>预备安装（</a:t>
            </a:r>
            <a:r>
              <a:rPr lang="en-US" altLang="zh-CN" dirty="0"/>
              <a:t>pre-install</a:t>
            </a:r>
            <a:r>
              <a:rPr lang="zh-CN" altLang="en-US" dirty="0"/>
              <a:t>）可能会失败，这不要紧！</a:t>
            </a:r>
            <a:endParaRPr lang="en-GB" dirty="0"/>
          </a:p>
          <a:p>
            <a:r>
              <a:rPr lang="zh-CN" altLang="en-US" dirty="0"/>
              <a:t>同意选择 </a:t>
            </a:r>
            <a:r>
              <a:rPr lang="en-GB" dirty="0"/>
              <a:t>DKMS, 32-bit GL </a:t>
            </a:r>
            <a:r>
              <a:rPr lang="zh-CN" altLang="en-US" dirty="0"/>
              <a:t>库（</a:t>
            </a:r>
            <a:r>
              <a:rPr lang="en-GB" altLang="zh-CN" dirty="0"/>
              <a:t>libraries</a:t>
            </a:r>
            <a:r>
              <a:rPr lang="zh-CN" altLang="en-US" dirty="0"/>
              <a:t>）</a:t>
            </a:r>
            <a:r>
              <a:rPr lang="en-GB" dirty="0"/>
              <a:t> </a:t>
            </a:r>
            <a:r>
              <a:rPr lang="zh-CN" altLang="en-US" dirty="0"/>
              <a:t>来更新</a:t>
            </a:r>
            <a:r>
              <a:rPr lang="en-GB" dirty="0"/>
              <a:t> X config</a:t>
            </a:r>
          </a:p>
          <a:p>
            <a:r>
              <a:rPr lang="zh-CN" altLang="en-US" dirty="0"/>
              <a:t>重启！</a:t>
            </a:r>
            <a:endParaRPr lang="en-GB" dirty="0"/>
          </a:p>
        </p:txBody>
      </p:sp>
    </p:spTree>
    <p:extLst>
      <p:ext uri="{BB962C8B-B14F-4D97-AF65-F5344CB8AC3E}">
        <p14:creationId xmlns:p14="http://schemas.microsoft.com/office/powerpoint/2010/main" val="22038461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1143000"/>
          </a:xfrm>
        </p:spPr>
        <p:txBody>
          <a:bodyPr>
            <a:normAutofit fontScale="90000"/>
          </a:bodyPr>
          <a:lstStyle/>
          <a:p>
            <a:r>
              <a:rPr lang="en-GB" dirty="0"/>
              <a:t>Memory layout is critical to performance</a:t>
            </a:r>
          </a:p>
        </p:txBody>
      </p:sp>
      <p:sp>
        <p:nvSpPr>
          <p:cNvPr id="3" name="Content Placeholder 2"/>
          <p:cNvSpPr>
            <a:spLocks noGrp="1"/>
          </p:cNvSpPr>
          <p:nvPr>
            <p:ph idx="1"/>
          </p:nvPr>
        </p:nvSpPr>
        <p:spPr/>
        <p:txBody>
          <a:bodyPr>
            <a:normAutofit fontScale="77500" lnSpcReduction="20000"/>
          </a:bodyPr>
          <a:lstStyle/>
          <a:p>
            <a:r>
              <a:rPr lang="en-GB" dirty="0"/>
              <a:t>“Structure of Arrays vs. Array of Structures” problem:</a:t>
            </a:r>
          </a:p>
          <a:p>
            <a:pPr marL="0" indent="0">
              <a:buNone/>
            </a:pPr>
            <a:r>
              <a:rPr lang="en-GB" b="1" dirty="0">
                <a:latin typeface="Courier New Bold"/>
              </a:rPr>
              <a:t>	</a:t>
            </a:r>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 </a:t>
            </a:r>
            <a:r>
              <a:rPr lang="en-GB" b="1" dirty="0">
                <a:solidFill>
                  <a:schemeClr val="accent2"/>
                </a:solidFill>
                <a:latin typeface="Courier New Bold"/>
              </a:rPr>
              <a:t>float</a:t>
            </a:r>
            <a:r>
              <a:rPr lang="en-GB" b="1" dirty="0">
                <a:latin typeface="Courier New Bold"/>
              </a:rPr>
              <a:t> x, y, z, a; } Point;</a:t>
            </a:r>
          </a:p>
          <a:p>
            <a:endParaRPr lang="en-GB" dirty="0"/>
          </a:p>
          <a:p>
            <a:r>
              <a:rPr lang="en-GB" dirty="0"/>
              <a:t>Structure of Arrays (</a:t>
            </a:r>
            <a:r>
              <a:rPr lang="en-GB" dirty="0" err="1"/>
              <a:t>SoA</a:t>
            </a:r>
            <a:r>
              <a:rPr lang="en-GB" dirty="0"/>
              <a:t>) suits memory coalescence on GPUs</a:t>
            </a:r>
          </a:p>
          <a:p>
            <a:endParaRPr lang="en-GB" dirty="0"/>
          </a:p>
          <a:p>
            <a:endParaRPr lang="en-GB" dirty="0"/>
          </a:p>
          <a:p>
            <a:endParaRPr lang="en-GB" dirty="0"/>
          </a:p>
          <a:p>
            <a:r>
              <a:rPr lang="en-GB" dirty="0"/>
              <a:t>Array of Structures (</a:t>
            </a:r>
            <a:r>
              <a:rPr lang="en-GB" dirty="0" err="1"/>
              <a:t>AoS</a:t>
            </a:r>
            <a:r>
              <a:rPr lang="en-GB" dirty="0"/>
              <a:t>) may suit cache hierarchies on CPUs</a:t>
            </a:r>
          </a:p>
          <a:p>
            <a:endParaRPr lang="en-GB" dirty="0"/>
          </a:p>
        </p:txBody>
      </p:sp>
      <p:graphicFrame>
        <p:nvGraphicFramePr>
          <p:cNvPr id="6" name="Group 119"/>
          <p:cNvGraphicFramePr>
            <a:graphicFrameLocks noGrp="1"/>
          </p:cNvGraphicFramePr>
          <p:nvPr>
            <p:extLst>
              <p:ext uri="{D42A27DB-BD31-4B8C-83A1-F6EECF244321}">
                <p14:modId xmlns:p14="http://schemas.microsoft.com/office/powerpoint/2010/main" val="1509907351"/>
              </p:ext>
            </p:extLst>
          </p:nvPr>
        </p:nvGraphicFramePr>
        <p:xfrm>
          <a:off x="928662" y="3543186"/>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7" name="Group 119"/>
          <p:cNvGraphicFramePr>
            <a:graphicFrameLocks noGrp="1"/>
          </p:cNvGraphicFramePr>
          <p:nvPr>
            <p:extLst>
              <p:ext uri="{D42A27DB-BD31-4B8C-83A1-F6EECF244321}">
                <p14:modId xmlns:p14="http://schemas.microsoft.com/office/powerpoint/2010/main" val="4120047717"/>
              </p:ext>
            </p:extLst>
          </p:nvPr>
        </p:nvGraphicFramePr>
        <p:xfrm>
          <a:off x="928662" y="5445224"/>
          <a:ext cx="5443538" cy="317862"/>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x</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y</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z</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6588224" y="3212976"/>
            <a:ext cx="2376264" cy="923330"/>
          </a:xfrm>
          <a:prstGeom prst="rect">
            <a:avLst/>
          </a:prstGeom>
          <a:noFill/>
        </p:spPr>
        <p:txBody>
          <a:bodyPr wrap="square" rtlCol="0">
            <a:spAutoFit/>
          </a:bodyPr>
          <a:lstStyle/>
          <a:p>
            <a:r>
              <a:rPr lang="en-GB" dirty="0">
                <a:solidFill>
                  <a:schemeClr val="accent1"/>
                </a:solidFill>
              </a:rPr>
              <a:t>Adjacent work-items like to access adjacent memory</a:t>
            </a:r>
          </a:p>
        </p:txBody>
      </p:sp>
      <p:sp>
        <p:nvSpPr>
          <p:cNvPr id="8" name="TextBox 7"/>
          <p:cNvSpPr txBox="1"/>
          <p:nvPr/>
        </p:nvSpPr>
        <p:spPr>
          <a:xfrm>
            <a:off x="6588224" y="5169966"/>
            <a:ext cx="2325924" cy="923330"/>
          </a:xfrm>
          <a:prstGeom prst="rect">
            <a:avLst/>
          </a:prstGeom>
          <a:noFill/>
        </p:spPr>
        <p:txBody>
          <a:bodyPr wrap="square" rtlCol="0">
            <a:spAutoFit/>
          </a:bodyPr>
          <a:lstStyle/>
          <a:p>
            <a:r>
              <a:rPr lang="en-GB" dirty="0">
                <a:solidFill>
                  <a:schemeClr val="accent1"/>
                </a:solidFill>
              </a:rPr>
              <a:t>Individual work-items like to access adjacent memory</a:t>
            </a:r>
          </a:p>
        </p:txBody>
      </p:sp>
    </p:spTree>
    <p:extLst>
      <p:ext uri="{BB962C8B-B14F-4D97-AF65-F5344CB8AC3E}">
        <p14:creationId xmlns:p14="http://schemas.microsoft.com/office/powerpoint/2010/main" val="366408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Other optimisation tips</a:t>
            </a:r>
          </a:p>
        </p:txBody>
      </p:sp>
      <p:sp>
        <p:nvSpPr>
          <p:cNvPr id="3" name="Content Placeholder 2"/>
          <p:cNvSpPr>
            <a:spLocks noGrp="1"/>
          </p:cNvSpPr>
          <p:nvPr>
            <p:ph idx="1"/>
          </p:nvPr>
        </p:nvSpPr>
        <p:spPr>
          <a:xfrm>
            <a:off x="179512" y="1124744"/>
            <a:ext cx="8784976" cy="5472608"/>
          </a:xfrm>
        </p:spPr>
        <p:txBody>
          <a:bodyPr>
            <a:normAutofit fontScale="77500" lnSpcReduction="20000"/>
          </a:bodyPr>
          <a:lstStyle/>
          <a:p>
            <a:pPr>
              <a:lnSpc>
                <a:spcPct val="110000"/>
              </a:lnSpc>
            </a:pPr>
            <a:r>
              <a:rPr lang="en-GB" dirty="0"/>
              <a:t>Use a profiler to see if you’re getting good performance</a:t>
            </a:r>
          </a:p>
          <a:p>
            <a:pPr lvl="1">
              <a:lnSpc>
                <a:spcPct val="110000"/>
              </a:lnSpc>
            </a:pPr>
            <a:r>
              <a:rPr lang="en-GB" dirty="0">
                <a:solidFill>
                  <a:schemeClr val="accent6">
                    <a:lumMod val="75000"/>
                  </a:schemeClr>
                </a:solidFill>
              </a:rPr>
              <a:t>Occupancy </a:t>
            </a:r>
            <a:r>
              <a:rPr lang="en-GB" dirty="0"/>
              <a:t>is a measure of how </a:t>
            </a:r>
            <a:r>
              <a:rPr lang="en-GB" dirty="0">
                <a:solidFill>
                  <a:schemeClr val="accent6">
                    <a:lumMod val="75000"/>
                  </a:schemeClr>
                </a:solidFill>
              </a:rPr>
              <a:t>active </a:t>
            </a:r>
            <a:r>
              <a:rPr lang="en-GB" dirty="0"/>
              <a:t>you’re keeping each PE</a:t>
            </a:r>
          </a:p>
          <a:p>
            <a:pPr lvl="1">
              <a:lnSpc>
                <a:spcPct val="110000"/>
              </a:lnSpc>
            </a:pPr>
            <a:r>
              <a:rPr lang="en-GB" dirty="0"/>
              <a:t>Occupancy measurements of &gt;0.5 are good (&gt;50% active)</a:t>
            </a:r>
          </a:p>
          <a:p>
            <a:pPr>
              <a:lnSpc>
                <a:spcPct val="110000"/>
              </a:lnSpc>
            </a:pPr>
            <a:r>
              <a:rPr lang="en-GB" dirty="0"/>
              <a:t>Other measurements to consider with the profiler:</a:t>
            </a:r>
          </a:p>
          <a:p>
            <a:pPr lvl="1">
              <a:lnSpc>
                <a:spcPct val="110000"/>
              </a:lnSpc>
            </a:pPr>
            <a:r>
              <a:rPr lang="en-GB" dirty="0"/>
              <a:t>Memory bandwidth – should aim for a good fraction of peak</a:t>
            </a:r>
          </a:p>
          <a:p>
            <a:pPr lvl="2">
              <a:lnSpc>
                <a:spcPct val="110000"/>
              </a:lnSpc>
            </a:pPr>
            <a:r>
              <a:rPr lang="en-GB" dirty="0"/>
              <a:t>E.g. 148 </a:t>
            </a:r>
            <a:r>
              <a:rPr lang="en-GB" dirty="0" err="1"/>
              <a:t>GBytes</a:t>
            </a:r>
            <a:r>
              <a:rPr lang="en-GB" dirty="0"/>
              <a:t>/s to Global Memory on an M2050 GPU</a:t>
            </a:r>
          </a:p>
          <a:p>
            <a:pPr lvl="1">
              <a:lnSpc>
                <a:spcPct val="110000"/>
              </a:lnSpc>
            </a:pPr>
            <a:r>
              <a:rPr lang="en-GB" dirty="0"/>
              <a:t>Work-Item (Thread) divergence – want this to be low</a:t>
            </a:r>
          </a:p>
          <a:p>
            <a:pPr lvl="1">
              <a:lnSpc>
                <a:spcPct val="110000"/>
              </a:lnSpc>
            </a:pPr>
            <a:r>
              <a:rPr lang="en-GB" dirty="0"/>
              <a:t>Registers per Work-Item (Thread) – ideally low and a nice divisor of the number of hardware registers per Compute Unit</a:t>
            </a:r>
          </a:p>
          <a:p>
            <a:pPr lvl="2">
              <a:lnSpc>
                <a:spcPct val="110000"/>
              </a:lnSpc>
            </a:pPr>
            <a:r>
              <a:rPr lang="en-GB" dirty="0"/>
              <a:t>E.g. 32,768 on M2050 GPUs</a:t>
            </a:r>
          </a:p>
          <a:p>
            <a:pPr lvl="2">
              <a:lnSpc>
                <a:spcPct val="110000"/>
              </a:lnSpc>
            </a:pPr>
            <a:r>
              <a:rPr lang="en-GB" dirty="0"/>
              <a:t>These are statically allocated and shared between all Work-Items and Work-Groups assigned to each Compute Unit</a:t>
            </a:r>
          </a:p>
          <a:p>
            <a:pPr lvl="2">
              <a:lnSpc>
                <a:spcPct val="110000"/>
              </a:lnSpc>
            </a:pPr>
            <a:r>
              <a:rPr lang="en-GB" dirty="0"/>
              <a:t>Four Work-Groups of 1,024 Work-Items each would result in just 8 registers per Work-Item! Typically aim for 16-32 registers per Work-Item</a:t>
            </a:r>
          </a:p>
          <a:p>
            <a:pPr>
              <a:lnSpc>
                <a:spcPct val="110000"/>
              </a:lnSpc>
            </a:pPr>
            <a:endParaRPr lang="en-GB" dirty="0"/>
          </a:p>
        </p:txBody>
      </p:sp>
    </p:spTree>
    <p:extLst>
      <p:ext uri="{BB962C8B-B14F-4D97-AF65-F5344CB8AC3E}">
        <p14:creationId xmlns:p14="http://schemas.microsoft.com/office/powerpoint/2010/main" val="10982136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1143000"/>
          </a:xfrm>
        </p:spPr>
        <p:txBody>
          <a:bodyPr>
            <a:normAutofit/>
          </a:bodyPr>
          <a:lstStyle/>
          <a:p>
            <a:r>
              <a:rPr lang="en-GB" dirty="0"/>
              <a:t>Portable performance in OpenCL</a:t>
            </a:r>
          </a:p>
        </p:txBody>
      </p:sp>
      <p:sp>
        <p:nvSpPr>
          <p:cNvPr id="3" name="Content Placeholder 2"/>
          <p:cNvSpPr>
            <a:spLocks noGrp="1"/>
          </p:cNvSpPr>
          <p:nvPr>
            <p:ph idx="1"/>
          </p:nvPr>
        </p:nvSpPr>
        <p:spPr>
          <a:xfrm>
            <a:off x="107504" y="1124744"/>
            <a:ext cx="8856984" cy="5733256"/>
          </a:xfrm>
        </p:spPr>
        <p:txBody>
          <a:bodyPr>
            <a:normAutofit fontScale="62500" lnSpcReduction="20000"/>
          </a:bodyPr>
          <a:lstStyle/>
          <a:p>
            <a:pPr>
              <a:lnSpc>
                <a:spcPct val="110000"/>
              </a:lnSpc>
            </a:pPr>
            <a:r>
              <a:rPr lang="en-GB" dirty="0">
                <a:solidFill>
                  <a:schemeClr val="accent6">
                    <a:lumMod val="75000"/>
                  </a:schemeClr>
                </a:solidFill>
              </a:rPr>
              <a:t>Don’t optimize too hard for any one platform</a:t>
            </a:r>
            <a:r>
              <a:rPr lang="en-GB" dirty="0"/>
              <a:t>, e.g.</a:t>
            </a:r>
          </a:p>
          <a:p>
            <a:pPr lvl="1">
              <a:lnSpc>
                <a:spcPct val="110000"/>
              </a:lnSpc>
            </a:pPr>
            <a:r>
              <a:rPr lang="en-GB" dirty="0"/>
              <a:t>Don’t write specifically for certain warp/</a:t>
            </a:r>
            <a:r>
              <a:rPr lang="en-GB" dirty="0" err="1"/>
              <a:t>wavefront</a:t>
            </a:r>
            <a:r>
              <a:rPr lang="en-GB" dirty="0"/>
              <a:t> sizes </a:t>
            </a:r>
            <a:r>
              <a:rPr lang="en-GB" dirty="0" err="1"/>
              <a:t>etc</a:t>
            </a:r>
            <a:endParaRPr lang="en-GB" dirty="0"/>
          </a:p>
          <a:p>
            <a:pPr lvl="1">
              <a:lnSpc>
                <a:spcPct val="110000"/>
              </a:lnSpc>
            </a:pPr>
            <a:r>
              <a:rPr lang="en-GB" dirty="0"/>
              <a:t>Be careful not to rely on specific sizes of local/global memory</a:t>
            </a:r>
          </a:p>
          <a:p>
            <a:pPr lvl="1">
              <a:lnSpc>
                <a:spcPct val="110000"/>
              </a:lnSpc>
            </a:pPr>
            <a:r>
              <a:rPr lang="en-GB" dirty="0" err="1"/>
              <a:t>OpenCL’s</a:t>
            </a:r>
            <a:r>
              <a:rPr lang="en-GB" dirty="0"/>
              <a:t> vector data types have varying degrees of support – faster on some devices, slower on others</a:t>
            </a:r>
          </a:p>
          <a:p>
            <a:pPr lvl="1">
              <a:lnSpc>
                <a:spcPct val="110000"/>
              </a:lnSpc>
            </a:pPr>
            <a:r>
              <a:rPr lang="en-GB" dirty="0"/>
              <a:t>Some devices have caches in their memory hierarchies, some don’t, and it can make a big difference to your performance without you realizing</a:t>
            </a:r>
          </a:p>
          <a:p>
            <a:pPr lvl="1">
              <a:lnSpc>
                <a:spcPct val="110000"/>
              </a:lnSpc>
            </a:pPr>
            <a:r>
              <a:rPr lang="en-GB" dirty="0"/>
              <a:t>Choosing the allocation of Work-Items to Work-Groups and dimensions on your kernel launches</a:t>
            </a:r>
          </a:p>
          <a:p>
            <a:pPr lvl="1">
              <a:lnSpc>
                <a:spcPct val="110000"/>
              </a:lnSpc>
            </a:pPr>
            <a:r>
              <a:rPr lang="en-GB" dirty="0"/>
              <a:t>Performance differences between unified vs. disjoint host/global memories</a:t>
            </a:r>
          </a:p>
          <a:p>
            <a:pPr lvl="1">
              <a:lnSpc>
                <a:spcPct val="110000"/>
              </a:lnSpc>
            </a:pPr>
            <a:r>
              <a:rPr lang="en-GB" dirty="0"/>
              <a:t>Double precision performance varies considerably from device to device</a:t>
            </a:r>
          </a:p>
          <a:p>
            <a:pPr lvl="1">
              <a:lnSpc>
                <a:spcPct val="110000"/>
              </a:lnSpc>
            </a:pPr>
            <a:r>
              <a:rPr lang="en-GB" dirty="0"/>
              <a:t>Some OpenCL SDKs give useful feedback about how well they can compile your code (but you have to turn on this feedback)</a:t>
            </a:r>
          </a:p>
          <a:p>
            <a:pPr>
              <a:lnSpc>
                <a:spcPct val="110000"/>
              </a:lnSpc>
            </a:pPr>
            <a:endParaRPr lang="en-GB" dirty="0"/>
          </a:p>
          <a:p>
            <a:pPr>
              <a:lnSpc>
                <a:spcPct val="110000"/>
              </a:lnSpc>
            </a:pPr>
            <a:r>
              <a:rPr lang="en-GB" dirty="0"/>
              <a:t>It is a good idea to try your code on several different platforms to see what happens (profiling is good!)</a:t>
            </a:r>
          </a:p>
          <a:p>
            <a:pPr lvl="1">
              <a:lnSpc>
                <a:spcPct val="110000"/>
              </a:lnSpc>
            </a:pPr>
            <a:r>
              <a:rPr lang="en-GB" dirty="0"/>
              <a:t>At least two different GPUs (ideally different vendors) and at least one CPU</a:t>
            </a:r>
          </a:p>
          <a:p>
            <a:pPr>
              <a:lnSpc>
                <a:spcPct val="110000"/>
              </a:lnSpc>
            </a:pPr>
            <a:endParaRPr lang="en-GB" dirty="0"/>
          </a:p>
        </p:txBody>
      </p:sp>
    </p:spTree>
    <p:extLst>
      <p:ext uri="{BB962C8B-B14F-4D97-AF65-F5344CB8AC3E}">
        <p14:creationId xmlns:p14="http://schemas.microsoft.com/office/powerpoint/2010/main" val="4987355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normAutofit fontScale="90000"/>
          </a:bodyPr>
          <a:lstStyle/>
          <a:p>
            <a:r>
              <a:rPr lang="en-GB" dirty="0"/>
              <a:t>Advice for performance portability</a:t>
            </a:r>
          </a:p>
        </p:txBody>
      </p:sp>
      <p:sp>
        <p:nvSpPr>
          <p:cNvPr id="3" name="Content Placeholder 2"/>
          <p:cNvSpPr>
            <a:spLocks noGrp="1"/>
          </p:cNvSpPr>
          <p:nvPr>
            <p:ph idx="1"/>
          </p:nvPr>
        </p:nvSpPr>
        <p:spPr>
          <a:xfrm>
            <a:off x="107504" y="1124744"/>
            <a:ext cx="8856984" cy="1324744"/>
          </a:xfrm>
        </p:spPr>
        <p:txBody>
          <a:bodyPr>
            <a:normAutofit/>
          </a:bodyPr>
          <a:lstStyle/>
          <a:p>
            <a:r>
              <a:rPr lang="en-GB" sz="2800" dirty="0"/>
              <a:t>Discover what devices you have available at run-time, e.g.</a:t>
            </a:r>
          </a:p>
        </p:txBody>
      </p:sp>
      <p:sp>
        <p:nvSpPr>
          <p:cNvPr id="4" name="TextBox 3"/>
          <p:cNvSpPr txBox="1"/>
          <p:nvPr/>
        </p:nvSpPr>
        <p:spPr>
          <a:xfrm>
            <a:off x="395536" y="2554446"/>
            <a:ext cx="8424936" cy="3754874"/>
          </a:xfrm>
          <a:prstGeom prst="rect">
            <a:avLst/>
          </a:prstGeom>
          <a:noFill/>
        </p:spPr>
        <p:txBody>
          <a:bodyPr wrap="square" rtlCol="0">
            <a:spAutoFit/>
          </a:bodyPr>
          <a:lstStyle/>
          <a:p>
            <a:r>
              <a:rPr lang="en-GB" sz="1400" b="1" dirty="0">
                <a:solidFill>
                  <a:schemeClr val="tx1">
                    <a:lumMod val="85000"/>
                  </a:schemeClr>
                </a:solidFill>
                <a:latin typeface="Courier New"/>
                <a:cs typeface="Courier New"/>
              </a:rPr>
              <a:t> // Get available platforms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3"/>
                </a:solidFill>
                <a:latin typeface="Courier New"/>
                <a:cs typeface="Courier New"/>
              </a:rPr>
              <a:t> </a:t>
            </a:r>
            <a:r>
              <a:rPr lang="en-GB" sz="1400" b="1" dirty="0" err="1">
                <a:latin typeface="Courier New"/>
                <a:cs typeface="Courier New"/>
              </a:rPr>
              <a:t>nPlatforms</a:t>
            </a:r>
            <a:r>
              <a:rPr lang="en-GB" sz="1400" b="1" dirty="0">
                <a:latin typeface="Courier New"/>
                <a:cs typeface="Courier New"/>
              </a:rPr>
              <a:t>;</a:t>
            </a:r>
          </a:p>
          <a:p>
            <a:r>
              <a:rPr lang="en-GB" sz="1400" b="1" dirty="0">
                <a:latin typeface="Courier New"/>
                <a:cs typeface="Courier New"/>
              </a:rPr>
              <a:t> </a:t>
            </a:r>
            <a:r>
              <a:rPr lang="en-GB" sz="1400" b="1" dirty="0" err="1">
                <a:solidFill>
                  <a:schemeClr val="accent4"/>
                </a:solidFill>
                <a:latin typeface="Courier New"/>
                <a:cs typeface="Courier New"/>
              </a:rPr>
              <a:t>cl_platform_id</a:t>
            </a:r>
            <a:r>
              <a:rPr lang="en-GB" sz="1400" b="1" dirty="0">
                <a:solidFill>
                  <a:schemeClr val="accent4"/>
                </a:solidFill>
                <a:latin typeface="Courier New"/>
                <a:cs typeface="Courier New"/>
              </a:rPr>
              <a:t> </a:t>
            </a:r>
            <a:r>
              <a:rPr lang="en-GB" sz="1400" b="1" dirty="0">
                <a:latin typeface="Courier New"/>
                <a:cs typeface="Courier New"/>
              </a:rPr>
              <a:t>platforms[MAX_PLATFORMS];</a:t>
            </a:r>
          </a:p>
          <a:p>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ret = </a:t>
            </a:r>
            <a:r>
              <a:rPr lang="en-GB" sz="1400" b="1" dirty="0" err="1">
                <a:solidFill>
                  <a:schemeClr val="tx2">
                    <a:lumMod val="75000"/>
                  </a:schemeClr>
                </a:solidFill>
                <a:latin typeface="Courier New"/>
                <a:cs typeface="Courier New"/>
              </a:rPr>
              <a:t>clGetPlatformIDs</a:t>
            </a:r>
            <a:r>
              <a:rPr lang="en-GB" sz="1400" b="1" dirty="0">
                <a:latin typeface="Courier New"/>
                <a:cs typeface="Courier New"/>
              </a:rPr>
              <a:t>(MAX_PLATFORMS, platforms, &amp;</a:t>
            </a:r>
            <a:r>
              <a:rPr lang="en-GB" sz="1400" b="1" dirty="0" err="1">
                <a:latin typeface="Courier New"/>
                <a:cs typeface="Courier New"/>
              </a:rPr>
              <a:t>nPlatforms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platforms</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p = 0; p &lt; </a:t>
            </a:r>
            <a:r>
              <a:rPr lang="en-GB" sz="1400" b="1" dirty="0" err="1">
                <a:latin typeface="Courier New"/>
                <a:cs typeface="Courier New"/>
              </a:rPr>
              <a:t>nPlatforms</a:t>
            </a:r>
            <a:r>
              <a:rPr lang="en-GB" sz="1400" b="1" dirty="0">
                <a:latin typeface="Courier New"/>
                <a:cs typeface="Courier New"/>
              </a:rPr>
              <a:t>; p++) {</a:t>
            </a:r>
          </a:p>
          <a:p>
            <a:r>
              <a:rPr lang="en-GB" sz="1400" b="1" dirty="0">
                <a:solidFill>
                  <a:schemeClr val="tx1">
                    <a:lumMod val="85000"/>
                  </a:schemeClr>
                </a:solidFill>
                <a:latin typeface="Courier New"/>
                <a:cs typeface="Courier New"/>
              </a:rPr>
              <a:t>   // Get available devices</a:t>
            </a:r>
          </a:p>
          <a:p>
            <a:r>
              <a:rPr lang="en-GB" sz="1400" b="1" dirty="0">
                <a:latin typeface="Courier New"/>
                <a:cs typeface="Courier New"/>
              </a:rPr>
              <a:t>   </a:t>
            </a:r>
            <a:r>
              <a:rPr lang="en-GB" sz="1400" b="1" dirty="0" err="1">
                <a:solidFill>
                  <a:schemeClr val="accent4"/>
                </a:solidFill>
                <a:latin typeface="Courier New"/>
                <a:cs typeface="Courier New"/>
              </a:rPr>
              <a:t>cl_uint</a:t>
            </a:r>
            <a:r>
              <a:rPr lang="en-GB" sz="1400" b="1" dirty="0">
                <a:solidFill>
                  <a:schemeClr val="accent4"/>
                </a:solidFill>
                <a:latin typeface="Courier New"/>
                <a:cs typeface="Courier New"/>
              </a:rPr>
              <a:t> </a:t>
            </a:r>
            <a:r>
              <a:rPr lang="en-GB" sz="1400" b="1" dirty="0" err="1">
                <a:latin typeface="Courier New"/>
                <a:cs typeface="Courier New"/>
              </a:rPr>
              <a:t>nDevices</a:t>
            </a:r>
            <a:r>
              <a:rPr lang="en-GB" sz="1400" b="1" dirty="0">
                <a:latin typeface="Courier New"/>
                <a:cs typeface="Courier New"/>
              </a:rPr>
              <a:t> = 0;</a:t>
            </a:r>
          </a:p>
          <a:p>
            <a:r>
              <a:rPr lang="en-GB" sz="1400" b="1" dirty="0">
                <a:latin typeface="Courier New"/>
                <a:cs typeface="Courier New"/>
              </a:rPr>
              <a:t>   </a:t>
            </a:r>
            <a:r>
              <a:rPr lang="en-GB" sz="1400" b="1" dirty="0" err="1">
                <a:solidFill>
                  <a:schemeClr val="accent4"/>
                </a:solidFill>
                <a:latin typeface="Courier New"/>
                <a:cs typeface="Courier New"/>
              </a:rPr>
              <a:t>cl_device_id</a:t>
            </a:r>
            <a:r>
              <a:rPr lang="en-GB" sz="1400" b="1" dirty="0">
                <a:solidFill>
                  <a:schemeClr val="accent4"/>
                </a:solidFill>
                <a:latin typeface="Courier New"/>
                <a:cs typeface="Courier New"/>
              </a:rPr>
              <a:t> </a:t>
            </a:r>
            <a:r>
              <a:rPr lang="en-GB" sz="1400" b="1" dirty="0">
                <a:latin typeface="Courier New"/>
                <a:cs typeface="Courier New"/>
              </a:rPr>
              <a:t>devices[MAX_DEVICES];</a:t>
            </a:r>
          </a:p>
          <a:p>
            <a:r>
              <a:rPr lang="en-GB" sz="1400" b="1" dirty="0">
                <a:solidFill>
                  <a:schemeClr val="tx2">
                    <a:lumMod val="75000"/>
                  </a:schemeClr>
                </a:solidFill>
                <a:latin typeface="Courier New"/>
                <a:cs typeface="Courier New"/>
              </a:rPr>
              <a:t>   </a:t>
            </a:r>
            <a:r>
              <a:rPr lang="en-GB" sz="1400" b="1" dirty="0" err="1">
                <a:solidFill>
                  <a:schemeClr val="tx2">
                    <a:lumMod val="75000"/>
                  </a:schemeClr>
                </a:solidFill>
                <a:latin typeface="Courier New"/>
                <a:cs typeface="Courier New"/>
              </a:rPr>
              <a:t>clGetDeviceIDs</a:t>
            </a:r>
            <a:r>
              <a:rPr lang="en-GB" sz="1400" b="1" dirty="0">
                <a:latin typeface="Courier New"/>
                <a:cs typeface="Courier New"/>
              </a:rPr>
              <a:t>(platforms[p], </a:t>
            </a:r>
            <a:r>
              <a:rPr lang="en-GB" sz="1400" b="1" dirty="0" err="1">
                <a:latin typeface="Courier New"/>
                <a:cs typeface="Courier New"/>
              </a:rPr>
              <a:t>deviceType</a:t>
            </a:r>
            <a:r>
              <a:rPr lang="en-GB" sz="1400" b="1" dirty="0">
                <a:latin typeface="Courier New"/>
                <a:cs typeface="Courier New"/>
              </a:rPr>
              <a:t>, MAX_DEVICES, devices, &amp;</a:t>
            </a:r>
            <a:r>
              <a:rPr lang="en-GB" sz="1400" b="1" dirty="0" err="1">
                <a:latin typeface="Courier New"/>
                <a:cs typeface="Courier New"/>
              </a:rPr>
              <a:t>nDevices</a:t>
            </a:r>
            <a:r>
              <a:rPr lang="en-GB" sz="1400" b="1" dirty="0">
                <a:latin typeface="Courier New"/>
                <a:cs typeface="Courier New"/>
              </a:rPr>
              <a:t>);</a:t>
            </a:r>
          </a:p>
          <a:p>
            <a:endParaRPr lang="en-GB" sz="1400" b="1" dirty="0">
              <a:latin typeface="Courier New"/>
              <a:cs typeface="Courier New"/>
            </a:endParaRPr>
          </a:p>
          <a:p>
            <a:r>
              <a:rPr lang="en-GB" sz="1400" b="1" dirty="0">
                <a:solidFill>
                  <a:schemeClr val="tx1">
                    <a:lumMod val="85000"/>
                  </a:schemeClr>
                </a:solidFill>
                <a:latin typeface="Courier New"/>
                <a:cs typeface="Courier New"/>
              </a:rPr>
              <a:t>   // Loop over all devices in this platform</a:t>
            </a:r>
          </a:p>
          <a:p>
            <a:r>
              <a:rPr lang="en-GB" sz="1400" b="1" dirty="0">
                <a:latin typeface="Courier New"/>
                <a:cs typeface="Courier New"/>
              </a:rPr>
              <a:t>   </a:t>
            </a:r>
            <a:r>
              <a:rPr lang="en-GB" sz="1400" b="1" dirty="0">
                <a:solidFill>
                  <a:schemeClr val="accent1"/>
                </a:solidFill>
                <a:latin typeface="Courier New"/>
                <a:cs typeface="Courier New"/>
              </a:rPr>
              <a:t>for</a:t>
            </a:r>
            <a:r>
              <a:rPr lang="en-GB" sz="1400" b="1" dirty="0">
                <a:latin typeface="Courier New"/>
                <a:cs typeface="Courier New"/>
              </a:rPr>
              <a:t> (</a:t>
            </a:r>
            <a:r>
              <a:rPr lang="en-GB" sz="1400" b="1" dirty="0" err="1">
                <a:solidFill>
                  <a:schemeClr val="accent2"/>
                </a:solidFill>
                <a:latin typeface="Courier New"/>
                <a:cs typeface="Courier New"/>
              </a:rPr>
              <a:t>int</a:t>
            </a:r>
            <a:r>
              <a:rPr lang="en-GB" sz="1400" b="1" dirty="0">
                <a:solidFill>
                  <a:schemeClr val="accent2"/>
                </a:solidFill>
                <a:latin typeface="Courier New"/>
                <a:cs typeface="Courier New"/>
              </a:rPr>
              <a:t> </a:t>
            </a:r>
            <a:r>
              <a:rPr lang="en-GB" sz="1400" b="1" dirty="0">
                <a:latin typeface="Courier New"/>
                <a:cs typeface="Courier New"/>
              </a:rPr>
              <a:t>d = 0; d &lt; </a:t>
            </a:r>
            <a:r>
              <a:rPr lang="en-GB" sz="1400" b="1" dirty="0" err="1">
                <a:latin typeface="Courier New"/>
                <a:cs typeface="Courier New"/>
              </a:rPr>
              <a:t>nDevices</a:t>
            </a:r>
            <a:r>
              <a:rPr lang="en-GB" sz="1400" b="1" dirty="0">
                <a:latin typeface="Courier New"/>
                <a:cs typeface="Courier New"/>
              </a:rPr>
              <a:t>; d++)</a:t>
            </a:r>
          </a:p>
          <a:p>
            <a:r>
              <a:rPr lang="en-GB" sz="1400" b="1" dirty="0">
                <a:latin typeface="Courier New"/>
                <a:cs typeface="Courier New"/>
              </a:rPr>
              <a:t>     </a:t>
            </a:r>
            <a:r>
              <a:rPr lang="en-GB" sz="1400" b="1" dirty="0" err="1">
                <a:solidFill>
                  <a:schemeClr val="tx2">
                    <a:lumMod val="75000"/>
                  </a:schemeClr>
                </a:solidFill>
                <a:latin typeface="Courier New"/>
                <a:cs typeface="Courier New"/>
              </a:rPr>
              <a:t>getDeviceInformation</a:t>
            </a:r>
            <a:r>
              <a:rPr lang="en-GB" sz="1400" b="1" dirty="0">
                <a:latin typeface="Courier New"/>
                <a:cs typeface="Courier New"/>
              </a:rPr>
              <a:t>(devices[d]);</a:t>
            </a:r>
          </a:p>
          <a:p>
            <a:r>
              <a:rPr lang="en-GB" sz="1400" b="1" dirty="0">
                <a:latin typeface="Courier New"/>
                <a:cs typeface="Courier New"/>
              </a:rPr>
              <a:t>}</a:t>
            </a:r>
          </a:p>
          <a:p>
            <a:endParaRPr lang="en-GB" sz="1400" b="1" dirty="0">
              <a:latin typeface="Courier New"/>
              <a:cs typeface="Courier New"/>
            </a:endParaRPr>
          </a:p>
        </p:txBody>
      </p:sp>
      <p:sp>
        <p:nvSpPr>
          <p:cNvPr id="5" name="TextBox 4"/>
          <p:cNvSpPr txBox="1"/>
          <p:nvPr/>
        </p:nvSpPr>
        <p:spPr>
          <a:xfrm>
            <a:off x="7596336" y="2492896"/>
            <a:ext cx="1008112" cy="584775"/>
          </a:xfrm>
          <a:prstGeom prst="rect">
            <a:avLst/>
          </a:prstGeom>
          <a:noFill/>
        </p:spPr>
        <p:txBody>
          <a:bodyPr wrap="square" rtlCol="0">
            <a:spAutoFit/>
          </a:bodyPr>
          <a:lstStyle/>
          <a:p>
            <a:r>
              <a:rPr lang="en-GB" sz="3200" dirty="0"/>
              <a:t>C</a:t>
            </a:r>
          </a:p>
        </p:txBody>
      </p:sp>
    </p:spTree>
    <p:extLst>
      <p:ext uri="{BB962C8B-B14F-4D97-AF65-F5344CB8AC3E}">
        <p14:creationId xmlns:p14="http://schemas.microsoft.com/office/powerpoint/2010/main" val="37570165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928992" cy="1143000"/>
          </a:xfrm>
        </p:spPr>
        <p:txBody>
          <a:bodyPr>
            <a:normAutofit/>
          </a:bodyPr>
          <a:lstStyle/>
          <a:p>
            <a:r>
              <a:rPr lang="en-GB" dirty="0"/>
              <a:t>Advice for performance portability</a:t>
            </a:r>
          </a:p>
        </p:txBody>
      </p:sp>
      <p:sp>
        <p:nvSpPr>
          <p:cNvPr id="3" name="Content Placeholder 2"/>
          <p:cNvSpPr>
            <a:spLocks noGrp="1"/>
          </p:cNvSpPr>
          <p:nvPr>
            <p:ph idx="1"/>
          </p:nvPr>
        </p:nvSpPr>
        <p:spPr>
          <a:xfrm>
            <a:off x="179512" y="1052736"/>
            <a:ext cx="8784976" cy="5616624"/>
          </a:xfrm>
        </p:spPr>
        <p:txBody>
          <a:bodyPr>
            <a:normAutofit fontScale="77500" lnSpcReduction="20000"/>
          </a:bodyPr>
          <a:lstStyle/>
          <a:p>
            <a:pPr>
              <a:lnSpc>
                <a:spcPct val="110000"/>
              </a:lnSpc>
            </a:pPr>
            <a:r>
              <a:rPr lang="en-GB" dirty="0">
                <a:solidFill>
                  <a:schemeClr val="accent2"/>
                </a:solidFill>
              </a:rPr>
              <a:t>Micro-benchmark</a:t>
            </a:r>
            <a:r>
              <a:rPr lang="en-GB" dirty="0">
                <a:solidFill>
                  <a:schemeClr val="accent3"/>
                </a:solidFill>
              </a:rPr>
              <a:t> </a:t>
            </a:r>
            <a:r>
              <a:rPr lang="en-GB" dirty="0"/>
              <a:t>all your OpenCL devices at run-time to gauge how to divide your total workload across all the devices</a:t>
            </a:r>
          </a:p>
          <a:p>
            <a:pPr lvl="1">
              <a:lnSpc>
                <a:spcPct val="110000"/>
              </a:lnSpc>
            </a:pPr>
            <a:r>
              <a:rPr lang="en-GB" dirty="0"/>
              <a:t>Ideally use some real work so you’re not wasting resource</a:t>
            </a:r>
          </a:p>
          <a:p>
            <a:pPr lvl="1">
              <a:lnSpc>
                <a:spcPct val="110000"/>
              </a:lnSpc>
            </a:pPr>
            <a:r>
              <a:rPr lang="en-GB" dirty="0"/>
              <a:t>Keep the </a:t>
            </a:r>
            <a:r>
              <a:rPr lang="en-GB" dirty="0" err="1"/>
              <a:t>microbenchmark</a:t>
            </a:r>
            <a:r>
              <a:rPr lang="en-GB" dirty="0"/>
              <a:t> very short otherwise slower devices penalize faster ones</a:t>
            </a:r>
          </a:p>
          <a:p>
            <a:pPr>
              <a:lnSpc>
                <a:spcPct val="110000"/>
              </a:lnSpc>
            </a:pPr>
            <a:r>
              <a:rPr lang="en-GB" dirty="0"/>
              <a:t>Once you’ve got a work fraction per device calculated, it might be worth retesting from time to time</a:t>
            </a:r>
          </a:p>
          <a:p>
            <a:pPr lvl="1">
              <a:lnSpc>
                <a:spcPct val="110000"/>
              </a:lnSpc>
            </a:pPr>
            <a:r>
              <a:rPr lang="en-GB" dirty="0"/>
              <a:t>The </a:t>
            </a:r>
            <a:r>
              <a:rPr lang="en-GB" dirty="0" err="1"/>
              <a:t>behavior</a:t>
            </a:r>
            <a:r>
              <a:rPr lang="en-GB" dirty="0"/>
              <a:t> of the workload may change</a:t>
            </a:r>
          </a:p>
          <a:p>
            <a:pPr lvl="1">
              <a:lnSpc>
                <a:spcPct val="110000"/>
              </a:lnSpc>
            </a:pPr>
            <a:r>
              <a:rPr lang="en-GB" dirty="0"/>
              <a:t>The host or devices may become busy (or quiet)</a:t>
            </a:r>
          </a:p>
          <a:p>
            <a:pPr>
              <a:lnSpc>
                <a:spcPct val="110000"/>
              </a:lnSpc>
            </a:pPr>
            <a:r>
              <a:rPr lang="en-GB" dirty="0"/>
              <a:t>It is most important to keep the fastest devices busy</a:t>
            </a:r>
          </a:p>
          <a:p>
            <a:pPr lvl="1">
              <a:lnSpc>
                <a:spcPct val="110000"/>
              </a:lnSpc>
            </a:pPr>
            <a:r>
              <a:rPr lang="en-GB" dirty="0"/>
              <a:t>Less important if slower devices finish slightly earlier than faster ones (and thus become idle)</a:t>
            </a:r>
          </a:p>
          <a:p>
            <a:pPr>
              <a:lnSpc>
                <a:spcPct val="110000"/>
              </a:lnSpc>
            </a:pPr>
            <a:r>
              <a:rPr lang="en-GB" dirty="0"/>
              <a:t>Avoid overloading the CPU with both OpenCL host code and OpenCL device code at the same time</a:t>
            </a:r>
          </a:p>
          <a:p>
            <a:pPr>
              <a:lnSpc>
                <a:spcPct val="110000"/>
              </a:lnSpc>
            </a:pPr>
            <a:endParaRPr lang="en-GB" dirty="0"/>
          </a:p>
        </p:txBody>
      </p:sp>
    </p:spTree>
    <p:extLst>
      <p:ext uri="{BB962C8B-B14F-4D97-AF65-F5344CB8AC3E}">
        <p14:creationId xmlns:p14="http://schemas.microsoft.com/office/powerpoint/2010/main" val="20249588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Timing </a:t>
            </a:r>
            <a:r>
              <a:rPr lang="en-GB" dirty="0" err="1"/>
              <a:t>microbenchmarks</a:t>
            </a:r>
            <a:r>
              <a:rPr lang="en-GB" dirty="0"/>
              <a:t> (C)</a:t>
            </a:r>
          </a:p>
        </p:txBody>
      </p:sp>
      <p:sp>
        <p:nvSpPr>
          <p:cNvPr id="5" name="Content Placeholder 4"/>
          <p:cNvSpPr>
            <a:spLocks noGrp="1"/>
          </p:cNvSpPr>
          <p:nvPr>
            <p:ph idx="1"/>
          </p:nvPr>
        </p:nvSpPr>
        <p:spPr>
          <a:xfrm>
            <a:off x="179512" y="1600200"/>
            <a:ext cx="8784976" cy="5069160"/>
          </a:xfrm>
        </p:spPr>
        <p:txBody>
          <a:bodyPr>
            <a:normAutofit/>
          </a:bodyPr>
          <a:lstStyle/>
          <a:p>
            <a:pPr marL="0" indent="0">
              <a:buNone/>
            </a:pPr>
            <a:r>
              <a:rPr lang="en-GB" sz="1800" b="1" dirty="0">
                <a:solidFill>
                  <a:schemeClr val="accent1"/>
                </a:solidFill>
                <a:latin typeface="Courier New Bold"/>
              </a:rPr>
              <a:t>for</a:t>
            </a:r>
            <a:r>
              <a:rPr lang="en-GB" sz="1800" b="1" dirty="0">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a:t>
            </a:r>
            <a:r>
              <a:rPr lang="en-GB" sz="1800" b="1" dirty="0" err="1">
                <a:latin typeface="Courier New Bold"/>
              </a:rPr>
              <a:t>numDevices</a:t>
            </a:r>
            <a:r>
              <a:rPr lang="en-GB" sz="1800" b="1" dirty="0">
                <a:latin typeface="Courier New Bold"/>
              </a:rPr>
              <a:t>; </a:t>
            </a:r>
            <a:r>
              <a:rPr lang="en-GB" sz="1800" b="1" dirty="0" err="1">
                <a:latin typeface="Courier New Bold"/>
              </a:rPr>
              <a:t>i</a:t>
            </a:r>
            <a:r>
              <a:rPr lang="en-GB" sz="1800" b="1" dirty="0">
                <a:latin typeface="Courier New Bold"/>
              </a:rPr>
              <a:t>++) {</a:t>
            </a:r>
          </a:p>
          <a:p>
            <a:pPr marL="0" indent="0">
              <a:buNone/>
            </a:pPr>
            <a:r>
              <a:rPr lang="en-GB" sz="1800" b="1" dirty="0">
                <a:latin typeface="Courier New Bold"/>
              </a:rPr>
              <a:t>   </a:t>
            </a:r>
            <a:r>
              <a:rPr lang="en-GB" sz="1800" b="1" dirty="0">
                <a:solidFill>
                  <a:schemeClr val="tx1">
                    <a:lumMod val="85000"/>
                  </a:schemeClr>
                </a:solidFill>
                <a:latin typeface="Courier New Bold"/>
              </a:rPr>
              <a:t>// Wait for the kernel to finish</a:t>
            </a:r>
          </a:p>
          <a:p>
            <a:pPr marL="0" indent="0">
              <a:buNone/>
            </a:pPr>
            <a:r>
              <a:rPr lang="en-GB" sz="1800" b="1" dirty="0">
                <a:latin typeface="Courier New Bold"/>
              </a:rPr>
              <a:t>   ret = </a:t>
            </a:r>
            <a:r>
              <a:rPr lang="en-GB" sz="1800" b="1" dirty="0" err="1">
                <a:solidFill>
                  <a:schemeClr val="tx2">
                    <a:lumMod val="75000"/>
                  </a:schemeClr>
                </a:solidFill>
                <a:latin typeface="Courier New Bold"/>
              </a:rPr>
              <a:t>clFinish</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].queue);</a:t>
            </a:r>
          </a:p>
          <a:p>
            <a:pPr marL="0" indent="0">
              <a:buNone/>
            </a:pPr>
            <a:r>
              <a:rPr lang="en-GB" sz="1800" b="1" dirty="0">
                <a:solidFill>
                  <a:schemeClr val="tx1">
                    <a:lumMod val="85000"/>
                  </a:schemeClr>
                </a:solidFill>
                <a:latin typeface="Courier New Bold"/>
              </a:rPr>
              <a:t>   // Update timers</a:t>
            </a:r>
          </a:p>
          <a:p>
            <a:pPr marL="0" indent="0">
              <a:buNone/>
            </a:pPr>
            <a:r>
              <a:rPr lang="en-GB" sz="1800" b="1" dirty="0">
                <a:latin typeface="Courier New Bold"/>
              </a:rPr>
              <a:t>   </a:t>
            </a:r>
            <a:r>
              <a:rPr lang="en-GB" sz="1800" b="1" dirty="0" err="1">
                <a:solidFill>
                  <a:schemeClr val="accent4"/>
                </a:solidFill>
                <a:latin typeface="Courier New Bold"/>
              </a:rPr>
              <a:t>cl_ulong</a:t>
            </a:r>
            <a:r>
              <a:rPr lang="en-GB" sz="1800" b="1" dirty="0">
                <a:solidFill>
                  <a:schemeClr val="accent4"/>
                </a:solidFill>
                <a:latin typeface="Courier New Bold"/>
              </a:rPr>
              <a:t> </a:t>
            </a:r>
            <a:r>
              <a:rPr lang="en-GB" sz="1800" b="1" dirty="0">
                <a:latin typeface="Courier New Bold"/>
              </a:rPr>
              <a:t>start, end;</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CL_PROFILING_COMMAND_START</a:t>
            </a:r>
            <a:r>
              <a:rPr lang="en-GB" sz="1800" b="1" dirty="0">
                <a:latin typeface="Courier New Bold"/>
              </a:rPr>
              <a:t>,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&amp;start, NULL);</a:t>
            </a:r>
          </a:p>
          <a:p>
            <a:pPr marL="0" indent="0">
              <a:buNone/>
            </a:pPr>
            <a:r>
              <a:rPr lang="en-GB" sz="1800" b="1" dirty="0">
                <a:latin typeface="Courier New Bold"/>
              </a:rPr>
              <a:t>   ret |= </a:t>
            </a:r>
            <a:r>
              <a:rPr lang="en-GB" sz="1800" b="1" dirty="0" err="1">
                <a:solidFill>
                  <a:schemeClr val="tx2">
                    <a:lumMod val="75000"/>
                  </a:schemeClr>
                </a:solidFill>
                <a:latin typeface="Courier New Bold"/>
              </a:rPr>
              <a:t>clGetEventProfilingInfo</a:t>
            </a:r>
            <a:r>
              <a:rPr lang="en-GB" sz="1800" b="1" dirty="0">
                <a:latin typeface="Courier New Bold"/>
              </a:rPr>
              <a:t>(</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a:t>
            </a:r>
            <a:r>
              <a:rPr lang="en-GB" sz="1800" b="1" dirty="0" err="1">
                <a:latin typeface="Courier New Bold"/>
              </a:rPr>
              <a:t>kernelEvent</a:t>
            </a:r>
            <a:r>
              <a:rPr lang="en-GB" sz="1800" b="1" dirty="0">
                <a:latin typeface="Courier New Bold"/>
              </a:rPr>
              <a:t>, </a:t>
            </a:r>
          </a:p>
          <a:p>
            <a:pPr marL="0" indent="0">
              <a:buNone/>
            </a:pPr>
            <a:r>
              <a:rPr lang="en-GB" sz="1800" b="1" dirty="0">
                <a:latin typeface="Courier New Bold"/>
              </a:rPr>
              <a:t>             	</a:t>
            </a:r>
            <a:r>
              <a:rPr lang="en-GB" sz="1800" b="1" dirty="0">
                <a:solidFill>
                  <a:schemeClr val="accent4"/>
                </a:solidFill>
                <a:latin typeface="Courier New Bold"/>
              </a:rPr>
              <a:t>CL_PROFILING_COMMAND_END</a:t>
            </a:r>
            <a:r>
              <a:rPr lang="en-GB" sz="1800" b="1" dirty="0">
                <a:latin typeface="Courier New Bold"/>
              </a:rPr>
              <a:t>,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latin typeface="Courier New Bold"/>
              </a:rPr>
              <a:t>cl_ulong</a:t>
            </a:r>
            <a:r>
              <a:rPr lang="en-GB" sz="1800" b="1" dirty="0">
                <a:latin typeface="Courier New Bold"/>
              </a:rPr>
              <a:t>), &amp;end, NULL);</a:t>
            </a:r>
          </a:p>
          <a:p>
            <a:pPr marL="0" indent="0">
              <a:buNone/>
            </a:pPr>
            <a:r>
              <a:rPr lang="en-GB" sz="1800" b="1" dirty="0">
                <a:latin typeface="Courier New Bold"/>
              </a:rPr>
              <a:t>   </a:t>
            </a:r>
            <a:r>
              <a:rPr lang="en-GB" sz="1800" b="1" dirty="0">
                <a:solidFill>
                  <a:schemeClr val="accent2"/>
                </a:solidFill>
                <a:latin typeface="Courier New Bold"/>
              </a:rPr>
              <a:t>long</a:t>
            </a:r>
            <a:r>
              <a:rPr lang="en-GB" sz="1800" b="1" dirty="0">
                <a:latin typeface="Courier New Bold"/>
              </a:rPr>
              <a:t> </a:t>
            </a:r>
            <a:r>
              <a:rPr lang="en-GB" sz="1800" b="1" dirty="0" err="1">
                <a:latin typeface="Courier New Bold"/>
              </a:rPr>
              <a:t>timeTaken</a:t>
            </a:r>
            <a:r>
              <a:rPr lang="en-GB" sz="1800" b="1" dirty="0">
                <a:latin typeface="Courier New Bold"/>
              </a:rPr>
              <a:t> = (end - start);</a:t>
            </a:r>
          </a:p>
          <a:p>
            <a:pPr marL="0" indent="0">
              <a:buNone/>
            </a:pPr>
            <a:r>
              <a:rPr lang="en-GB" sz="1800" b="1" dirty="0">
                <a:latin typeface="Courier New Bold"/>
              </a:rPr>
              <a:t>   speeds[</a:t>
            </a:r>
            <a:r>
              <a:rPr lang="en-GB" sz="1800" b="1" dirty="0" err="1">
                <a:latin typeface="Courier New Bold"/>
              </a:rPr>
              <a:t>i</a:t>
            </a:r>
            <a:r>
              <a:rPr lang="en-GB" sz="1800" b="1" dirty="0">
                <a:latin typeface="Courier New Bold"/>
              </a:rPr>
              <a:t>] = </a:t>
            </a:r>
            <a:r>
              <a:rPr lang="en-GB" sz="1800" b="1" dirty="0" err="1">
                <a:latin typeface="Courier New Bold"/>
              </a:rPr>
              <a:t>timeTaken</a:t>
            </a:r>
            <a:r>
              <a:rPr lang="en-GB" sz="1800" b="1" dirty="0">
                <a:latin typeface="Courier New Bold"/>
              </a:rPr>
              <a:t> / </a:t>
            </a:r>
            <a:r>
              <a:rPr lang="en-GB" sz="1800" b="1" dirty="0" err="1">
                <a:latin typeface="Courier New Bold"/>
              </a:rPr>
              <a:t>oclDevices</a:t>
            </a:r>
            <a:r>
              <a:rPr lang="en-GB" sz="1800" b="1" dirty="0">
                <a:latin typeface="Courier New Bold"/>
              </a:rPr>
              <a:t>[</a:t>
            </a:r>
            <a:r>
              <a:rPr lang="en-GB" sz="1800" b="1" dirty="0" err="1">
                <a:latin typeface="Courier New Bold"/>
              </a:rPr>
              <a:t>i</a:t>
            </a:r>
            <a:r>
              <a:rPr lang="en-GB" sz="1800" b="1" dirty="0">
                <a:latin typeface="Courier New Bold"/>
              </a:rPr>
              <a:t>].load;</a:t>
            </a:r>
          </a:p>
          <a:p>
            <a:pPr marL="0" indent="0">
              <a:buNone/>
            </a:pPr>
            <a:r>
              <a:rPr lang="en-GB" sz="1800" b="1" dirty="0">
                <a:latin typeface="Courier New Bold"/>
              </a:rPr>
              <a:t>}</a:t>
            </a:r>
          </a:p>
          <a:p>
            <a:pPr marL="0" indent="0">
              <a:buNone/>
            </a:pPr>
            <a:endParaRPr lang="en-GB" sz="1800" b="1" dirty="0">
              <a:latin typeface="Courier New Bold"/>
            </a:endParaRPr>
          </a:p>
        </p:txBody>
      </p:sp>
    </p:spTree>
    <p:extLst>
      <p:ext uri="{BB962C8B-B14F-4D97-AF65-F5344CB8AC3E}">
        <p14:creationId xmlns:p14="http://schemas.microsoft.com/office/powerpoint/2010/main" val="3937642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9392"/>
            <a:ext cx="8856984" cy="1143000"/>
          </a:xfrm>
        </p:spPr>
        <p:txBody>
          <a:bodyPr>
            <a:normAutofit fontScale="90000"/>
          </a:bodyPr>
          <a:lstStyle/>
          <a:p>
            <a:r>
              <a:rPr lang="en-GB" dirty="0"/>
              <a:t>Advice for performance portability</a:t>
            </a:r>
          </a:p>
        </p:txBody>
      </p:sp>
      <p:sp>
        <p:nvSpPr>
          <p:cNvPr id="5" name="Content Placeholder 4"/>
          <p:cNvSpPr>
            <a:spLocks noGrp="1"/>
          </p:cNvSpPr>
          <p:nvPr>
            <p:ph idx="1"/>
          </p:nvPr>
        </p:nvSpPr>
        <p:spPr>
          <a:xfrm>
            <a:off x="179512" y="1196752"/>
            <a:ext cx="8784976" cy="5661248"/>
          </a:xfrm>
        </p:spPr>
        <p:txBody>
          <a:bodyPr>
            <a:normAutofit fontScale="70000" lnSpcReduction="20000"/>
          </a:bodyPr>
          <a:lstStyle/>
          <a:p>
            <a:pPr>
              <a:lnSpc>
                <a:spcPct val="110000"/>
              </a:lnSpc>
            </a:pPr>
            <a:r>
              <a:rPr lang="en-GB" dirty="0">
                <a:solidFill>
                  <a:schemeClr val="accent2"/>
                </a:solidFill>
              </a:rPr>
              <a:t>Optimal Work-Group sizes will differ between devices</a:t>
            </a:r>
          </a:p>
          <a:p>
            <a:pPr lvl="1">
              <a:lnSpc>
                <a:spcPct val="110000"/>
              </a:lnSpc>
            </a:pPr>
            <a:r>
              <a:rPr lang="en-GB" dirty="0"/>
              <a:t>E.g. CPUs tend to prefer 1 Work-Item per Work-Group, while GPUs prefer lots of Work-Items per Work-Group (usually a multiple of the number of PEs per Compute Unit, i.e. 32, 64 etc.)</a:t>
            </a:r>
          </a:p>
          <a:p>
            <a:pPr>
              <a:lnSpc>
                <a:spcPct val="110000"/>
              </a:lnSpc>
            </a:pPr>
            <a:r>
              <a:rPr lang="en-GB" dirty="0"/>
              <a:t>From </a:t>
            </a:r>
            <a:r>
              <a:rPr lang="en-GB" dirty="0" err="1"/>
              <a:t>OpenCL</a:t>
            </a:r>
            <a:r>
              <a:rPr lang="en-GB" dirty="0"/>
              <a:t> v1.1 you </a:t>
            </a:r>
            <a:r>
              <a:rPr lang="en-GB" dirty="0">
                <a:solidFill>
                  <a:schemeClr val="accent2"/>
                </a:solidFill>
              </a:rPr>
              <a:t>can discover the preferred Work-Group size </a:t>
            </a:r>
            <a:r>
              <a:rPr lang="en-GB" dirty="0"/>
              <a:t>multiple for a kernel once it’s been built for a specific device</a:t>
            </a:r>
          </a:p>
          <a:p>
            <a:pPr lvl="1">
              <a:lnSpc>
                <a:spcPct val="110000"/>
              </a:lnSpc>
            </a:pPr>
            <a:r>
              <a:rPr lang="en-GB" dirty="0"/>
              <a:t>Important to pad the total number of Work-Items to an exact multiple of this</a:t>
            </a:r>
          </a:p>
          <a:p>
            <a:pPr lvl="1">
              <a:lnSpc>
                <a:spcPct val="110000"/>
              </a:lnSpc>
            </a:pPr>
            <a:r>
              <a:rPr lang="en-GB" dirty="0"/>
              <a:t>Again, will be different per device</a:t>
            </a:r>
          </a:p>
          <a:p>
            <a:pPr>
              <a:lnSpc>
                <a:spcPct val="110000"/>
              </a:lnSpc>
            </a:pPr>
            <a:r>
              <a:rPr lang="en-GB" dirty="0"/>
              <a:t>The OpenCL run-time will have a go at choosing good </a:t>
            </a:r>
            <a:r>
              <a:rPr lang="en-GB" dirty="0" err="1"/>
              <a:t>EnqueueNDRangeKernel</a:t>
            </a:r>
            <a:r>
              <a:rPr lang="en-GB" dirty="0"/>
              <a:t> dimensions for you</a:t>
            </a:r>
          </a:p>
          <a:p>
            <a:pPr lvl="1">
              <a:lnSpc>
                <a:spcPct val="110000"/>
              </a:lnSpc>
            </a:pPr>
            <a:r>
              <a:rPr lang="en-GB" dirty="0"/>
              <a:t>With very variable results</a:t>
            </a:r>
          </a:p>
          <a:p>
            <a:pPr lvl="1">
              <a:lnSpc>
                <a:spcPct val="110000"/>
              </a:lnSpc>
            </a:pPr>
            <a:endParaRPr lang="en-GB" dirty="0"/>
          </a:p>
          <a:p>
            <a:pPr>
              <a:lnSpc>
                <a:spcPct val="110000"/>
              </a:lnSpc>
            </a:pPr>
            <a:r>
              <a:rPr lang="en-GB" sz="3800" b="1" dirty="0">
                <a:solidFill>
                  <a:schemeClr val="accent2"/>
                </a:solidFill>
              </a:rPr>
              <a:t>Your mileage will vary</a:t>
            </a:r>
            <a:r>
              <a:rPr lang="en-GB" sz="3800" dirty="0"/>
              <a:t>, the best strategy is to write </a:t>
            </a:r>
            <a:r>
              <a:rPr lang="en-GB" sz="3800" b="1" i="1" dirty="0">
                <a:solidFill>
                  <a:schemeClr val="accent4"/>
                </a:solidFill>
              </a:rPr>
              <a:t>adaptive</a:t>
            </a:r>
            <a:r>
              <a:rPr lang="en-GB" sz="3800" dirty="0">
                <a:solidFill>
                  <a:schemeClr val="accent4"/>
                </a:solidFill>
              </a:rPr>
              <a:t> </a:t>
            </a:r>
            <a:r>
              <a:rPr lang="en-GB" sz="3800" dirty="0"/>
              <a:t>code that makes decisions at run-time</a:t>
            </a:r>
          </a:p>
          <a:p>
            <a:pPr>
              <a:lnSpc>
                <a:spcPct val="110000"/>
              </a:lnSpc>
            </a:pPr>
            <a:endParaRPr lang="en-GB" dirty="0"/>
          </a:p>
        </p:txBody>
      </p:sp>
    </p:spTree>
    <p:extLst>
      <p:ext uri="{BB962C8B-B14F-4D97-AF65-F5344CB8AC3E}">
        <p14:creationId xmlns:p14="http://schemas.microsoft.com/office/powerpoint/2010/main" val="23660683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Tuning Knobs</a:t>
            </a:r>
            <a:br>
              <a:rPr lang="en-GB" dirty="0"/>
            </a:br>
            <a:r>
              <a:rPr lang="en-GB" dirty="0"/>
              <a:t>some general issues to think about</a:t>
            </a:r>
          </a:p>
        </p:txBody>
      </p:sp>
      <p:sp>
        <p:nvSpPr>
          <p:cNvPr id="3" name="Content Placeholder 2"/>
          <p:cNvSpPr>
            <a:spLocks noGrp="1"/>
          </p:cNvSpPr>
          <p:nvPr>
            <p:ph idx="1"/>
          </p:nvPr>
        </p:nvSpPr>
        <p:spPr>
          <a:xfrm>
            <a:off x="107504" y="1600200"/>
            <a:ext cx="8928992" cy="5141168"/>
          </a:xfrm>
        </p:spPr>
        <p:txBody>
          <a:bodyPr>
            <a:normAutofit fontScale="70000" lnSpcReduction="20000"/>
          </a:bodyPr>
          <a:lstStyle/>
          <a:p>
            <a:r>
              <a:rPr lang="en-GB" dirty="0"/>
              <a:t>Tiling size (work-group sizes, dimensionality etc.)</a:t>
            </a:r>
          </a:p>
          <a:p>
            <a:pPr lvl="1"/>
            <a:r>
              <a:rPr lang="en-GB" dirty="0"/>
              <a:t>For block-based algorithms (e.g. matrix multiplication)</a:t>
            </a:r>
          </a:p>
          <a:p>
            <a:pPr lvl="1"/>
            <a:r>
              <a:rPr lang="en-GB" dirty="0"/>
              <a:t>Different devices might run faster on different block sizes</a:t>
            </a:r>
          </a:p>
          <a:p>
            <a:r>
              <a:rPr lang="en-GB" dirty="0"/>
              <a:t>Data layout</a:t>
            </a:r>
          </a:p>
          <a:p>
            <a:pPr lvl="1"/>
            <a:r>
              <a:rPr lang="en-GB" dirty="0"/>
              <a:t>Array of Structures or Structure of Arrays (</a:t>
            </a:r>
            <a:r>
              <a:rPr lang="en-GB" dirty="0" err="1"/>
              <a:t>AoS</a:t>
            </a:r>
            <a:r>
              <a:rPr lang="en-GB" dirty="0"/>
              <a:t> vs. </a:t>
            </a:r>
            <a:r>
              <a:rPr lang="en-GB" dirty="0" err="1"/>
              <a:t>SoA</a:t>
            </a:r>
            <a:r>
              <a:rPr lang="en-GB" dirty="0"/>
              <a:t>)</a:t>
            </a:r>
          </a:p>
          <a:p>
            <a:pPr lvl="1"/>
            <a:r>
              <a:rPr lang="en-GB" dirty="0"/>
              <a:t>Column or Row major</a:t>
            </a:r>
          </a:p>
          <a:p>
            <a:r>
              <a:rPr lang="en-GB" dirty="0"/>
              <a:t>Caching and prefetching</a:t>
            </a:r>
          </a:p>
          <a:p>
            <a:pPr lvl="1"/>
            <a:r>
              <a:rPr lang="en-GB" dirty="0"/>
              <a:t>Use of local memory or not</a:t>
            </a:r>
          </a:p>
          <a:p>
            <a:pPr lvl="1"/>
            <a:r>
              <a:rPr lang="en-GB" dirty="0"/>
              <a:t>Extra loads and stores assist hardware cache?</a:t>
            </a:r>
          </a:p>
          <a:p>
            <a:r>
              <a:rPr lang="en-GB" dirty="0"/>
              <a:t>Work-item / work-group data mapping</a:t>
            </a:r>
          </a:p>
          <a:p>
            <a:pPr lvl="1"/>
            <a:r>
              <a:rPr lang="en-GB" dirty="0"/>
              <a:t>Related to data layout</a:t>
            </a:r>
          </a:p>
          <a:p>
            <a:pPr lvl="1"/>
            <a:r>
              <a:rPr lang="en-GB" dirty="0"/>
              <a:t>Also how you parallelize the work</a:t>
            </a:r>
          </a:p>
          <a:p>
            <a:r>
              <a:rPr lang="en-GB" dirty="0"/>
              <a:t>Operation-specific tuning</a:t>
            </a:r>
          </a:p>
          <a:p>
            <a:pPr lvl="1"/>
            <a:r>
              <a:rPr lang="en-GB" dirty="0"/>
              <a:t>Specific hardware differences</a:t>
            </a:r>
          </a:p>
          <a:p>
            <a:pPr lvl="1"/>
            <a:r>
              <a:rPr lang="en-GB" dirty="0"/>
              <a:t>Built-in trig / special function hardware</a:t>
            </a:r>
          </a:p>
          <a:p>
            <a:pPr lvl="1"/>
            <a:r>
              <a:rPr lang="en-GB" dirty="0"/>
              <a:t>Double vs. float (vs. half)</a:t>
            </a:r>
          </a:p>
        </p:txBody>
      </p:sp>
      <p:sp>
        <p:nvSpPr>
          <p:cNvPr id="4" name="TextBox 3"/>
          <p:cNvSpPr txBox="1"/>
          <p:nvPr/>
        </p:nvSpPr>
        <p:spPr>
          <a:xfrm>
            <a:off x="5652120" y="5046275"/>
            <a:ext cx="3312368" cy="830997"/>
          </a:xfrm>
          <a:prstGeom prst="rect">
            <a:avLst/>
          </a:prstGeom>
          <a:noFill/>
        </p:spPr>
        <p:txBody>
          <a:bodyPr wrap="square" rtlCol="0">
            <a:spAutoFit/>
          </a:bodyPr>
          <a:lstStyle/>
          <a:p>
            <a:r>
              <a:rPr lang="en-GB" sz="1600" dirty="0">
                <a:solidFill>
                  <a:schemeClr val="accent1"/>
                </a:solidFill>
              </a:rPr>
              <a:t>From Zhang, Sinclair II and </a:t>
            </a:r>
            <a:r>
              <a:rPr lang="en-GB" sz="1600" dirty="0" err="1">
                <a:solidFill>
                  <a:schemeClr val="accent1"/>
                </a:solidFill>
              </a:rPr>
              <a:t>Chien</a:t>
            </a:r>
            <a:r>
              <a:rPr lang="en-GB" sz="1600" dirty="0">
                <a:solidFill>
                  <a:schemeClr val="accent1"/>
                </a:solidFill>
              </a:rPr>
              <a:t>: Improving Performance Portability in OpenCL Programs – ISC13</a:t>
            </a:r>
          </a:p>
        </p:txBody>
      </p:sp>
    </p:spTree>
    <p:extLst>
      <p:ext uri="{BB962C8B-B14F-4D97-AF65-F5344CB8AC3E}">
        <p14:creationId xmlns:p14="http://schemas.microsoft.com/office/powerpoint/2010/main" val="6808843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 tuning</a:t>
            </a:r>
          </a:p>
        </p:txBody>
      </p:sp>
      <p:sp>
        <p:nvSpPr>
          <p:cNvPr id="3" name="Content Placeholder 2"/>
          <p:cNvSpPr>
            <a:spLocks noGrp="1"/>
          </p:cNvSpPr>
          <p:nvPr>
            <p:ph idx="1"/>
          </p:nvPr>
        </p:nvSpPr>
        <p:spPr>
          <a:xfrm>
            <a:off x="107504" y="1600200"/>
            <a:ext cx="8856984" cy="5069160"/>
          </a:xfrm>
        </p:spPr>
        <p:txBody>
          <a:bodyPr>
            <a:normAutofit lnSpcReduction="10000"/>
          </a:bodyPr>
          <a:lstStyle/>
          <a:p>
            <a:r>
              <a:rPr lang="en-GB" dirty="0"/>
              <a:t>Q: How do you know what the </a:t>
            </a:r>
            <a:r>
              <a:rPr lang="en-GB" b="1" i="1" dirty="0">
                <a:solidFill>
                  <a:schemeClr val="accent1"/>
                </a:solidFill>
              </a:rPr>
              <a:t>best</a:t>
            </a:r>
            <a:r>
              <a:rPr lang="en-GB" dirty="0"/>
              <a:t> parameter values for your program are?</a:t>
            </a:r>
          </a:p>
          <a:p>
            <a:pPr lvl="1"/>
            <a:r>
              <a:rPr lang="en-GB" dirty="0"/>
              <a:t>What is the best work-group size, for example</a:t>
            </a:r>
          </a:p>
          <a:p>
            <a:endParaRPr lang="en-GB" dirty="0"/>
          </a:p>
          <a:p>
            <a:r>
              <a:rPr lang="en-GB" dirty="0"/>
              <a:t>A: Try them all! (Or a well chosen subset)</a:t>
            </a:r>
          </a:p>
          <a:p>
            <a:endParaRPr lang="en-GB" dirty="0"/>
          </a:p>
          <a:p>
            <a:r>
              <a:rPr lang="en-GB" dirty="0"/>
              <a:t>This is where auto tuning comes in</a:t>
            </a:r>
          </a:p>
          <a:p>
            <a:pPr lvl="1"/>
            <a:r>
              <a:rPr lang="en-GB" dirty="0"/>
              <a:t>Run through different combinations of parameter values and optimize the runtime (or another measure) of your program.</a:t>
            </a:r>
          </a:p>
        </p:txBody>
      </p:sp>
    </p:spTree>
    <p:extLst>
      <p:ext uri="{BB962C8B-B14F-4D97-AF65-F5344CB8AC3E}">
        <p14:creationId xmlns:p14="http://schemas.microsoft.com/office/powerpoint/2010/main" val="104068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r>
              <a:rPr lang="en-GB" dirty="0"/>
              <a:t>Auto tuning example - Flamingo</a:t>
            </a:r>
          </a:p>
        </p:txBody>
      </p:sp>
      <p:sp>
        <p:nvSpPr>
          <p:cNvPr id="3" name="Content Placeholder 2"/>
          <p:cNvSpPr>
            <a:spLocks noGrp="1"/>
          </p:cNvSpPr>
          <p:nvPr>
            <p:ph idx="1"/>
          </p:nvPr>
        </p:nvSpPr>
        <p:spPr>
          <a:xfrm>
            <a:off x="179512" y="1600200"/>
            <a:ext cx="8784976" cy="4997152"/>
          </a:xfrm>
        </p:spPr>
        <p:txBody>
          <a:bodyPr>
            <a:normAutofit lnSpcReduction="10000"/>
          </a:bodyPr>
          <a:lstStyle/>
          <a:p>
            <a:r>
              <a:rPr lang="en-GB" dirty="0">
                <a:hlinkClick r:id="rId2"/>
              </a:rPr>
              <a:t>http://mistymountain.co.uk/flamingo/</a:t>
            </a:r>
            <a:endParaRPr lang="en-GB" dirty="0"/>
          </a:p>
          <a:p>
            <a:r>
              <a:rPr lang="en-GB" dirty="0"/>
              <a:t>Python program which compiles your code with different parameter values, and calculates the “best” combination to use</a:t>
            </a:r>
          </a:p>
          <a:p>
            <a:r>
              <a:rPr lang="en-GB" dirty="0"/>
              <a:t>Write a simple </a:t>
            </a:r>
            <a:r>
              <a:rPr lang="en-GB" dirty="0" err="1"/>
              <a:t>config</a:t>
            </a:r>
            <a:r>
              <a:rPr lang="en-GB" dirty="0"/>
              <a:t> file, and Flamingo will run your program with different values, and returns the best combination</a:t>
            </a:r>
          </a:p>
          <a:p>
            <a:r>
              <a:rPr lang="en-GB" dirty="0"/>
              <a:t>Remember: scale down your problem so you don’t have to wait for “bad” values (less iterations, etc.)</a:t>
            </a:r>
          </a:p>
        </p:txBody>
      </p:sp>
    </p:spTree>
    <p:extLst>
      <p:ext uri="{BB962C8B-B14F-4D97-AF65-F5344CB8AC3E}">
        <p14:creationId xmlns:p14="http://schemas.microsoft.com/office/powerpoint/2010/main" val="169775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安装</a:t>
            </a:r>
            <a:r>
              <a:rPr lang="en-GB" dirty="0"/>
              <a:t> </a:t>
            </a:r>
            <a:r>
              <a:rPr lang="en-GB" dirty="0" err="1"/>
              <a:t>pyopencl</a:t>
            </a:r>
            <a:endParaRPr lang="en-GB" dirty="0"/>
          </a:p>
        </p:txBody>
      </p:sp>
      <p:sp>
        <p:nvSpPr>
          <p:cNvPr id="3" name="Content Placeholder 2"/>
          <p:cNvSpPr>
            <a:spLocks noGrp="1"/>
          </p:cNvSpPr>
          <p:nvPr>
            <p:ph idx="1"/>
          </p:nvPr>
        </p:nvSpPr>
        <p:spPr/>
        <p:txBody>
          <a:bodyPr>
            <a:normAutofit fontScale="92500" lnSpcReduction="10000"/>
          </a:bodyPr>
          <a:lstStyle/>
          <a:p>
            <a:r>
              <a:rPr lang="zh-CN" altLang="en-US" dirty="0"/>
              <a:t>你得先保证自己安装好 </a:t>
            </a:r>
            <a:r>
              <a:rPr lang="en-US" altLang="zh-CN" dirty="0"/>
              <a:t>Python</a:t>
            </a:r>
            <a:endParaRPr lang="en-GB" dirty="0"/>
          </a:p>
          <a:p>
            <a:r>
              <a:rPr lang="zh-CN" altLang="en-US" dirty="0"/>
              <a:t>然后安装 </a:t>
            </a:r>
            <a:r>
              <a:rPr lang="en-GB" dirty="0" err="1"/>
              <a:t>numpy</a:t>
            </a:r>
            <a:r>
              <a:rPr lang="en-GB" dirty="0"/>
              <a:t> </a:t>
            </a:r>
            <a:r>
              <a:rPr lang="zh-CN" altLang="en-US" dirty="0"/>
              <a:t>库（</a:t>
            </a:r>
            <a:r>
              <a:rPr lang="en-GB" altLang="zh-CN" dirty="0"/>
              <a:t>library</a:t>
            </a:r>
            <a:r>
              <a:rPr lang="zh-CN" altLang="en-US" dirty="0"/>
              <a:t>）</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python-</a:t>
            </a:r>
            <a:r>
              <a:rPr lang="en-GB" b="1" dirty="0" err="1">
                <a:solidFill>
                  <a:schemeClr val="accent6">
                    <a:lumMod val="75000"/>
                  </a:schemeClr>
                </a:solidFill>
                <a:latin typeface="Courier New Bold"/>
                <a:cs typeface="Courier New Bold"/>
              </a:rPr>
              <a:t>numpy</a:t>
            </a:r>
            <a:endParaRPr lang="en-GB" b="1" dirty="0">
              <a:solidFill>
                <a:schemeClr val="accent6">
                  <a:lumMod val="75000"/>
                </a:schemeClr>
              </a:solidFill>
              <a:latin typeface="Courier New Bold"/>
              <a:cs typeface="Courier New Bold"/>
            </a:endParaRPr>
          </a:p>
          <a:p>
            <a:r>
              <a:rPr lang="zh-CN" altLang="en-US" dirty="0"/>
              <a:t>从</a:t>
            </a:r>
            <a:r>
              <a:rPr lang="en-GB" dirty="0"/>
              <a:t> </a:t>
            </a:r>
            <a:r>
              <a:rPr lang="en-GB" dirty="0" err="1"/>
              <a:t>pyopencl</a:t>
            </a:r>
            <a:r>
              <a:rPr lang="en-GB" dirty="0"/>
              <a:t> </a:t>
            </a:r>
            <a:r>
              <a:rPr lang="zh-CN" altLang="en-US" dirty="0"/>
              <a:t>官网下载最新版本</a:t>
            </a:r>
            <a:endParaRPr lang="en-GB" dirty="0"/>
          </a:p>
          <a:p>
            <a:pPr lvl="1"/>
            <a:r>
              <a:rPr lang="zh-CN" altLang="en-US" dirty="0"/>
              <a:t>然后解压缩</a:t>
            </a:r>
            <a:r>
              <a:rPr lang="en-GB" dirty="0"/>
              <a:t> </a:t>
            </a:r>
            <a:r>
              <a:rPr lang="en-GB" dirty="0">
                <a:solidFill>
                  <a:schemeClr val="accent6">
                    <a:lumMod val="75000"/>
                  </a:schemeClr>
                </a:solidFill>
                <a:latin typeface="Courier New Bold"/>
                <a:cs typeface="Courier New Bold"/>
              </a:rPr>
              <a:t>tar -</a:t>
            </a:r>
            <a:r>
              <a:rPr lang="en-GB" dirty="0" err="1">
                <a:solidFill>
                  <a:schemeClr val="accent6">
                    <a:lumMod val="75000"/>
                  </a:schemeClr>
                </a:solidFill>
                <a:latin typeface="Courier New Bold"/>
                <a:cs typeface="Courier New Bold"/>
              </a:rPr>
              <a:t>zxf</a:t>
            </a:r>
            <a:endParaRPr lang="en-GB" altLang="zh-CN" dirty="0">
              <a:solidFill>
                <a:schemeClr val="accent6">
                  <a:lumMod val="75000"/>
                </a:schemeClr>
              </a:solidFill>
              <a:latin typeface="Courier New Bold"/>
              <a:cs typeface="Courier New Bold"/>
            </a:endParaRPr>
          </a:p>
          <a:p>
            <a:r>
              <a:rPr lang="zh-CN" altLang="en-US" dirty="0"/>
              <a:t>运行下面的命令来安装这个包</a:t>
            </a:r>
            <a:endParaRPr lang="en-GB" altLang="zh-CN" dirty="0"/>
          </a:p>
          <a:p>
            <a:pPr lvl="1"/>
            <a:r>
              <a:rPr lang="en-GB" altLang="zh-CN" b="1" dirty="0">
                <a:solidFill>
                  <a:schemeClr val="accent6">
                    <a:lumMod val="75000"/>
                  </a:schemeClr>
                </a:solidFill>
                <a:latin typeface="Courier New Bold"/>
                <a:cs typeface="Courier New Bold"/>
              </a:rPr>
              <a:t>python setup.py install --user</a:t>
            </a:r>
            <a:endParaRPr lang="en-GB" altLang="zh-CN" dirty="0">
              <a:solidFill>
                <a:schemeClr val="accent6">
                  <a:lumMod val="75000"/>
                </a:schemeClr>
              </a:solidFill>
              <a:latin typeface="Courier New Bold"/>
              <a:cs typeface="Courier New Bold"/>
            </a:endParaRPr>
          </a:p>
          <a:p>
            <a:r>
              <a:rPr lang="zh-CN" altLang="en-US" dirty="0"/>
              <a:t>译者注：现在可以直接用 </a:t>
            </a:r>
            <a:r>
              <a:rPr lang="en-US" altLang="zh-CN" dirty="0"/>
              <a:t>pip </a:t>
            </a:r>
            <a:r>
              <a:rPr lang="zh-CN" altLang="en-US" dirty="0"/>
              <a:t>安装 </a:t>
            </a:r>
            <a:r>
              <a:rPr lang="en-US" altLang="zh-CN" dirty="0" err="1"/>
              <a:t>pyopencl</a:t>
            </a:r>
            <a:endParaRPr lang="en-US" altLang="zh-CN" dirty="0"/>
          </a:p>
          <a:p>
            <a:pPr lvl="1"/>
            <a:r>
              <a:rPr lang="en-US" altLang="zh-CN" b="1" dirty="0">
                <a:solidFill>
                  <a:schemeClr val="accent6">
                    <a:lumMod val="75000"/>
                  </a:schemeClr>
                </a:solidFill>
                <a:latin typeface="Courier New Bold"/>
                <a:cs typeface="Courier New Bold"/>
              </a:rPr>
              <a:t>pip install </a:t>
            </a:r>
            <a:r>
              <a:rPr lang="en-US" altLang="zh-CN" b="1" dirty="0" err="1">
                <a:solidFill>
                  <a:schemeClr val="accent6">
                    <a:lumMod val="75000"/>
                  </a:schemeClr>
                </a:solidFill>
                <a:latin typeface="Courier New Bold"/>
                <a:cs typeface="Courier New Bold"/>
              </a:rPr>
              <a:t>pyopencl</a:t>
            </a:r>
            <a:endParaRPr lang="en-GB" altLang="zh-CN" dirty="0">
              <a:solidFill>
                <a:schemeClr val="accent6">
                  <a:lumMod val="75000"/>
                </a:schemeClr>
              </a:solidFill>
              <a:latin typeface="Courier New Bold"/>
              <a:cs typeface="Courier New Bold"/>
            </a:endParaRPr>
          </a:p>
          <a:p>
            <a:pPr marL="457200" lvl="1" indent="0">
              <a:buNone/>
            </a:pPr>
            <a:endParaRPr lang="en-GB" altLang="zh-CN" b="1" dirty="0">
              <a:solidFill>
                <a:schemeClr val="accent6">
                  <a:lumMod val="75000"/>
                </a:schemeClr>
              </a:solidFill>
              <a:latin typeface="Courier New Bold"/>
              <a:cs typeface="Courier New Bo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Auto tuning - Example</a:t>
            </a:r>
          </a:p>
        </p:txBody>
      </p:sp>
      <p:sp>
        <p:nvSpPr>
          <p:cNvPr id="3" name="Content Placeholder 2"/>
          <p:cNvSpPr>
            <a:spLocks noGrp="1"/>
          </p:cNvSpPr>
          <p:nvPr>
            <p:ph idx="1"/>
          </p:nvPr>
        </p:nvSpPr>
        <p:spPr>
          <a:xfrm>
            <a:off x="457200" y="1052736"/>
            <a:ext cx="8229600" cy="2016224"/>
          </a:xfrm>
        </p:spPr>
        <p:txBody>
          <a:bodyPr>
            <a:normAutofit lnSpcReduction="10000"/>
          </a:bodyPr>
          <a:lstStyle/>
          <a:p>
            <a:r>
              <a:rPr lang="en-GB" dirty="0"/>
              <a:t>D2Q9 Lattice-Boltzmann</a:t>
            </a:r>
          </a:p>
          <a:p>
            <a:r>
              <a:rPr lang="en-GB" dirty="0"/>
              <a:t>What is the best work-group size for a specific problem size (3000x2000) on a specific device (NVIDIA Tesla M2050)?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74276"/>
            <a:ext cx="9144000" cy="3783724"/>
          </a:xfrm>
          <a:prstGeom prst="rect">
            <a:avLst/>
          </a:prstGeom>
        </p:spPr>
      </p:pic>
      <p:sp>
        <p:nvSpPr>
          <p:cNvPr id="5" name="TextBox 4"/>
          <p:cNvSpPr txBox="1"/>
          <p:nvPr/>
        </p:nvSpPr>
        <p:spPr>
          <a:xfrm>
            <a:off x="4031940" y="4913421"/>
            <a:ext cx="1080120" cy="369332"/>
          </a:xfrm>
          <a:prstGeom prst="rect">
            <a:avLst/>
          </a:prstGeom>
          <a:noFill/>
        </p:spPr>
        <p:txBody>
          <a:bodyPr wrap="square" rtlCol="0">
            <a:spAutoFit/>
          </a:bodyPr>
          <a:lstStyle/>
          <a:p>
            <a:r>
              <a:rPr lang="en-GB" dirty="0">
                <a:solidFill>
                  <a:schemeClr val="accent2"/>
                </a:solidFill>
              </a:rPr>
              <a:t>X values</a:t>
            </a:r>
          </a:p>
        </p:txBody>
      </p:sp>
      <p:sp>
        <p:nvSpPr>
          <p:cNvPr id="6" name="TextBox 5"/>
          <p:cNvSpPr txBox="1"/>
          <p:nvPr/>
        </p:nvSpPr>
        <p:spPr>
          <a:xfrm>
            <a:off x="4031940" y="5949280"/>
            <a:ext cx="1080120" cy="369332"/>
          </a:xfrm>
          <a:prstGeom prst="rect">
            <a:avLst/>
          </a:prstGeom>
          <a:noFill/>
        </p:spPr>
        <p:txBody>
          <a:bodyPr wrap="square" rtlCol="0">
            <a:spAutoFit/>
          </a:bodyPr>
          <a:lstStyle/>
          <a:p>
            <a:r>
              <a:rPr lang="en-GB" dirty="0">
                <a:solidFill>
                  <a:schemeClr val="accent2"/>
                </a:solidFill>
              </a:rPr>
              <a:t>Y values</a:t>
            </a:r>
          </a:p>
        </p:txBody>
      </p:sp>
      <p:sp>
        <p:nvSpPr>
          <p:cNvPr id="7" name="TextBox 6"/>
          <p:cNvSpPr txBox="1"/>
          <p:nvPr/>
        </p:nvSpPr>
        <p:spPr>
          <a:xfrm>
            <a:off x="3104837" y="3573016"/>
            <a:ext cx="2934326" cy="369332"/>
          </a:xfrm>
          <a:prstGeom prst="rect">
            <a:avLst/>
          </a:prstGeom>
          <a:noFill/>
        </p:spPr>
        <p:txBody>
          <a:bodyPr wrap="square" rtlCol="0">
            <a:spAutoFit/>
          </a:bodyPr>
          <a:lstStyle/>
          <a:p>
            <a:r>
              <a:rPr lang="en-GB" dirty="0">
                <a:solidFill>
                  <a:schemeClr val="accent2"/>
                </a:solidFill>
              </a:rPr>
              <a:t>Runtimes – lower is better</a:t>
            </a:r>
          </a:p>
        </p:txBody>
      </p:sp>
      <p:sp>
        <p:nvSpPr>
          <p:cNvPr id="8" name="TextBox 7"/>
          <p:cNvSpPr txBox="1"/>
          <p:nvPr/>
        </p:nvSpPr>
        <p:spPr>
          <a:xfrm>
            <a:off x="1835697" y="3142707"/>
            <a:ext cx="1269140" cy="369332"/>
          </a:xfrm>
          <a:prstGeom prst="rect">
            <a:avLst/>
          </a:prstGeom>
          <a:noFill/>
        </p:spPr>
        <p:txBody>
          <a:bodyPr wrap="square" rtlCol="0">
            <a:spAutoFit/>
          </a:bodyPr>
          <a:lstStyle/>
          <a:p>
            <a:r>
              <a:rPr lang="en-GB" dirty="0">
                <a:solidFill>
                  <a:schemeClr val="accent1"/>
                </a:solidFill>
              </a:rPr>
              <a:t>Best: 60x1</a:t>
            </a:r>
          </a:p>
        </p:txBody>
      </p:sp>
      <p:cxnSp>
        <p:nvCxnSpPr>
          <p:cNvPr id="10" name="Straight Arrow Connector 9"/>
          <p:cNvCxnSpPr>
            <a:stCxn id="8" idx="2"/>
          </p:cNvCxnSpPr>
          <p:nvPr/>
        </p:nvCxnSpPr>
        <p:spPr>
          <a:xfrm flipH="1">
            <a:off x="971601" y="3512039"/>
            <a:ext cx="1498666" cy="9970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617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fontScale="90000"/>
          </a:bodyPr>
          <a:lstStyle/>
          <a:p>
            <a:r>
              <a:rPr lang="en-GB" sz="3600" dirty="0"/>
              <a:t>Exercise 11: Optimize matrix multiplication</a:t>
            </a:r>
          </a:p>
        </p:txBody>
      </p:sp>
      <p:sp>
        <p:nvSpPr>
          <p:cNvPr id="8" name="Content Placeholder 7"/>
          <p:cNvSpPr>
            <a:spLocks noGrp="1"/>
          </p:cNvSpPr>
          <p:nvPr>
            <p:ph idx="1"/>
          </p:nvPr>
        </p:nvSpPr>
        <p:spPr>
          <a:xfrm>
            <a:off x="179512" y="1415534"/>
            <a:ext cx="8784976" cy="5037802"/>
          </a:xfrm>
        </p:spPr>
        <p:txBody>
          <a:bodyPr>
            <a:normAutofit fontScale="77500" lnSpcReduction="20000"/>
          </a:bodyPr>
          <a:lstStyle/>
          <a:p>
            <a:r>
              <a:rPr lang="en-GB" dirty="0">
                <a:solidFill>
                  <a:schemeClr val="accent2"/>
                </a:solidFill>
              </a:rPr>
              <a:t>Goal: </a:t>
            </a:r>
          </a:p>
          <a:p>
            <a:pPr lvl="1"/>
            <a:r>
              <a:rPr lang="en-US" dirty="0"/>
              <a:t>To understand portable performance in OpenCL</a:t>
            </a:r>
          </a:p>
          <a:p>
            <a:r>
              <a:rPr lang="en-GB" dirty="0">
                <a:solidFill>
                  <a:schemeClr val="accent2"/>
                </a:solidFill>
              </a:rPr>
              <a:t>Procedure: </a:t>
            </a:r>
          </a:p>
          <a:p>
            <a:pPr lvl="1"/>
            <a:r>
              <a:rPr lang="en-GB" dirty="0"/>
              <a:t>Optimize a matrix multiply solution step by step, saving intermediate versions and tracking performance improvements</a:t>
            </a:r>
          </a:p>
          <a:p>
            <a:pPr lvl="1"/>
            <a:r>
              <a:rPr lang="en-GB" dirty="0"/>
              <a:t>After you’ve tried to optimize the program on your own, study the blocked solution optimized for an NVIDIA GPU.  Apply these techniques to your own code to further optimize performance</a:t>
            </a:r>
          </a:p>
          <a:p>
            <a:pPr lvl="1"/>
            <a:r>
              <a:rPr lang="en-GB" dirty="0"/>
              <a:t>As a final step, go back and make a single program that is adaptive so it delivers good results on both a CPU and a GPU</a:t>
            </a:r>
          </a:p>
          <a:p>
            <a:r>
              <a:rPr lang="en-GB" dirty="0">
                <a:solidFill>
                  <a:schemeClr val="accent2"/>
                </a:solidFill>
              </a:rPr>
              <a:t>Expected output:</a:t>
            </a:r>
          </a:p>
          <a:p>
            <a:pPr lvl="1"/>
            <a:r>
              <a:rPr lang="en-GB" dirty="0"/>
              <a:t>A message confirming that the matrix multiplication is correct</a:t>
            </a:r>
          </a:p>
          <a:p>
            <a:pPr lvl="1"/>
            <a:r>
              <a:rPr lang="en-GB" dirty="0"/>
              <a:t>Report the runtime and the MFLOPS</a:t>
            </a:r>
          </a:p>
        </p:txBody>
      </p:sp>
    </p:spTree>
    <p:extLst>
      <p:ext uri="{BB962C8B-B14F-4D97-AF65-F5344CB8AC3E}">
        <p14:creationId xmlns:p14="http://schemas.microsoft.com/office/powerpoint/2010/main" val="1821783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Optimizing OpenCL performance</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10</a:t>
            </a:r>
          </a:p>
        </p:txBody>
      </p:sp>
    </p:spTree>
    <p:extLst>
      <p:ext uri="{BB962C8B-B14F-4D97-AF65-F5344CB8AC3E}">
        <p14:creationId xmlns:p14="http://schemas.microsoft.com/office/powerpoint/2010/main" val="39161117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79512" y="1600200"/>
            <a:ext cx="8784976" cy="4997152"/>
          </a:xfrm>
        </p:spPr>
        <p:txBody>
          <a:bodyPr>
            <a:normAutofit fontScale="92500"/>
          </a:bodyPr>
          <a:lstStyle/>
          <a:p>
            <a:r>
              <a:rPr lang="en-GB" dirty="0"/>
              <a:t>From Barcelona Supercomputing </a:t>
            </a:r>
            <a:r>
              <a:rPr lang="en-GB" dirty="0" err="1"/>
              <a:t>Center</a:t>
            </a:r>
            <a:endParaRPr lang="en-GB" dirty="0"/>
          </a:p>
          <a:p>
            <a:pPr lvl="1"/>
            <a:r>
              <a:rPr lang="en-GB" dirty="0">
                <a:hlinkClick r:id="rId2"/>
              </a:rPr>
              <a:t>http://www.bsc.es/computer-sciences/performance-tools/trace-generation</a:t>
            </a:r>
            <a:endParaRPr lang="en-GB" dirty="0"/>
          </a:p>
          <a:p>
            <a:pPr lvl="1"/>
            <a:r>
              <a:rPr lang="en-GB" dirty="0">
                <a:hlinkClick r:id="rId3"/>
              </a:rPr>
              <a:t>http://www.bsc.es/computer-sciences/performance-tools/paraver</a:t>
            </a:r>
            <a:endParaRPr lang="en-GB" dirty="0"/>
          </a:p>
          <a:p>
            <a:r>
              <a:rPr lang="en-GB" dirty="0"/>
              <a:t>Create and </a:t>
            </a:r>
            <a:r>
              <a:rPr lang="en-GB" dirty="0" err="1"/>
              <a:t>analyze</a:t>
            </a:r>
            <a:r>
              <a:rPr lang="en-GB" dirty="0"/>
              <a:t> traces of </a:t>
            </a:r>
            <a:r>
              <a:rPr lang="en-GB" dirty="0" err="1"/>
              <a:t>OpenCL</a:t>
            </a:r>
            <a:r>
              <a:rPr lang="en-GB" dirty="0"/>
              <a:t> programs</a:t>
            </a:r>
          </a:p>
          <a:p>
            <a:pPr lvl="1"/>
            <a:r>
              <a:rPr lang="en-GB" dirty="0"/>
              <a:t>Also MPI, </a:t>
            </a:r>
            <a:r>
              <a:rPr lang="en-GB" dirty="0" err="1"/>
              <a:t>OpenMP</a:t>
            </a:r>
            <a:endParaRPr lang="en-GB" dirty="0"/>
          </a:p>
          <a:p>
            <a:r>
              <a:rPr lang="en-GB" dirty="0"/>
              <a:t>Required versions:</a:t>
            </a:r>
          </a:p>
          <a:p>
            <a:pPr lvl="1"/>
            <a:r>
              <a:rPr lang="en-GB" dirty="0" err="1"/>
              <a:t>Extrae</a:t>
            </a:r>
            <a:r>
              <a:rPr lang="en-GB" dirty="0"/>
              <a:t> v2.3.5rc</a:t>
            </a:r>
          </a:p>
          <a:p>
            <a:pPr lvl="1"/>
            <a:r>
              <a:rPr lang="en-GB" dirty="0" err="1"/>
              <a:t>Paraver</a:t>
            </a:r>
            <a:r>
              <a:rPr lang="en-GB" dirty="0"/>
              <a:t> 4.4.5</a:t>
            </a:r>
          </a:p>
          <a:p>
            <a:pPr lvl="1"/>
            <a:endParaRPr lang="en-GB" dirty="0"/>
          </a:p>
        </p:txBody>
      </p:sp>
    </p:spTree>
    <p:extLst>
      <p:ext uri="{BB962C8B-B14F-4D97-AF65-F5344CB8AC3E}">
        <p14:creationId xmlns:p14="http://schemas.microsoft.com/office/powerpoint/2010/main" val="29192323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Extrae</a:t>
            </a:r>
            <a:r>
              <a:rPr lang="en-GB" dirty="0"/>
              <a:t> and </a:t>
            </a:r>
            <a:r>
              <a:rPr lang="en-GB" dirty="0" err="1"/>
              <a:t>Paraver</a:t>
            </a:r>
            <a:endParaRPr lang="en-GB"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GB" dirty="0" err="1"/>
              <a:t>Extrae</a:t>
            </a:r>
            <a:r>
              <a:rPr lang="en-GB" dirty="0"/>
              <a:t> </a:t>
            </a:r>
            <a:r>
              <a:rPr lang="en-GB" i="1" dirty="0"/>
              <a:t>instruments</a:t>
            </a:r>
            <a:r>
              <a:rPr lang="en-GB" dirty="0"/>
              <a:t> your application and produces “</a:t>
            </a:r>
            <a:r>
              <a:rPr lang="en-GB" dirty="0" err="1"/>
              <a:t>timestamped</a:t>
            </a:r>
            <a:r>
              <a:rPr lang="en-GB" dirty="0"/>
              <a:t> events of runtime calls, performance counters and source code references”</a:t>
            </a:r>
          </a:p>
          <a:p>
            <a:pPr marL="914400" lvl="1" indent="-514350"/>
            <a:r>
              <a:rPr lang="en-GB" dirty="0"/>
              <a:t>Allows you to measure the run times of your API and kernel calls</a:t>
            </a:r>
          </a:p>
          <a:p>
            <a:pPr marL="514350" indent="-514350">
              <a:buFont typeface="+mj-lt"/>
              <a:buAutoNum type="arabicPeriod"/>
            </a:pPr>
            <a:endParaRPr lang="en-GB" dirty="0"/>
          </a:p>
          <a:p>
            <a:pPr marL="514350" indent="-514350">
              <a:buFont typeface="+mj-lt"/>
              <a:buAutoNum type="arabicPeriod"/>
            </a:pPr>
            <a:r>
              <a:rPr lang="en-GB" dirty="0" err="1"/>
              <a:t>Paraver</a:t>
            </a:r>
            <a:r>
              <a:rPr lang="en-GB" dirty="0"/>
              <a:t> provides a way to view and </a:t>
            </a:r>
            <a:r>
              <a:rPr lang="en-GB" dirty="0" err="1"/>
              <a:t>analyze</a:t>
            </a:r>
            <a:r>
              <a:rPr lang="en-GB" dirty="0"/>
              <a:t> these traces in a graphical way</a:t>
            </a:r>
          </a:p>
          <a:p>
            <a:pPr lvl="1"/>
            <a:endParaRPr lang="en-GB" dirty="0"/>
          </a:p>
          <a:p>
            <a:endParaRPr lang="en-GB" dirty="0"/>
          </a:p>
          <a:p>
            <a:endParaRPr lang="en-GB" dirty="0"/>
          </a:p>
        </p:txBody>
      </p:sp>
    </p:spTree>
    <p:extLst>
      <p:ext uri="{BB962C8B-B14F-4D97-AF65-F5344CB8AC3E}">
        <p14:creationId xmlns:p14="http://schemas.microsoft.com/office/powerpoint/2010/main" val="23353472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a:t>
            </a:r>
          </a:p>
        </p:txBody>
      </p:sp>
      <p:sp>
        <p:nvSpPr>
          <p:cNvPr id="3" name="Content Placeholder 2"/>
          <p:cNvSpPr>
            <a:spLocks noGrp="1"/>
          </p:cNvSpPr>
          <p:nvPr>
            <p:ph idx="1"/>
          </p:nvPr>
        </p:nvSpPr>
        <p:spPr/>
        <p:txBody>
          <a:bodyPr>
            <a:normAutofit lnSpcReduction="10000"/>
          </a:bodyPr>
          <a:lstStyle/>
          <a:p>
            <a:r>
              <a:rPr lang="en-GB" dirty="0"/>
              <a:t>At the moment NVIDIA® GPUs support up to </a:t>
            </a:r>
            <a:r>
              <a:rPr lang="en-GB" dirty="0" err="1"/>
              <a:t>OpenCL</a:t>
            </a:r>
            <a:r>
              <a:rPr lang="en-GB" dirty="0"/>
              <a:t> v1.1 and AMD® and Intel® support v1.2</a:t>
            </a:r>
          </a:p>
          <a:p>
            <a:r>
              <a:rPr lang="en-GB" dirty="0"/>
              <a:t>If you want to profile on NVIDIA® devices you </a:t>
            </a:r>
            <a:r>
              <a:rPr lang="en-GB" b="1" dirty="0"/>
              <a:t>must</a:t>
            </a:r>
            <a:r>
              <a:rPr lang="en-GB" dirty="0"/>
              <a:t> compile </a:t>
            </a:r>
            <a:r>
              <a:rPr lang="en-GB" dirty="0" err="1"/>
              <a:t>Extrae</a:t>
            </a:r>
            <a:r>
              <a:rPr lang="en-GB" dirty="0"/>
              <a:t> against the NVIDIA headers and runtime otherwise v1.2 code will be used by </a:t>
            </a:r>
            <a:r>
              <a:rPr lang="en-GB" dirty="0" err="1"/>
              <a:t>Extrae</a:t>
            </a:r>
            <a:r>
              <a:rPr lang="en-GB" dirty="0"/>
              <a:t> internally which will cause the trace step to </a:t>
            </a:r>
            <a:r>
              <a:rPr lang="en-GB" dirty="0" err="1"/>
              <a:t>segfault</a:t>
            </a:r>
            <a:endParaRPr lang="en-GB" dirty="0"/>
          </a:p>
        </p:txBody>
      </p:sp>
    </p:spTree>
    <p:extLst>
      <p:ext uri="{BB962C8B-B14F-4D97-AF65-F5344CB8AC3E}">
        <p14:creationId xmlns:p14="http://schemas.microsoft.com/office/powerpoint/2010/main" val="2056754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Installing </a:t>
            </a:r>
            <a:r>
              <a:rPr lang="en-GB" dirty="0" err="1"/>
              <a:t>Extrae</a:t>
            </a:r>
            <a:r>
              <a:rPr lang="en-GB" dirty="0"/>
              <a:t> and </a:t>
            </a:r>
            <a:r>
              <a:rPr lang="en-GB" dirty="0" err="1"/>
              <a:t>Paraver</a:t>
            </a:r>
            <a:endParaRPr lang="en-GB" dirty="0"/>
          </a:p>
        </p:txBody>
      </p:sp>
      <p:sp>
        <p:nvSpPr>
          <p:cNvPr id="3" name="Content Placeholder 2"/>
          <p:cNvSpPr>
            <a:spLocks noGrp="1"/>
          </p:cNvSpPr>
          <p:nvPr>
            <p:ph idx="1"/>
          </p:nvPr>
        </p:nvSpPr>
        <p:spPr>
          <a:xfrm>
            <a:off x="107504" y="1052736"/>
            <a:ext cx="8928992" cy="5616624"/>
          </a:xfrm>
        </p:spPr>
        <p:txBody>
          <a:bodyPr>
            <a:normAutofit fontScale="77500" lnSpcReduction="20000"/>
          </a:bodyPr>
          <a:lstStyle/>
          <a:p>
            <a:r>
              <a:rPr lang="en-GB" dirty="0" err="1"/>
              <a:t>Paraver</a:t>
            </a:r>
            <a:r>
              <a:rPr lang="en-GB" dirty="0"/>
              <a:t> is easy to install on Linux</a:t>
            </a:r>
          </a:p>
          <a:p>
            <a:pPr lvl="1"/>
            <a:r>
              <a:rPr lang="en-GB" dirty="0"/>
              <a:t>Just download and unpack the binary</a:t>
            </a:r>
          </a:p>
          <a:p>
            <a:r>
              <a:rPr lang="en-GB" dirty="0" err="1"/>
              <a:t>Extrae</a:t>
            </a:r>
            <a:r>
              <a:rPr lang="en-GB" dirty="0"/>
              <a:t> has some dependencies, some of which you’ll have to build from source</a:t>
            </a:r>
          </a:p>
          <a:p>
            <a:pPr lvl="1"/>
            <a:r>
              <a:rPr lang="en-GB" dirty="0"/>
              <a:t>libxml2</a:t>
            </a:r>
          </a:p>
          <a:p>
            <a:pPr lvl="1"/>
            <a:r>
              <a:rPr lang="en-GB" dirty="0" err="1"/>
              <a:t>binutils-dev</a:t>
            </a:r>
            <a:endParaRPr lang="en-GB" dirty="0"/>
          </a:p>
          <a:p>
            <a:pPr lvl="1"/>
            <a:r>
              <a:rPr lang="en-GB" dirty="0" err="1"/>
              <a:t>libunwind</a:t>
            </a:r>
            <a:endParaRPr lang="en-GB" dirty="0"/>
          </a:p>
          <a:p>
            <a:pPr lvl="1"/>
            <a:r>
              <a:rPr lang="en-GB" dirty="0"/>
              <a:t>PAPI</a:t>
            </a:r>
          </a:p>
          <a:p>
            <a:pPr lvl="1"/>
            <a:r>
              <a:rPr lang="en-GB" dirty="0"/>
              <a:t>MPI (optional)</a:t>
            </a:r>
          </a:p>
          <a:p>
            <a:r>
              <a:rPr lang="en-GB" dirty="0"/>
              <a:t>Use something like the following command line to configure before “make &amp;&amp; make install”:</a:t>
            </a:r>
            <a:br>
              <a:rPr lang="en-GB" dirty="0"/>
            </a:br>
            <a:endParaRPr lang="en-GB" sz="1800" dirty="0"/>
          </a:p>
          <a:p>
            <a:pPr marL="457200" lvl="1" indent="0">
              <a:buNone/>
            </a:pPr>
            <a:r>
              <a:rPr lang="en-GB" dirty="0">
                <a:latin typeface="Courier New Bold"/>
              </a:rPr>
              <a:t>./configure –-prefix=$HOME/</a:t>
            </a:r>
            <a:r>
              <a:rPr lang="en-GB" dirty="0" err="1">
                <a:latin typeface="Courier New Bold"/>
              </a:rPr>
              <a:t>extrae</a:t>
            </a:r>
            <a:r>
              <a:rPr lang="en-GB" dirty="0">
                <a:latin typeface="Courier New Bold"/>
              </a:rPr>
              <a:t> --with-</a:t>
            </a:r>
            <a:r>
              <a:rPr lang="en-GB" dirty="0" err="1">
                <a:latin typeface="Courier New Bold"/>
              </a:rPr>
              <a:t>binutils</a:t>
            </a:r>
            <a:r>
              <a:rPr lang="en-GB" dirty="0">
                <a:latin typeface="Courier New Bold"/>
              </a:rPr>
              <a:t>=$HOME --with-</a:t>
            </a:r>
            <a:r>
              <a:rPr lang="en-GB" dirty="0" err="1">
                <a:latin typeface="Courier New Bold"/>
              </a:rPr>
              <a:t>papi</a:t>
            </a:r>
            <a:r>
              <a:rPr lang="en-GB" dirty="0">
                <a:latin typeface="Courier New Bold"/>
              </a:rPr>
              <a:t>=$HOME --with-</a:t>
            </a:r>
            <a:r>
              <a:rPr lang="en-GB" dirty="0" err="1">
                <a:latin typeface="Courier New Bold"/>
              </a:rPr>
              <a:t>mpi</a:t>
            </a:r>
            <a:r>
              <a:rPr lang="en-GB" dirty="0">
                <a:latin typeface="Courier New Bold"/>
              </a:rPr>
              <a:t>=$HOME --without-</a:t>
            </a:r>
            <a:r>
              <a:rPr lang="en-GB" dirty="0" err="1">
                <a:latin typeface="Courier New Bold"/>
              </a:rPr>
              <a:t>dyninst</a:t>
            </a:r>
            <a:r>
              <a:rPr lang="en-GB" dirty="0">
                <a:latin typeface="Courier New Bold"/>
              </a:rPr>
              <a:t> --with-unwind=$HOME --with-</a:t>
            </a:r>
            <a:r>
              <a:rPr lang="en-GB" dirty="0" err="1">
                <a:latin typeface="Courier New Bold"/>
              </a:rPr>
              <a:t>opencl</a:t>
            </a:r>
            <a:r>
              <a:rPr lang="en-GB" dirty="0">
                <a:latin typeface="Courier New Bold"/>
              </a:rPr>
              <a:t>=/</a:t>
            </a:r>
            <a:r>
              <a:rPr lang="en-GB" dirty="0" err="1">
                <a:latin typeface="Courier New Bold"/>
              </a:rPr>
              <a:t>usr</a:t>
            </a:r>
            <a:r>
              <a:rPr lang="en-GB" dirty="0">
                <a:latin typeface="Courier New Bold"/>
              </a:rPr>
              <a:t>/local/ --with-</a:t>
            </a:r>
            <a:r>
              <a:rPr lang="en-GB" dirty="0" err="1">
                <a:latin typeface="Courier New Bold"/>
              </a:rPr>
              <a:t>opencl</a:t>
            </a:r>
            <a:r>
              <a:rPr lang="en-GB" dirty="0">
                <a:latin typeface="Courier New Bold"/>
              </a:rPr>
              <a:t>-libs=/</a:t>
            </a:r>
            <a:r>
              <a:rPr lang="en-GB" dirty="0" err="1">
                <a:latin typeface="Courier New Bold"/>
              </a:rPr>
              <a:t>usr</a:t>
            </a:r>
            <a:r>
              <a:rPr lang="en-GB" dirty="0">
                <a:latin typeface="Courier New Bold"/>
              </a:rPr>
              <a:t>/lib64</a:t>
            </a:r>
          </a:p>
        </p:txBody>
      </p:sp>
    </p:spTree>
    <p:extLst>
      <p:ext uri="{BB962C8B-B14F-4D97-AF65-F5344CB8AC3E}">
        <p14:creationId xmlns:p14="http://schemas.microsoft.com/office/powerpoint/2010/main" val="1915659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tracing your code</a:t>
            </a:r>
          </a:p>
        </p:txBody>
      </p:sp>
      <p:sp>
        <p:nvSpPr>
          <p:cNvPr id="3" name="Content Placeholder 2"/>
          <p:cNvSpPr>
            <a:spLocks noGrp="1"/>
          </p:cNvSpPr>
          <p:nvPr>
            <p:ph idx="1"/>
          </p:nvPr>
        </p:nvSpPr>
        <p:spPr/>
        <p:txBody>
          <a:bodyPr>
            <a:normAutofit fontScale="77500" lnSpcReduction="20000"/>
          </a:bodyPr>
          <a:lstStyle/>
          <a:p>
            <a:r>
              <a:rPr lang="en-GB" dirty="0"/>
              <a:t>Copy the trace.sh script from </a:t>
            </a:r>
            <a:r>
              <a:rPr lang="en-GB" dirty="0" err="1"/>
              <a:t>extrae</a:t>
            </a:r>
            <a:r>
              <a:rPr lang="en-GB" dirty="0"/>
              <a:t>/share/example/OPENCL to your project directory</a:t>
            </a:r>
          </a:p>
          <a:p>
            <a:pPr lvl="1"/>
            <a:r>
              <a:rPr lang="en-GB" dirty="0"/>
              <a:t>This sets up a few environment variables and then runs your compiled binary</a:t>
            </a:r>
          </a:p>
          <a:p>
            <a:r>
              <a:rPr lang="en-GB" dirty="0"/>
              <a:t>Copy the extrae.xml file from the same location to your project directory</a:t>
            </a:r>
          </a:p>
          <a:p>
            <a:pPr lvl="1"/>
            <a:r>
              <a:rPr lang="en-GB" dirty="0"/>
              <a:t>This gives some instructions to </a:t>
            </a:r>
            <a:r>
              <a:rPr lang="en-GB" dirty="0" err="1"/>
              <a:t>Extrae</a:t>
            </a:r>
            <a:r>
              <a:rPr lang="en-GB" dirty="0"/>
              <a:t> as to how to profile your code</a:t>
            </a:r>
          </a:p>
          <a:p>
            <a:pPr lvl="1"/>
            <a:r>
              <a:rPr lang="en-GB" dirty="0"/>
              <a:t>Lots of options here – see their user guide</a:t>
            </a:r>
          </a:p>
          <a:p>
            <a:pPr lvl="1"/>
            <a:r>
              <a:rPr lang="en-GB" dirty="0"/>
              <a:t>The default they provide is fine to use to begin with</a:t>
            </a:r>
          </a:p>
          <a:p>
            <a:r>
              <a:rPr lang="en-GB" dirty="0"/>
              <a:t>Trace!</a:t>
            </a:r>
          </a:p>
          <a:p>
            <a:pPr lvl="1"/>
            <a:r>
              <a:rPr lang="en-GB" b="1" dirty="0">
                <a:latin typeface="Courier New"/>
                <a:cs typeface="Courier New"/>
              </a:rPr>
              <a:t>./trace.sh ./</a:t>
            </a:r>
            <a:r>
              <a:rPr lang="en-GB" b="1" dirty="0" err="1">
                <a:latin typeface="Courier New"/>
                <a:cs typeface="Courier New"/>
              </a:rPr>
              <a:t>a.out</a:t>
            </a:r>
            <a:endParaRPr lang="en-GB" b="1" dirty="0">
              <a:latin typeface="Courier New"/>
              <a:cs typeface="Courier New"/>
            </a:endParaRPr>
          </a:p>
        </p:txBody>
      </p:sp>
    </p:spTree>
    <p:extLst>
      <p:ext uri="{BB962C8B-B14F-4D97-AF65-F5344CB8AC3E}">
        <p14:creationId xmlns:p14="http://schemas.microsoft.com/office/powerpoint/2010/main" val="22637803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visualize the trace</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r>
              <a:rPr lang="en-GB" dirty="0" err="1"/>
              <a:t>Extrae</a:t>
            </a:r>
            <a:r>
              <a:rPr lang="en-GB" dirty="0"/>
              <a:t> produces a number of files</a:t>
            </a:r>
          </a:p>
          <a:p>
            <a:pPr lvl="1"/>
            <a:r>
              <a:rPr lang="en-GB" dirty="0"/>
              <a:t>.</a:t>
            </a:r>
            <a:r>
              <a:rPr lang="en-GB" dirty="0" err="1"/>
              <a:t>prv</a:t>
            </a:r>
            <a:r>
              <a:rPr lang="en-GB" dirty="0"/>
              <a:t>, .</a:t>
            </a:r>
            <a:r>
              <a:rPr lang="en-GB" dirty="0" err="1"/>
              <a:t>pcf</a:t>
            </a:r>
            <a:r>
              <a:rPr lang="en-GB" dirty="0"/>
              <a:t>, .row, etc…</a:t>
            </a:r>
          </a:p>
          <a:p>
            <a:r>
              <a:rPr lang="en-GB" dirty="0"/>
              <a:t>Run </a:t>
            </a:r>
            <a:r>
              <a:rPr lang="en-GB" dirty="0" err="1"/>
              <a:t>Paraver</a:t>
            </a:r>
            <a:endParaRPr lang="en-GB" dirty="0"/>
          </a:p>
          <a:p>
            <a:pPr lvl="1"/>
            <a:r>
              <a:rPr lang="en-GB" b="1" dirty="0">
                <a:latin typeface="Courier New"/>
                <a:cs typeface="Courier New"/>
              </a:rPr>
              <a:t>./</a:t>
            </a:r>
            <a:r>
              <a:rPr lang="en-GB" b="1" dirty="0" err="1">
                <a:latin typeface="Courier New"/>
                <a:cs typeface="Courier New"/>
              </a:rPr>
              <a:t>wxparaver</a:t>
            </a:r>
            <a:r>
              <a:rPr lang="en-GB" b="1" dirty="0">
                <a:latin typeface="Courier New"/>
                <a:cs typeface="Courier New"/>
              </a:rPr>
              <a:t>-&lt;version&gt;/bin/</a:t>
            </a:r>
            <a:r>
              <a:rPr lang="en-GB" b="1" dirty="0" err="1">
                <a:latin typeface="Courier New"/>
                <a:cs typeface="Courier New"/>
              </a:rPr>
              <a:t>wxparaver</a:t>
            </a:r>
            <a:endParaRPr lang="en-GB" b="1" dirty="0">
              <a:latin typeface="Courier New"/>
              <a:cs typeface="Courier New"/>
            </a:endParaRPr>
          </a:p>
          <a:p>
            <a:r>
              <a:rPr lang="en-GB" dirty="0"/>
              <a:t>Load in the trace</a:t>
            </a:r>
          </a:p>
          <a:p>
            <a:pPr lvl="1"/>
            <a:r>
              <a:rPr lang="en-GB" dirty="0"/>
              <a:t>File –&gt; Load Trace -&gt; Select the .</a:t>
            </a:r>
            <a:r>
              <a:rPr lang="en-GB" dirty="0" err="1"/>
              <a:t>prv</a:t>
            </a:r>
            <a:r>
              <a:rPr lang="en-GB" dirty="0"/>
              <a:t> file</a:t>
            </a:r>
          </a:p>
          <a:p>
            <a:r>
              <a:rPr lang="en-GB" dirty="0"/>
              <a:t>Load in the provided </a:t>
            </a:r>
            <a:r>
              <a:rPr lang="en-GB" dirty="0" err="1"/>
              <a:t>OpenCL</a:t>
            </a:r>
            <a:r>
              <a:rPr lang="en-GB" dirty="0"/>
              <a:t> view </a:t>
            </a:r>
            <a:r>
              <a:rPr lang="en-GB" dirty="0" err="1"/>
              <a:t>config</a:t>
            </a:r>
            <a:r>
              <a:rPr lang="en-GB" dirty="0"/>
              <a:t> file</a:t>
            </a:r>
          </a:p>
          <a:p>
            <a:pPr lvl="1"/>
            <a:r>
              <a:rPr lang="en-GB" dirty="0"/>
              <a:t>File -&gt; Load configuration -&gt; </a:t>
            </a:r>
            <a:r>
              <a:rPr lang="en-GB" dirty="0" err="1"/>
              <a:t>wxparaver</a:t>
            </a:r>
            <a:r>
              <a:rPr lang="en-GB" dirty="0"/>
              <a:t>-&lt;version&gt;/</a:t>
            </a:r>
            <a:r>
              <a:rPr lang="en-GB" dirty="0" err="1"/>
              <a:t>cfgs</a:t>
            </a:r>
            <a:r>
              <a:rPr lang="en-GB" dirty="0"/>
              <a:t>/</a:t>
            </a:r>
            <a:r>
              <a:rPr lang="en-GB" dirty="0" err="1"/>
              <a:t>OpenCL</a:t>
            </a:r>
            <a:r>
              <a:rPr lang="en-GB" dirty="0"/>
              <a:t>/views/</a:t>
            </a:r>
            <a:r>
              <a:rPr lang="en-GB" dirty="0" err="1"/>
              <a:t>opencl_call.cfg</a:t>
            </a:r>
            <a:endParaRPr lang="en-GB" dirty="0"/>
          </a:p>
          <a:p>
            <a:r>
              <a:rPr lang="en-GB" dirty="0"/>
              <a:t>The traces appear as three windows</a:t>
            </a:r>
          </a:p>
          <a:p>
            <a:pPr marL="971550" lvl="1" indent="-514350">
              <a:buFont typeface="+mj-lt"/>
              <a:buAutoNum type="arabicPeriod"/>
            </a:pPr>
            <a:r>
              <a:rPr lang="en-GB" dirty="0" err="1"/>
              <a:t>OpenCL</a:t>
            </a:r>
            <a:r>
              <a:rPr lang="en-GB" dirty="0"/>
              <a:t> call in host - timings of API calls</a:t>
            </a:r>
          </a:p>
          <a:p>
            <a:pPr marL="971550" lvl="1" indent="-514350">
              <a:buFont typeface="+mj-lt"/>
              <a:buAutoNum type="arabicPeriod"/>
            </a:pPr>
            <a:r>
              <a:rPr lang="en-GB" dirty="0"/>
              <a:t>Kernel Name – run times of kernel executions</a:t>
            </a:r>
          </a:p>
          <a:p>
            <a:pPr marL="971550" lvl="1" indent="-514350">
              <a:buFont typeface="+mj-lt"/>
              <a:buAutoNum type="arabicPeriod"/>
            </a:pPr>
            <a:r>
              <a:rPr lang="en-GB" dirty="0" err="1"/>
              <a:t>OpenCL</a:t>
            </a:r>
            <a:r>
              <a:rPr lang="en-GB" dirty="0"/>
              <a:t> call in accelerator – information about total compute </a:t>
            </a:r>
            <a:r>
              <a:rPr lang="en-GB" dirty="0" err="1"/>
              <a:t>vs</a:t>
            </a:r>
            <a:r>
              <a:rPr lang="en-GB" dirty="0"/>
              <a:t> memory transfer times</a:t>
            </a:r>
          </a:p>
        </p:txBody>
      </p:sp>
    </p:spTree>
    <p:extLst>
      <p:ext uri="{BB962C8B-B14F-4D97-AF65-F5344CB8AC3E}">
        <p14:creationId xmlns:p14="http://schemas.microsoft.com/office/powerpoint/2010/main" val="12679698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Paraver</a:t>
            </a:r>
            <a:endParaRPr lang="en-GB"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268760"/>
            <a:ext cx="2520280" cy="5257539"/>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91880" y="1916832"/>
            <a:ext cx="5184576" cy="3787069"/>
          </a:xfrm>
        </p:spPr>
      </p:pic>
    </p:spTree>
    <p:extLst>
      <p:ext uri="{BB962C8B-B14F-4D97-AF65-F5344CB8AC3E}">
        <p14:creationId xmlns:p14="http://schemas.microsoft.com/office/powerpoint/2010/main" val="547782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C/C++ </a:t>
            </a:r>
            <a:r>
              <a:rPr lang="zh-CN" altLang="en-US" dirty="0"/>
              <a:t>链接</a:t>
            </a:r>
            <a:r>
              <a:rPr lang="en-GB" dirty="0"/>
              <a:t> (</a:t>
            </a:r>
            <a:r>
              <a:rPr lang="en-GB" dirty="0" err="1"/>
              <a:t>gcc</a:t>
            </a:r>
            <a:r>
              <a:rPr lang="en-GB" dirty="0"/>
              <a:t>/g++)</a:t>
            </a:r>
          </a:p>
        </p:txBody>
      </p:sp>
      <p:sp>
        <p:nvSpPr>
          <p:cNvPr id="3" name="Content Placeholder 2"/>
          <p:cNvSpPr>
            <a:spLocks noGrp="1"/>
          </p:cNvSpPr>
          <p:nvPr>
            <p:ph idx="1"/>
          </p:nvPr>
        </p:nvSpPr>
        <p:spPr>
          <a:xfrm>
            <a:off x="457200" y="1600200"/>
            <a:ext cx="8229600" cy="4853136"/>
          </a:xfrm>
        </p:spPr>
        <p:txBody>
          <a:bodyPr>
            <a:normAutofit fontScale="77500" lnSpcReduction="20000"/>
          </a:bodyPr>
          <a:lstStyle/>
          <a:p>
            <a:pPr>
              <a:lnSpc>
                <a:spcPct val="110000"/>
              </a:lnSpc>
            </a:pPr>
            <a:r>
              <a:rPr lang="zh-CN" altLang="en-US" dirty="0"/>
              <a:t>要编译 </a:t>
            </a:r>
            <a:r>
              <a:rPr lang="en-GB" dirty="0"/>
              <a:t>OpenCL </a:t>
            </a:r>
            <a:r>
              <a:rPr lang="zh-CN" altLang="en-US" dirty="0"/>
              <a:t>程序，你必须告诉编译器</a:t>
            </a:r>
            <a:r>
              <a:rPr lang="en-GB" dirty="0"/>
              <a:t> </a:t>
            </a:r>
            <a:r>
              <a:rPr lang="zh-CN" altLang="en-US" dirty="0"/>
              <a:t>（</a:t>
            </a:r>
            <a:r>
              <a:rPr lang="en-GB" altLang="zh-CN" dirty="0"/>
              <a:t>compiler</a:t>
            </a:r>
            <a:r>
              <a:rPr lang="zh-CN" altLang="en-US" dirty="0"/>
              <a:t>）去使用 </a:t>
            </a:r>
            <a:r>
              <a:rPr lang="en-GB" dirty="0"/>
              <a:t>OpenCL </a:t>
            </a:r>
            <a:r>
              <a:rPr lang="zh-CN" altLang="en-US" dirty="0"/>
              <a:t>库（</a:t>
            </a:r>
            <a:r>
              <a:rPr lang="en-GB" dirty="0"/>
              <a:t>library</a:t>
            </a:r>
            <a:r>
              <a:rPr lang="zh-CN" altLang="en-US" dirty="0"/>
              <a:t>），就要在编译的时候加上备注（</a:t>
            </a:r>
            <a:r>
              <a:rPr lang="en-US" altLang="zh-CN" dirty="0"/>
              <a:t>flag</a:t>
            </a:r>
            <a:r>
              <a:rPr lang="zh-CN" altLang="en-US" dirty="0"/>
              <a:t>）</a:t>
            </a:r>
            <a:r>
              <a:rPr lang="en-GB" dirty="0"/>
              <a:t>: </a:t>
            </a:r>
            <a:r>
              <a:rPr lang="en-GB" b="1" dirty="0">
                <a:solidFill>
                  <a:schemeClr val="accent6">
                    <a:lumMod val="75000"/>
                  </a:schemeClr>
                </a:solidFill>
                <a:latin typeface="Courier New Bold"/>
                <a:cs typeface="Courier New Bold"/>
              </a:rPr>
              <a:t>–l OpenCL</a:t>
            </a:r>
          </a:p>
          <a:p>
            <a:pPr>
              <a:lnSpc>
                <a:spcPct val="110000"/>
              </a:lnSpc>
            </a:pPr>
            <a:r>
              <a:rPr lang="zh-CN" altLang="en-US" dirty="0"/>
              <a:t>编译器应该能找到 </a:t>
            </a:r>
            <a:r>
              <a:rPr lang="en-GB" dirty="0"/>
              <a:t>OpenCL </a:t>
            </a:r>
            <a:r>
              <a:rPr lang="zh-CN" altLang="en-US" dirty="0"/>
              <a:t>头文件（</a:t>
            </a:r>
            <a:r>
              <a:rPr lang="en-GB" altLang="zh-CN" dirty="0"/>
              <a:t>header files</a:t>
            </a:r>
            <a:r>
              <a:rPr lang="zh-CN" altLang="en-US" dirty="0"/>
              <a:t>）了，如果找不到，你就得指定具体的</a:t>
            </a:r>
            <a:r>
              <a:rPr lang="en-GB" dirty="0"/>
              <a:t> CL/ </a:t>
            </a:r>
            <a:r>
              <a:rPr lang="zh-CN" altLang="en-US" dirty="0"/>
              <a:t>文件夹的路径，这需要加上</a:t>
            </a:r>
            <a:r>
              <a:rPr lang="en-GB" dirty="0"/>
              <a:t> </a:t>
            </a:r>
            <a:r>
              <a:rPr lang="en-GB" b="1" dirty="0">
                <a:solidFill>
                  <a:schemeClr val="accent6">
                    <a:lumMod val="75000"/>
                  </a:schemeClr>
                </a:solidFill>
                <a:latin typeface="Courier New Bold"/>
                <a:cs typeface="Courier New Bold"/>
              </a:rPr>
              <a:t>–I</a:t>
            </a:r>
            <a:r>
              <a:rPr lang="en-GB" b="1" dirty="0">
                <a:solidFill>
                  <a:schemeClr val="accent6">
                    <a:lumMod val="75000"/>
                  </a:schemeClr>
                </a:solidFill>
              </a:rPr>
              <a:t> </a:t>
            </a:r>
            <a:r>
              <a:rPr lang="en-GB" dirty="0"/>
              <a:t>(</a:t>
            </a:r>
            <a:r>
              <a:rPr lang="zh-CN" altLang="en-US" dirty="0"/>
              <a:t>一定要是大写的，不能用</a:t>
            </a:r>
            <a:r>
              <a:rPr lang="en-GB" dirty="0"/>
              <a:t> “</a:t>
            </a:r>
            <a:r>
              <a:rPr lang="en-GB" dirty="0" err="1"/>
              <a:t>i</a:t>
            </a:r>
            <a:r>
              <a:rPr lang="en-GB" dirty="0"/>
              <a:t>”)</a:t>
            </a:r>
            <a:r>
              <a:rPr lang="zh-CN" altLang="en-US" dirty="0"/>
              <a:t>备注（</a:t>
            </a:r>
            <a:r>
              <a:rPr lang="en-US" altLang="zh-CN" dirty="0"/>
              <a:t>flag</a:t>
            </a:r>
            <a:r>
              <a:rPr lang="zh-CN" altLang="en-US" dirty="0"/>
              <a:t>） </a:t>
            </a:r>
            <a:endParaRPr lang="en-US" altLang="zh-CN" dirty="0"/>
          </a:p>
          <a:p>
            <a:pPr>
              <a:lnSpc>
                <a:spcPct val="110000"/>
              </a:lnSpc>
            </a:pPr>
            <a:r>
              <a:rPr lang="zh-CN" altLang="en-US" dirty="0"/>
              <a:t>链接器（</a:t>
            </a:r>
            <a:r>
              <a:rPr lang="en-US" altLang="zh-CN" dirty="0"/>
              <a:t>linker</a:t>
            </a:r>
            <a:r>
              <a:rPr lang="zh-CN" altLang="en-US" dirty="0"/>
              <a:t>）应该能找到 </a:t>
            </a:r>
            <a:r>
              <a:rPr lang="en-GB" dirty="0"/>
              <a:t>OpenCL </a:t>
            </a:r>
            <a:r>
              <a:rPr lang="zh-CN" altLang="en-US" dirty="0"/>
              <a:t>运行环境库（</a:t>
            </a:r>
            <a:r>
              <a:rPr lang="en-GB" altLang="zh-CN" dirty="0"/>
              <a:t> runtime libraries </a:t>
            </a:r>
            <a:r>
              <a:rPr lang="zh-CN" altLang="en-US" dirty="0"/>
              <a:t>），如果找不到，你就得加上</a:t>
            </a:r>
            <a:r>
              <a:rPr lang="en-GB" dirty="0"/>
              <a:t> </a:t>
            </a:r>
            <a:r>
              <a:rPr lang="en-GB" b="1" dirty="0">
                <a:solidFill>
                  <a:schemeClr val="accent6">
                    <a:lumMod val="75000"/>
                  </a:schemeClr>
                </a:solidFill>
                <a:latin typeface="Courier New Bold"/>
                <a:cs typeface="Courier New Bold"/>
              </a:rPr>
              <a:t>–L</a:t>
            </a:r>
            <a:r>
              <a:rPr lang="zh-CN" altLang="en-US" dirty="0"/>
              <a:t>（注意也要是大写哈）备注（</a:t>
            </a:r>
            <a:r>
              <a:rPr lang="en-US" altLang="zh-CN" dirty="0"/>
              <a:t>flag</a:t>
            </a:r>
            <a:r>
              <a:rPr lang="zh-CN" altLang="en-US" dirty="0"/>
              <a:t>） 来指定 </a:t>
            </a:r>
            <a:r>
              <a:rPr lang="en-US" altLang="zh-CN" dirty="0"/>
              <a:t>lib </a:t>
            </a:r>
            <a:r>
              <a:rPr lang="zh-CN" altLang="en-US" dirty="0"/>
              <a:t>文件夹位置</a:t>
            </a:r>
            <a:endParaRPr lang="en-GB" dirty="0"/>
          </a:p>
          <a:p>
            <a:pPr>
              <a:lnSpc>
                <a:spcPct val="110000"/>
              </a:lnSpc>
            </a:pPr>
            <a:r>
              <a:rPr lang="zh-CN" altLang="en-US" dirty="0"/>
              <a:t>还得确定你使用的</a:t>
            </a:r>
            <a:r>
              <a:rPr lang="en-GB" dirty="0"/>
              <a:t> </a:t>
            </a:r>
            <a:r>
              <a:rPr lang="en-GB" dirty="0" err="1"/>
              <a:t>gcc</a:t>
            </a:r>
            <a:r>
              <a:rPr lang="en-GB" dirty="0"/>
              <a:t>/g++ </a:t>
            </a:r>
            <a:r>
              <a:rPr lang="zh-CN" altLang="en-US" dirty="0"/>
              <a:t>版本得足够新，要使用 </a:t>
            </a:r>
            <a:r>
              <a:rPr lang="en-GB" altLang="zh-CN" dirty="0"/>
              <a:t>OpenCL C++ API </a:t>
            </a:r>
            <a:r>
              <a:rPr lang="zh-CN" altLang="en-US" dirty="0"/>
              <a:t>要求最低也得是</a:t>
            </a:r>
            <a:r>
              <a:rPr lang="en-GB" dirty="0"/>
              <a:t> v4.7 </a:t>
            </a:r>
            <a:r>
              <a:rPr lang="zh-CN" altLang="en-US" dirty="0"/>
              <a:t>版本（因为需要支持 </a:t>
            </a:r>
            <a:r>
              <a:rPr lang="en-US" altLang="zh-CN" dirty="0"/>
              <a:t>C++11</a:t>
            </a:r>
            <a:r>
              <a:rPr lang="zh-CN" altLang="en-US" dirty="0"/>
              <a:t>）</a:t>
            </a:r>
            <a:endParaRPr lang="en-GB"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 Tips</a:t>
            </a:r>
          </a:p>
        </p:txBody>
      </p:sp>
      <p:sp>
        <p:nvSpPr>
          <p:cNvPr id="3" name="Content Placeholder 2"/>
          <p:cNvSpPr>
            <a:spLocks noGrp="1"/>
          </p:cNvSpPr>
          <p:nvPr>
            <p:ph idx="1"/>
          </p:nvPr>
        </p:nvSpPr>
        <p:spPr>
          <a:xfrm>
            <a:off x="107504" y="1600200"/>
            <a:ext cx="8856984" cy="5141168"/>
          </a:xfrm>
        </p:spPr>
        <p:txBody>
          <a:bodyPr>
            <a:normAutofit fontScale="85000" lnSpcReduction="10000"/>
          </a:bodyPr>
          <a:lstStyle/>
          <a:p>
            <a:r>
              <a:rPr lang="en-GB" dirty="0"/>
              <a:t>Show what the colours represent</a:t>
            </a:r>
          </a:p>
          <a:p>
            <a:pPr lvl="1"/>
            <a:r>
              <a:rPr lang="en-GB" dirty="0"/>
              <a:t>Right click -&gt; Info Panel</a:t>
            </a:r>
          </a:p>
          <a:p>
            <a:r>
              <a:rPr lang="en-GB" dirty="0"/>
              <a:t>Zoom in to examine specific areas of interest</a:t>
            </a:r>
          </a:p>
          <a:p>
            <a:pPr lvl="1"/>
            <a:r>
              <a:rPr lang="en-GB" dirty="0"/>
              <a:t>Highlight a section of the trace to populate the timeline window</a:t>
            </a:r>
          </a:p>
          <a:p>
            <a:r>
              <a:rPr lang="en-GB" dirty="0"/>
              <a:t>Tabulate the data – numerical timings of API calls</a:t>
            </a:r>
          </a:p>
          <a:p>
            <a:pPr lvl="1"/>
            <a:r>
              <a:rPr lang="en-GB" dirty="0"/>
              <a:t>Select a timeline in the </a:t>
            </a:r>
            <a:r>
              <a:rPr lang="en-GB" dirty="0" err="1"/>
              <a:t>Paraver</a:t>
            </a:r>
            <a:r>
              <a:rPr lang="en-GB" dirty="0"/>
              <a:t> main window, click on the ‘New Histogram’ icon and select OK</a:t>
            </a:r>
          </a:p>
          <a:p>
            <a:r>
              <a:rPr lang="en-GB" dirty="0"/>
              <a:t>Powerful software – can also pick up your MPI communications</a:t>
            </a:r>
          </a:p>
          <a:p>
            <a:r>
              <a:rPr lang="en-GB" dirty="0"/>
              <a:t>Perform calculations with the data – see the </a:t>
            </a:r>
            <a:r>
              <a:rPr lang="en-GB" dirty="0" err="1"/>
              <a:t>Paraver</a:t>
            </a:r>
            <a:r>
              <a:rPr lang="en-GB" dirty="0"/>
              <a:t> user guide</a:t>
            </a:r>
          </a:p>
        </p:txBody>
      </p:sp>
    </p:spTree>
    <p:extLst>
      <p:ext uri="{BB962C8B-B14F-4D97-AF65-F5344CB8AC3E}">
        <p14:creationId xmlns:p14="http://schemas.microsoft.com/office/powerpoint/2010/main" val="13930906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specific profilers</a:t>
            </a:r>
          </a:p>
        </p:txBody>
      </p:sp>
      <p:sp>
        <p:nvSpPr>
          <p:cNvPr id="3" name="Content Placeholder 2"/>
          <p:cNvSpPr>
            <a:spLocks noGrp="1"/>
          </p:cNvSpPr>
          <p:nvPr>
            <p:ph idx="1"/>
          </p:nvPr>
        </p:nvSpPr>
        <p:spPr/>
        <p:txBody>
          <a:bodyPr/>
          <a:lstStyle/>
          <a:p>
            <a:r>
              <a:rPr lang="en-GB" dirty="0"/>
              <a:t>More information can be obtained about your </a:t>
            </a:r>
            <a:r>
              <a:rPr lang="en-GB" dirty="0" err="1"/>
              <a:t>OpenCL</a:t>
            </a:r>
            <a:r>
              <a:rPr lang="en-GB" dirty="0"/>
              <a:t> program by profiling it using the hardware vendors dedicated profilers</a:t>
            </a:r>
          </a:p>
          <a:p>
            <a:endParaRPr lang="en-GB" dirty="0"/>
          </a:p>
          <a:p>
            <a:r>
              <a:rPr lang="en-GB" dirty="0" err="1"/>
              <a:t>OpenCL</a:t>
            </a:r>
            <a:r>
              <a:rPr lang="en-GB" dirty="0"/>
              <a:t> profiling can be done with Events in the API itself for specific profiling of queues and kernel calls</a:t>
            </a:r>
          </a:p>
        </p:txBody>
      </p:sp>
    </p:spTree>
    <p:extLst>
      <p:ext uri="{BB962C8B-B14F-4D97-AF65-F5344CB8AC3E}">
        <p14:creationId xmlns:p14="http://schemas.microsoft.com/office/powerpoint/2010/main" val="2826295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NVIDIA Visual Profiler®</a:t>
            </a:r>
          </a:p>
        </p:txBody>
      </p:sp>
      <p:sp>
        <p:nvSpPr>
          <p:cNvPr id="6" name="Content Placeholder 4"/>
          <p:cNvSpPr txBox="1">
            <a:spLocks/>
          </p:cNvSpPr>
          <p:nvPr/>
        </p:nvSpPr>
        <p:spPr>
          <a:xfrm>
            <a:off x="107504" y="1484784"/>
            <a:ext cx="8928992" cy="2160240"/>
          </a:xfrm>
          <a:prstGeom prst="rect">
            <a:avLst/>
          </a:prstGeom>
        </p:spPr>
        <p:txBody>
          <a:bodyPr vert="horz" lIns="91440" tIns="45720" rIns="91440" bIns="45720" numCol="2"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prstClr val="black"/>
                </a:solidFill>
              </a:rPr>
              <a:t>This gives us information about:</a:t>
            </a:r>
          </a:p>
          <a:p>
            <a:r>
              <a:rPr lang="en-GB" sz="3100" dirty="0">
                <a:solidFill>
                  <a:prstClr val="black"/>
                </a:solidFill>
              </a:rPr>
              <a:t>Device occupancy</a:t>
            </a:r>
          </a:p>
          <a:p>
            <a:r>
              <a:rPr lang="en-GB" sz="3100" dirty="0">
                <a:solidFill>
                  <a:prstClr val="black"/>
                </a:solidFill>
              </a:rPr>
              <a:t>Memory bandwidth(between host and device)</a:t>
            </a:r>
          </a:p>
          <a:p>
            <a:endParaRPr lang="en-GB" sz="3100" dirty="0">
              <a:solidFill>
                <a:prstClr val="black"/>
              </a:solidFill>
            </a:endParaRPr>
          </a:p>
          <a:p>
            <a:endParaRPr lang="en-GB" sz="3100" dirty="0">
              <a:solidFill>
                <a:prstClr val="black"/>
              </a:solidFill>
            </a:endParaRPr>
          </a:p>
          <a:p>
            <a:r>
              <a:rPr lang="en-GB" sz="3100" dirty="0">
                <a:solidFill>
                  <a:prstClr val="black"/>
                </a:solidFill>
              </a:rPr>
              <a:t>Number of registers uses</a:t>
            </a:r>
          </a:p>
          <a:p>
            <a:r>
              <a:rPr lang="en-GB" sz="3100" dirty="0">
                <a:solidFill>
                  <a:prstClr val="black"/>
                </a:solidFill>
              </a:rPr>
              <a:t>Timeline of kernel executions and memory copies</a:t>
            </a:r>
          </a:p>
          <a:p>
            <a:r>
              <a:rPr lang="en-GB" sz="3100" dirty="0">
                <a:solidFill>
                  <a:prstClr val="black"/>
                </a:solidFill>
              </a:rPr>
              <a:t>Etc…</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
        <p:nvSpPr>
          <p:cNvPr id="8" name="Content Placeholder 2"/>
          <p:cNvSpPr txBox="1">
            <a:spLocks/>
          </p:cNvSpPr>
          <p:nvPr/>
        </p:nvSpPr>
        <p:spPr>
          <a:xfrm>
            <a:off x="313184" y="3789039"/>
            <a:ext cx="8229600" cy="25202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solidFill>
                  <a:prstClr val="black"/>
                </a:solidFill>
              </a:rPr>
              <a:t>Start a new session:</a:t>
            </a:r>
          </a:p>
          <a:p>
            <a:endParaRPr lang="en-GB" sz="2000" dirty="0">
              <a:solidFill>
                <a:prstClr val="black"/>
              </a:solidFill>
            </a:endParaRPr>
          </a:p>
          <a:p>
            <a:r>
              <a:rPr lang="en-GB" sz="2000" dirty="0">
                <a:solidFill>
                  <a:prstClr val="black"/>
                </a:solidFill>
              </a:rPr>
              <a:t>Follow the wizard, selecting the compiled binary in the File box (you do not need to make any code or compiler modifications). You can leave the other options as the default.</a:t>
            </a:r>
          </a:p>
          <a:p>
            <a:r>
              <a:rPr lang="en-GB" sz="2000" dirty="0">
                <a:solidFill>
                  <a:prstClr val="black"/>
                </a:solidFill>
              </a:rPr>
              <a:t>The binary is then run and profiled and the results displayed.</a:t>
            </a:r>
          </a:p>
          <a:p>
            <a:endParaRPr lang="en-GB" sz="2000" dirty="0">
              <a:solidFill>
                <a:prstClr val="black"/>
              </a:solidFill>
            </a:endParaRPr>
          </a:p>
        </p:txBody>
      </p:sp>
      <p:pic>
        <p:nvPicPr>
          <p:cNvPr id="9" name="Picture 2" descr="C:\Users\Tom\Downloads\Screenshot from 2012-10-15 20-06-42.png"/>
          <p:cNvPicPr>
            <a:picLocks noChangeAspect="1" noChangeArrowheads="1"/>
          </p:cNvPicPr>
          <p:nvPr/>
        </p:nvPicPr>
        <p:blipFill>
          <a:blip r:embed="rId2" cstate="print"/>
          <a:srcRect l="5000" t="6531" r="81429" b="77469"/>
          <a:stretch>
            <a:fillRect/>
          </a:stretch>
        </p:blipFill>
        <p:spPr bwMode="auto">
          <a:xfrm>
            <a:off x="6084168" y="3573016"/>
            <a:ext cx="1240971" cy="914400"/>
          </a:xfrm>
          <a:prstGeom prst="rect">
            <a:avLst/>
          </a:prstGeom>
          <a:noFill/>
        </p:spPr>
      </p:pic>
      <p:cxnSp>
        <p:nvCxnSpPr>
          <p:cNvPr id="10" name="Straight Arrow Connector 9"/>
          <p:cNvCxnSpPr>
            <a:endCxn id="9" idx="1"/>
          </p:cNvCxnSpPr>
          <p:nvPr/>
        </p:nvCxnSpPr>
        <p:spPr>
          <a:xfrm>
            <a:off x="4572000" y="4030216"/>
            <a:ext cx="1512168"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860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457200" y="1052736"/>
            <a:ext cx="8229600" cy="4525963"/>
          </a:xfrm>
        </p:spPr>
        <p:txBody>
          <a:bodyPr/>
          <a:lstStyle/>
          <a:p>
            <a:r>
              <a:rPr lang="en-GB" dirty="0"/>
              <a:t>The timeline says what happened during the program execution:</a:t>
            </a:r>
          </a:p>
          <a:p>
            <a:endParaRPr lang="en-GB" dirty="0"/>
          </a:p>
          <a:p>
            <a:endParaRPr lang="en-GB" dirty="0"/>
          </a:p>
          <a:p>
            <a:endParaRPr lang="en-GB" dirty="0"/>
          </a:p>
          <a:p>
            <a:r>
              <a:rPr lang="en-GB" dirty="0"/>
              <a:t>Some things to think about optimising are displayed in the Analysis tab:</a:t>
            </a:r>
          </a:p>
          <a:p>
            <a:endParaRPr lang="en-GB" dirty="0"/>
          </a:p>
        </p:txBody>
      </p:sp>
      <p:pic>
        <p:nvPicPr>
          <p:cNvPr id="5" name="Picture 23" descr="C:\Users\Tom\Downloads\Screenshot from 2012-10-15 20-46-58.png"/>
          <p:cNvPicPr>
            <a:picLocks noChangeAspect="1" noChangeArrowheads="1"/>
          </p:cNvPicPr>
          <p:nvPr/>
        </p:nvPicPr>
        <p:blipFill>
          <a:blip r:embed="rId2" cstate="print"/>
          <a:srcRect l="3469" t="12082" r="50000" b="57877"/>
          <a:stretch>
            <a:fillRect/>
          </a:stretch>
        </p:blipFill>
        <p:spPr bwMode="auto">
          <a:xfrm>
            <a:off x="2296051" y="2132856"/>
            <a:ext cx="4254759" cy="1716833"/>
          </a:xfrm>
          <a:prstGeom prst="rect">
            <a:avLst/>
          </a:prstGeom>
          <a:noFill/>
        </p:spPr>
      </p:pic>
      <p:sp>
        <p:nvSpPr>
          <p:cNvPr id="6" name="TextBox 5"/>
          <p:cNvSpPr txBox="1"/>
          <p:nvPr/>
        </p:nvSpPr>
        <p:spPr>
          <a:xfrm>
            <a:off x="755576" y="2866285"/>
            <a:ext cx="1205992" cy="400110"/>
          </a:xfrm>
          <a:prstGeom prst="rect">
            <a:avLst/>
          </a:prstGeom>
          <a:noFill/>
        </p:spPr>
        <p:txBody>
          <a:bodyPr wrap="square" rtlCol="0">
            <a:spAutoFit/>
          </a:bodyPr>
          <a:lstStyle/>
          <a:p>
            <a:r>
              <a:rPr lang="en-GB" sz="2000" dirty="0">
                <a:solidFill>
                  <a:srgbClr val="4F81BD"/>
                </a:solidFill>
              </a:rPr>
              <a:t>Kernels</a:t>
            </a:r>
          </a:p>
        </p:txBody>
      </p:sp>
      <p:cxnSp>
        <p:nvCxnSpPr>
          <p:cNvPr id="7" name="Straight Arrow Connector 6"/>
          <p:cNvCxnSpPr>
            <a:stCxn id="6" idx="3"/>
          </p:cNvCxnSpPr>
          <p:nvPr/>
        </p:nvCxnSpPr>
        <p:spPr bwMode="auto">
          <a:xfrm flipV="1">
            <a:off x="1961568" y="2987585"/>
            <a:ext cx="914399" cy="78755"/>
          </a:xfrm>
          <a:prstGeom prst="straightConnector1">
            <a:avLst/>
          </a:prstGeom>
          <a:solidFill>
            <a:srgbClr val="E66714"/>
          </a:solidFill>
          <a:ln w="38100" cap="flat" cmpd="sng" algn="ctr">
            <a:solidFill>
              <a:schemeClr val="accent1"/>
            </a:solidFill>
            <a:prstDash val="solid"/>
            <a:round/>
            <a:headEnd type="none" w="med" len="med"/>
            <a:tailEnd type="arrow"/>
          </a:ln>
          <a:effectLst/>
        </p:spPr>
      </p:cxnSp>
      <p:sp>
        <p:nvSpPr>
          <p:cNvPr id="8" name="TextBox 7"/>
          <p:cNvSpPr txBox="1"/>
          <p:nvPr/>
        </p:nvSpPr>
        <p:spPr>
          <a:xfrm>
            <a:off x="6780752" y="2312287"/>
            <a:ext cx="1967712" cy="1631216"/>
          </a:xfrm>
          <a:prstGeom prst="rect">
            <a:avLst/>
          </a:prstGeom>
          <a:noFill/>
        </p:spPr>
        <p:txBody>
          <a:bodyPr wrap="square" rtlCol="0">
            <a:spAutoFit/>
          </a:bodyPr>
          <a:lstStyle/>
          <a:p>
            <a:pPr algn="ctr"/>
            <a:r>
              <a:rPr lang="en-GB" sz="2000" dirty="0">
                <a:solidFill>
                  <a:srgbClr val="4F81BD"/>
                </a:solidFill>
              </a:rPr>
              <a:t>Each invocation of the kernel is pictured as a box</a:t>
            </a:r>
          </a:p>
        </p:txBody>
      </p:sp>
      <p:pic>
        <p:nvPicPr>
          <p:cNvPr id="10" name="Picture 24" descr="C:\Users\Tom\Downloads\Screenshot from 2012-10-15 20-46-58.png"/>
          <p:cNvPicPr>
            <a:picLocks noChangeAspect="1" noChangeArrowheads="1"/>
          </p:cNvPicPr>
          <p:nvPr/>
        </p:nvPicPr>
        <p:blipFill>
          <a:blip r:embed="rId2" cstate="print"/>
          <a:srcRect l="3571" t="67754" r="11837" b="3510"/>
          <a:stretch>
            <a:fillRect/>
          </a:stretch>
        </p:blipFill>
        <p:spPr bwMode="auto">
          <a:xfrm>
            <a:off x="940377" y="5157192"/>
            <a:ext cx="6943991" cy="1474237"/>
          </a:xfrm>
          <a:prstGeom prst="rect">
            <a:avLst/>
          </a:prstGeom>
          <a:noFill/>
        </p:spPr>
      </p:pic>
    </p:spTree>
    <p:extLst>
      <p:ext uri="{BB962C8B-B14F-4D97-AF65-F5344CB8AC3E}">
        <p14:creationId xmlns:p14="http://schemas.microsoft.com/office/powerpoint/2010/main" val="795097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Profiling using </a:t>
            </a:r>
            <a:r>
              <a:rPr lang="en-GB" dirty="0" err="1"/>
              <a:t>nvvp</a:t>
            </a:r>
            <a:endParaRPr lang="en-GB" dirty="0"/>
          </a:p>
        </p:txBody>
      </p:sp>
      <p:sp>
        <p:nvSpPr>
          <p:cNvPr id="3" name="Content Placeholder 2"/>
          <p:cNvSpPr>
            <a:spLocks noGrp="1"/>
          </p:cNvSpPr>
          <p:nvPr>
            <p:ph idx="1"/>
          </p:nvPr>
        </p:nvSpPr>
        <p:spPr>
          <a:xfrm>
            <a:off x="107504" y="1600200"/>
            <a:ext cx="8856984" cy="5069160"/>
          </a:xfrm>
        </p:spPr>
        <p:txBody>
          <a:bodyPr>
            <a:normAutofit fontScale="77500" lnSpcReduction="20000"/>
          </a:bodyPr>
          <a:lstStyle/>
          <a:p>
            <a:r>
              <a:rPr lang="en-GB" dirty="0"/>
              <a:t>The Details tab shows information for each kernel invocation and memory copy</a:t>
            </a:r>
          </a:p>
          <a:p>
            <a:pPr lvl="1"/>
            <a:r>
              <a:rPr lang="en-GB" dirty="0"/>
              <a:t>number of registers used</a:t>
            </a:r>
          </a:p>
          <a:p>
            <a:pPr lvl="1"/>
            <a:r>
              <a:rPr lang="en-GB" dirty="0"/>
              <a:t>work group sizes</a:t>
            </a:r>
          </a:p>
          <a:p>
            <a:pPr lvl="1"/>
            <a:r>
              <a:rPr lang="en-GB" dirty="0"/>
              <a:t>memory throughput</a:t>
            </a:r>
          </a:p>
          <a:p>
            <a:pPr lvl="1"/>
            <a:r>
              <a:rPr lang="en-GB" dirty="0"/>
              <a:t>amount of memory transferred</a:t>
            </a:r>
          </a:p>
          <a:p>
            <a:endParaRPr lang="en-GB" dirty="0"/>
          </a:p>
          <a:p>
            <a:endParaRPr lang="en-GB" dirty="0"/>
          </a:p>
          <a:p>
            <a:r>
              <a:rPr lang="en-GB" dirty="0"/>
              <a:t>No information about which parts of the kernel are running slowly, but the figures here might give us a clue as to where to look</a:t>
            </a:r>
          </a:p>
          <a:p>
            <a:endParaRPr lang="en-GB" dirty="0"/>
          </a:p>
          <a:p>
            <a:r>
              <a:rPr lang="en-GB" dirty="0"/>
              <a:t>Best way to learn: experiment with an application yourself</a:t>
            </a:r>
          </a:p>
        </p:txBody>
      </p:sp>
    </p:spTree>
    <p:extLst>
      <p:ext uri="{BB962C8B-B14F-4D97-AF65-F5344CB8AC3E}">
        <p14:creationId xmlns:p14="http://schemas.microsoft.com/office/powerpoint/2010/main" val="3870345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Profiling from the command line</a:t>
            </a:r>
          </a:p>
        </p:txBody>
      </p:sp>
      <p:sp>
        <p:nvSpPr>
          <p:cNvPr id="3" name="Content Placeholder 2"/>
          <p:cNvSpPr>
            <a:spLocks noGrp="1"/>
          </p:cNvSpPr>
          <p:nvPr>
            <p:ph idx="1"/>
          </p:nvPr>
        </p:nvSpPr>
        <p:spPr>
          <a:xfrm>
            <a:off x="179512" y="1196752"/>
            <a:ext cx="8784976" cy="5069160"/>
          </a:xfrm>
        </p:spPr>
        <p:txBody>
          <a:bodyPr>
            <a:normAutofit fontScale="62500" lnSpcReduction="20000"/>
          </a:bodyPr>
          <a:lstStyle/>
          <a:p>
            <a:pPr>
              <a:lnSpc>
                <a:spcPct val="120000"/>
              </a:lnSpc>
            </a:pPr>
            <a:r>
              <a:rPr lang="en-US" dirty="0"/>
              <a:t>NVIDIA® also have </a:t>
            </a:r>
            <a:r>
              <a:rPr lang="en-US" dirty="0" err="1">
                <a:solidFill>
                  <a:schemeClr val="accent3"/>
                </a:solidFill>
                <a:latin typeface="Letter Gothic Std"/>
              </a:rPr>
              <a:t>nvprof</a:t>
            </a:r>
            <a:r>
              <a:rPr lang="en-US" dirty="0">
                <a:solidFill>
                  <a:schemeClr val="accent3"/>
                </a:solidFill>
              </a:rPr>
              <a:t> </a:t>
            </a:r>
            <a:r>
              <a:rPr lang="en-US" dirty="0"/>
              <a:t>and 'Command Line Profiler’</a:t>
            </a:r>
          </a:p>
          <a:p>
            <a:pPr>
              <a:lnSpc>
                <a:spcPct val="120000"/>
              </a:lnSpc>
            </a:pPr>
            <a:r>
              <a:rPr lang="en-US" dirty="0" err="1"/>
              <a:t>nvprof</a:t>
            </a:r>
            <a:r>
              <a:rPr lang="en-US" dirty="0"/>
              <a:t> available with CUDA™ 5.0 onwards, but currently lacks driver support for OpenCL profiling</a:t>
            </a:r>
          </a:p>
          <a:p>
            <a:pPr>
              <a:lnSpc>
                <a:spcPct val="120000"/>
              </a:lnSpc>
            </a:pPr>
            <a:r>
              <a:rPr lang="en-US" dirty="0"/>
              <a:t>The legacy command-line profiler can be invoked using environment variables:</a:t>
            </a:r>
          </a:p>
          <a:p>
            <a:pPr marL="0" indent="0">
              <a:lnSpc>
                <a:spcPct val="120000"/>
              </a:lnSpc>
              <a:buNone/>
            </a:pPr>
            <a:r>
              <a:rPr lang="en-US" dirty="0">
                <a:latin typeface="Courier New Bold"/>
              </a:rPr>
              <a:t>        $ export COMPUTE_PROFILE=1</a:t>
            </a:r>
          </a:p>
          <a:p>
            <a:pPr marL="0" indent="0">
              <a:lnSpc>
                <a:spcPct val="120000"/>
              </a:lnSpc>
              <a:buNone/>
            </a:pPr>
            <a:r>
              <a:rPr lang="en-US" dirty="0">
                <a:latin typeface="Courier New Bold"/>
              </a:rPr>
              <a:t>        $ export COMPUTE_PROFILE_LOG=&lt;output file&gt;</a:t>
            </a:r>
          </a:p>
          <a:p>
            <a:pPr marL="0" indent="0">
              <a:lnSpc>
                <a:spcPct val="120000"/>
              </a:lnSpc>
              <a:buNone/>
            </a:pPr>
            <a:r>
              <a:rPr lang="en-US" dirty="0">
                <a:latin typeface="Courier New Bold"/>
              </a:rPr>
              <a:t>        $ export COMPUTE_PROFILE_CONFIG=&lt;</a:t>
            </a:r>
            <a:r>
              <a:rPr lang="en-US" dirty="0" err="1">
                <a:latin typeface="Courier New Bold"/>
              </a:rPr>
              <a:t>config</a:t>
            </a:r>
            <a:r>
              <a:rPr lang="en-US" dirty="0">
                <a:latin typeface="Courier New Bold"/>
              </a:rPr>
              <a:t> file&gt;</a:t>
            </a:r>
          </a:p>
          <a:p>
            <a:pPr>
              <a:lnSpc>
                <a:spcPct val="120000"/>
              </a:lnSpc>
            </a:pPr>
            <a:r>
              <a:rPr lang="en-US" dirty="0" err="1"/>
              <a:t>Config</a:t>
            </a:r>
            <a:r>
              <a:rPr lang="en-US" dirty="0"/>
              <a:t> file controls which events to collect (run </a:t>
            </a:r>
            <a:r>
              <a:rPr lang="en-US" dirty="0" err="1">
                <a:solidFill>
                  <a:schemeClr val="tx2"/>
                </a:solidFill>
                <a:latin typeface="Courier New Bold"/>
              </a:rPr>
              <a:t>nvprof</a:t>
            </a:r>
            <a:r>
              <a:rPr lang="en-US" dirty="0">
                <a:solidFill>
                  <a:schemeClr val="tx2"/>
                </a:solidFill>
                <a:latin typeface="Courier New Bold"/>
              </a:rPr>
              <a:t> --query-events</a:t>
            </a:r>
            <a:r>
              <a:rPr lang="en-US" dirty="0"/>
              <a:t> for a comprehensive list)</a:t>
            </a:r>
          </a:p>
          <a:p>
            <a:pPr>
              <a:lnSpc>
                <a:spcPct val="120000"/>
              </a:lnSpc>
            </a:pPr>
            <a:r>
              <a:rPr lang="en-US" dirty="0"/>
              <a:t>Run your application to collect event information and then inspect output file with text editor</a:t>
            </a:r>
          </a:p>
          <a:p>
            <a:pPr>
              <a:lnSpc>
                <a:spcPct val="120000"/>
              </a:lnSpc>
            </a:pPr>
            <a:r>
              <a:rPr lang="en-US" dirty="0"/>
              <a:t>Can also output CSV information (</a:t>
            </a:r>
            <a:r>
              <a:rPr lang="en-US" dirty="0">
                <a:latin typeface="Courier New Bold"/>
              </a:rPr>
              <a:t>COMPUTE_PROFILE_CSV=1</a:t>
            </a:r>
            <a:r>
              <a:rPr lang="en-US" dirty="0"/>
              <a:t>) for inspection with a spreadsheet or import into </a:t>
            </a:r>
            <a:r>
              <a:rPr lang="en-US" dirty="0" err="1"/>
              <a:t>nvvp</a:t>
            </a:r>
            <a:r>
              <a:rPr lang="en-US" dirty="0"/>
              <a:t> (limited support)</a:t>
            </a:r>
          </a:p>
          <a:p>
            <a:endParaRPr lang="en-GB" dirty="0"/>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110758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AMD® </a:t>
            </a:r>
            <a:r>
              <a:rPr lang="en-GB" dirty="0" err="1"/>
              <a:t>CodeXL</a:t>
            </a:r>
            <a:endParaRPr lang="en-GB" dirty="0"/>
          </a:p>
        </p:txBody>
      </p:sp>
      <p:sp>
        <p:nvSpPr>
          <p:cNvPr id="3" name="Content Placeholder 2"/>
          <p:cNvSpPr>
            <a:spLocks noGrp="1"/>
          </p:cNvSpPr>
          <p:nvPr>
            <p:ph idx="1"/>
          </p:nvPr>
        </p:nvSpPr>
        <p:spPr/>
        <p:txBody>
          <a:bodyPr>
            <a:normAutofit lnSpcReduction="10000"/>
          </a:bodyPr>
          <a:lstStyle/>
          <a:p>
            <a:r>
              <a:rPr lang="en-GB" dirty="0"/>
              <a:t>AMD provide a graphical Profiler and Debugger for AMD Radeon™ GPUs</a:t>
            </a:r>
          </a:p>
          <a:p>
            <a:r>
              <a:rPr lang="en-GB" dirty="0"/>
              <a:t>Can give information on:</a:t>
            </a:r>
          </a:p>
          <a:p>
            <a:pPr lvl="1"/>
            <a:r>
              <a:rPr lang="en-GB" dirty="0"/>
              <a:t>API and kernel timings</a:t>
            </a:r>
          </a:p>
          <a:p>
            <a:pPr lvl="1"/>
            <a:r>
              <a:rPr lang="en-GB" dirty="0"/>
              <a:t>Memory transfer information</a:t>
            </a:r>
          </a:p>
          <a:p>
            <a:pPr lvl="1"/>
            <a:r>
              <a:rPr lang="en-GB" dirty="0"/>
              <a:t>Register use</a:t>
            </a:r>
          </a:p>
          <a:p>
            <a:pPr lvl="1"/>
            <a:r>
              <a:rPr lang="en-GB" dirty="0"/>
              <a:t>Local memory use</a:t>
            </a:r>
          </a:p>
          <a:p>
            <a:pPr lvl="1"/>
            <a:r>
              <a:rPr lang="en-GB" dirty="0" err="1"/>
              <a:t>Wavefront</a:t>
            </a:r>
            <a:r>
              <a:rPr lang="en-GB" dirty="0"/>
              <a:t> usage</a:t>
            </a:r>
          </a:p>
          <a:p>
            <a:pPr lvl="1"/>
            <a:r>
              <a:rPr lang="en-GB" dirty="0"/>
              <a:t>Hints at limiting performance factors</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629716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a:t>CodeXL</a:t>
            </a:r>
            <a:endParaRPr lang="en-GB" dirty="0"/>
          </a:p>
        </p:txBody>
      </p:sp>
      <p:sp>
        <p:nvSpPr>
          <p:cNvPr id="3" name="Content Placeholder 2"/>
          <p:cNvSpPr>
            <a:spLocks noGrp="1"/>
          </p:cNvSpPr>
          <p:nvPr>
            <p:ph idx="1"/>
          </p:nvPr>
        </p:nvSpPr>
        <p:spPr>
          <a:xfrm>
            <a:off x="457200" y="1196752"/>
            <a:ext cx="8229600" cy="5040560"/>
          </a:xfrm>
        </p:spPr>
        <p:txBody>
          <a:bodyPr>
            <a:normAutofit/>
          </a:bodyPr>
          <a:lstStyle/>
          <a:p>
            <a:r>
              <a:rPr lang="en-GB" dirty="0"/>
              <a:t>Create a new project, inserting the binary location in the window</a:t>
            </a:r>
          </a:p>
          <a:p>
            <a:pPr marL="0" indent="0">
              <a:buNone/>
            </a:pPr>
            <a:endParaRPr lang="en-GB" dirty="0"/>
          </a:p>
          <a:p>
            <a:r>
              <a:rPr lang="en-GB" dirty="0"/>
              <a:t>Click on the Profiling button, and hit the green arrow to run your program</a:t>
            </a:r>
          </a:p>
          <a:p>
            <a:endParaRPr lang="en-GB" dirty="0"/>
          </a:p>
          <a:p>
            <a:r>
              <a:rPr lang="en-GB" dirty="0"/>
              <a:t>Select the different traces to view associated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1916832"/>
            <a:ext cx="1174031" cy="93610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87183" b="85464"/>
          <a:stretch/>
        </p:blipFill>
        <p:spPr>
          <a:xfrm>
            <a:off x="7292318" y="3663221"/>
            <a:ext cx="1171977" cy="867018"/>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580" r="70986" b="70160"/>
          <a:stretch/>
        </p:blipFill>
        <p:spPr>
          <a:xfrm>
            <a:off x="5550203" y="5229200"/>
            <a:ext cx="2024851" cy="1484784"/>
          </a:xfrm>
          <a:prstGeom prst="rect">
            <a:avLst/>
          </a:prstGeom>
        </p:spPr>
      </p:pic>
    </p:spTree>
    <p:extLst>
      <p:ext uri="{BB962C8B-B14F-4D97-AF65-F5344CB8AC3E}">
        <p14:creationId xmlns:p14="http://schemas.microsoft.com/office/powerpoint/2010/main" val="31312031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179512" y="1600200"/>
            <a:ext cx="4474840" cy="4853136"/>
          </a:xfrm>
        </p:spPr>
        <p:txBody>
          <a:bodyPr>
            <a:normAutofit fontScale="85000" lnSpcReduction="20000"/>
          </a:bodyPr>
          <a:lstStyle/>
          <a:p>
            <a:pPr>
              <a:lnSpc>
                <a:spcPct val="110000"/>
              </a:lnSpc>
            </a:pPr>
            <a:r>
              <a:rPr lang="en-GB" dirty="0"/>
              <a:t>GPU: Performance Counters</a:t>
            </a:r>
          </a:p>
          <a:p>
            <a:pPr lvl="1">
              <a:lnSpc>
                <a:spcPct val="110000"/>
              </a:lnSpc>
            </a:pPr>
            <a:r>
              <a:rPr lang="en-GB" dirty="0"/>
              <a:t>Information on kernels including work group sizes, registers, etc.</a:t>
            </a:r>
          </a:p>
          <a:p>
            <a:pPr lvl="1">
              <a:lnSpc>
                <a:spcPct val="110000"/>
              </a:lnSpc>
            </a:pPr>
            <a:r>
              <a:rPr lang="en-GB" dirty="0"/>
              <a:t>View the kernel instruction code</a:t>
            </a:r>
          </a:p>
          <a:p>
            <a:pPr lvl="2">
              <a:lnSpc>
                <a:spcPct val="110000"/>
              </a:lnSpc>
            </a:pPr>
            <a:r>
              <a:rPr lang="en-GB" dirty="0"/>
              <a:t>Click on the kernel name in the left most column</a:t>
            </a:r>
          </a:p>
          <a:p>
            <a:pPr lvl="1">
              <a:lnSpc>
                <a:spcPct val="110000"/>
              </a:lnSpc>
            </a:pPr>
            <a:r>
              <a:rPr lang="en-GB" dirty="0"/>
              <a:t>View some graphs and hints about the kernel</a:t>
            </a:r>
          </a:p>
          <a:p>
            <a:pPr lvl="2">
              <a:lnSpc>
                <a:spcPct val="110000"/>
              </a:lnSpc>
            </a:pPr>
            <a:r>
              <a:rPr lang="en-GB" dirty="0"/>
              <a:t>Click on the Occupancy result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8028"/>
          <a:stretch/>
        </p:blipFill>
        <p:spPr>
          <a:xfrm>
            <a:off x="4860032" y="3068960"/>
            <a:ext cx="4032389" cy="35283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127" t="12161" b="56036"/>
          <a:stretch/>
        </p:blipFill>
        <p:spPr>
          <a:xfrm>
            <a:off x="4507119" y="1484784"/>
            <a:ext cx="4385302" cy="1320919"/>
          </a:xfrm>
          <a:prstGeom prst="rect">
            <a:avLst/>
          </a:prstGeom>
        </p:spPr>
      </p:pic>
    </p:spTree>
    <p:extLst>
      <p:ext uri="{BB962C8B-B14F-4D97-AF65-F5344CB8AC3E}">
        <p14:creationId xmlns:p14="http://schemas.microsoft.com/office/powerpoint/2010/main" val="22499647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CodeXL</a:t>
            </a:r>
            <a:endParaRPr lang="en-GB" dirty="0"/>
          </a:p>
        </p:txBody>
      </p:sp>
      <p:sp>
        <p:nvSpPr>
          <p:cNvPr id="3" name="Content Placeholder 2"/>
          <p:cNvSpPr>
            <a:spLocks noGrp="1"/>
          </p:cNvSpPr>
          <p:nvPr>
            <p:ph idx="1"/>
          </p:nvPr>
        </p:nvSpPr>
        <p:spPr>
          <a:xfrm>
            <a:off x="457200" y="1600200"/>
            <a:ext cx="4042792" cy="4525963"/>
          </a:xfrm>
        </p:spPr>
        <p:txBody>
          <a:bodyPr/>
          <a:lstStyle/>
          <a:p>
            <a:r>
              <a:rPr lang="en-GB" dirty="0"/>
              <a:t>GPU: Application Trace</a:t>
            </a:r>
          </a:p>
          <a:p>
            <a:pPr lvl="1"/>
            <a:r>
              <a:rPr lang="en-GB" dirty="0"/>
              <a:t>See timing information about API calls</a:t>
            </a:r>
          </a:p>
          <a:p>
            <a:pPr lvl="1"/>
            <a:r>
              <a:rPr lang="en-GB" dirty="0"/>
              <a:t>Timings of memory movements</a:t>
            </a:r>
          </a:p>
          <a:p>
            <a:pPr lvl="1"/>
            <a:r>
              <a:rPr lang="en-GB" dirty="0"/>
              <a:t>Timings of kernel executions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310" t="8346" b="3090"/>
          <a:stretch/>
        </p:blipFill>
        <p:spPr>
          <a:xfrm>
            <a:off x="4499992" y="2204864"/>
            <a:ext cx="4355976" cy="3388933"/>
          </a:xfrm>
          <a:prstGeom prst="rect">
            <a:avLst/>
          </a:prstGeom>
        </p:spPr>
      </p:pic>
    </p:spTree>
    <p:extLst>
      <p:ext uri="{BB962C8B-B14F-4D97-AF65-F5344CB8AC3E}">
        <p14:creationId xmlns:p14="http://schemas.microsoft.com/office/powerpoint/2010/main" val="169697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zh-CN" altLang="en-US" dirty="0"/>
              <a:t>概览 </a:t>
            </a:r>
            <a:r>
              <a:rPr lang="en-GB" altLang="zh-CN" dirty="0"/>
              <a:t>OpenCL</a:t>
            </a:r>
          </a:p>
        </p:txBody>
      </p:sp>
      <p:sp>
        <p:nvSpPr>
          <p:cNvPr id="8" name="Text Placeholder 7"/>
          <p:cNvSpPr>
            <a:spLocks noGrp="1"/>
          </p:cNvSpPr>
          <p:nvPr>
            <p:ph type="body" idx="1"/>
          </p:nvPr>
        </p:nvSpPr>
        <p:spPr/>
        <p:txBody>
          <a:bodyPr/>
          <a:lstStyle/>
          <a:p>
            <a:r>
              <a:rPr lang="zh-CN" altLang="en-US" dirty="0">
                <a:solidFill>
                  <a:schemeClr val="tx1"/>
                </a:solidFill>
              </a:rPr>
              <a:t>章节</a:t>
            </a:r>
            <a:r>
              <a:rPr lang="en-GB" dirty="0">
                <a:solidFill>
                  <a:schemeClr val="tx1"/>
                </a:solidFill>
              </a:rPr>
              <a:t> 2</a:t>
            </a:r>
          </a:p>
        </p:txBody>
      </p:sp>
    </p:spTree>
    <p:extLst>
      <p:ext uri="{BB962C8B-B14F-4D97-AF65-F5344CB8AC3E}">
        <p14:creationId xmlns:p14="http://schemas.microsoft.com/office/powerpoint/2010/main" val="27754421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12: Profiling OpenCL programs</a:t>
            </a:r>
          </a:p>
        </p:txBody>
      </p:sp>
      <p:sp>
        <p:nvSpPr>
          <p:cNvPr id="8" name="Content Placeholder 7"/>
          <p:cNvSpPr>
            <a:spLocks noGrp="1"/>
          </p:cNvSpPr>
          <p:nvPr>
            <p:ph idx="1"/>
          </p:nvPr>
        </p:nvSpPr>
        <p:spPr>
          <a:xfrm>
            <a:off x="179512" y="1415534"/>
            <a:ext cx="8784976" cy="5325834"/>
          </a:xfrm>
        </p:spPr>
        <p:txBody>
          <a:bodyPr>
            <a:normAutofit fontScale="85000" lnSpcReduction="10000"/>
          </a:bodyPr>
          <a:lstStyle/>
          <a:p>
            <a:pPr>
              <a:lnSpc>
                <a:spcPct val="110000"/>
              </a:lnSpc>
            </a:pPr>
            <a:r>
              <a:rPr lang="en-GB" dirty="0">
                <a:solidFill>
                  <a:schemeClr val="accent2"/>
                </a:solidFill>
              </a:rPr>
              <a:t>Goal: </a:t>
            </a:r>
          </a:p>
          <a:p>
            <a:pPr lvl="1">
              <a:lnSpc>
                <a:spcPct val="110000"/>
              </a:lnSpc>
            </a:pPr>
            <a:r>
              <a:rPr lang="en-GB" dirty="0"/>
              <a:t>To experiment with profiling tools</a:t>
            </a:r>
          </a:p>
          <a:p>
            <a:pPr>
              <a:lnSpc>
                <a:spcPct val="110000"/>
              </a:lnSpc>
            </a:pPr>
            <a:r>
              <a:rPr lang="en-GB" dirty="0">
                <a:solidFill>
                  <a:schemeClr val="accent2"/>
                </a:solidFill>
              </a:rPr>
              <a:t>Procedure: </a:t>
            </a:r>
          </a:p>
          <a:p>
            <a:pPr lvl="1">
              <a:lnSpc>
                <a:spcPct val="110000"/>
              </a:lnSpc>
            </a:pPr>
            <a:r>
              <a:rPr lang="en-GB" dirty="0"/>
              <a:t>Take one of your OpenCL programs, such as matrix multiply</a:t>
            </a:r>
          </a:p>
          <a:p>
            <a:pPr lvl="1">
              <a:lnSpc>
                <a:spcPct val="110000"/>
              </a:lnSpc>
            </a:pPr>
            <a:r>
              <a:rPr lang="en-GB" dirty="0"/>
              <a:t>Run the program in the profiler and explore the results</a:t>
            </a:r>
          </a:p>
          <a:p>
            <a:pPr lvl="1">
              <a:lnSpc>
                <a:spcPct val="110000"/>
              </a:lnSpc>
            </a:pPr>
            <a:r>
              <a:rPr lang="en-GB" dirty="0"/>
              <a:t>Modify the program to change the performance in some way and observe the effect with the profiler</a:t>
            </a:r>
          </a:p>
          <a:p>
            <a:pPr lvl="1">
              <a:lnSpc>
                <a:spcPct val="110000"/>
              </a:lnSpc>
            </a:pPr>
            <a:r>
              <a:rPr lang="en-GB" dirty="0"/>
              <a:t>Repeat with other programs if you have time</a:t>
            </a:r>
          </a:p>
          <a:p>
            <a:pPr>
              <a:lnSpc>
                <a:spcPct val="110000"/>
              </a:lnSpc>
            </a:pPr>
            <a:r>
              <a:rPr lang="en-GB" dirty="0">
                <a:solidFill>
                  <a:schemeClr val="accent2"/>
                </a:solidFill>
              </a:rPr>
              <a:t>Expected output:</a:t>
            </a:r>
          </a:p>
          <a:p>
            <a:pPr lvl="1">
              <a:lnSpc>
                <a:spcPct val="110000"/>
              </a:lnSpc>
            </a:pPr>
            <a:r>
              <a:rPr lang="en-GB" dirty="0"/>
              <a:t>Timings reported by the host code and via the profiling interfaces should roughly match</a:t>
            </a:r>
          </a:p>
        </p:txBody>
      </p:sp>
    </p:spTree>
    <p:extLst>
      <p:ext uri="{BB962C8B-B14F-4D97-AF65-F5344CB8AC3E}">
        <p14:creationId xmlns:p14="http://schemas.microsoft.com/office/powerpoint/2010/main" val="18851174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11</a:t>
            </a:r>
          </a:p>
        </p:txBody>
      </p:sp>
    </p:spTree>
    <p:extLst>
      <p:ext uri="{BB962C8B-B14F-4D97-AF65-F5344CB8AC3E}">
        <p14:creationId xmlns:p14="http://schemas.microsoft.com/office/powerpoint/2010/main" val="2643721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Debugging OpenCL</a:t>
            </a:r>
          </a:p>
        </p:txBody>
      </p:sp>
      <p:sp>
        <p:nvSpPr>
          <p:cNvPr id="5" name="Content Placeholder 4"/>
          <p:cNvSpPr>
            <a:spLocks noGrp="1"/>
          </p:cNvSpPr>
          <p:nvPr>
            <p:ph idx="1"/>
          </p:nvPr>
        </p:nvSpPr>
        <p:spPr>
          <a:xfrm>
            <a:off x="457200" y="1600200"/>
            <a:ext cx="8229600" cy="5069160"/>
          </a:xfrm>
        </p:spPr>
        <p:txBody>
          <a:bodyPr>
            <a:normAutofit fontScale="70000" lnSpcReduction="20000"/>
          </a:bodyPr>
          <a:lstStyle/>
          <a:p>
            <a:r>
              <a:rPr lang="en-GB" dirty="0"/>
              <a:t>Parallel programs can be challenging to debug</a:t>
            </a:r>
          </a:p>
          <a:p>
            <a:r>
              <a:rPr lang="en-GB" dirty="0"/>
              <a:t>Luckily there are some tools to help</a:t>
            </a:r>
          </a:p>
          <a:p>
            <a:r>
              <a:rPr lang="en-GB" dirty="0"/>
              <a:t>Firstly, if your device can run </a:t>
            </a:r>
            <a:r>
              <a:rPr lang="en-GB" dirty="0" err="1"/>
              <a:t>OpenCL</a:t>
            </a:r>
            <a:r>
              <a:rPr lang="en-GB" dirty="0"/>
              <a:t> 1.2, you can </a:t>
            </a:r>
            <a:r>
              <a:rPr lang="en-GB" dirty="0" err="1">
                <a:solidFill>
                  <a:schemeClr val="tx2">
                    <a:lumMod val="75000"/>
                  </a:schemeClr>
                </a:solidFill>
              </a:rPr>
              <a:t>printf</a:t>
            </a:r>
            <a:r>
              <a:rPr lang="en-GB" dirty="0">
                <a:solidFill>
                  <a:schemeClr val="tx2">
                    <a:lumMod val="75000"/>
                  </a:schemeClr>
                </a:solidFill>
              </a:rPr>
              <a:t> </a:t>
            </a:r>
            <a:r>
              <a:rPr lang="en-GB" dirty="0"/>
              <a:t>straight from the kernel.</a:t>
            </a:r>
          </a:p>
          <a:p>
            <a:pPr marL="0" indent="0">
              <a:buNone/>
            </a:pPr>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r>
              <a:rPr lang="en-GB" dirty="0"/>
              <a:t>Here, each work-item will print to </a:t>
            </a:r>
            <a:r>
              <a:rPr lang="en-GB" dirty="0" err="1"/>
              <a:t>stdout</a:t>
            </a:r>
            <a:endParaRPr lang="en-GB" dirty="0"/>
          </a:p>
          <a:p>
            <a:r>
              <a:rPr lang="en-GB" dirty="0"/>
              <a:t>Note: there is some buffering between the device and the output, but will be flushed by calling </a:t>
            </a:r>
            <a:r>
              <a:rPr lang="en-GB" dirty="0" err="1"/>
              <a:t>clFinish</a:t>
            </a:r>
            <a:r>
              <a:rPr lang="en-GB" dirty="0"/>
              <a:t> (or equivalent)</a:t>
            </a:r>
          </a:p>
          <a:p>
            <a:endParaRPr lang="en-GB" dirty="0"/>
          </a:p>
        </p:txBody>
      </p:sp>
      <p:sp>
        <p:nvSpPr>
          <p:cNvPr id="7" name="TextBox 6"/>
          <p:cNvSpPr txBox="1"/>
          <p:nvPr/>
        </p:nvSpPr>
        <p:spPr>
          <a:xfrm>
            <a:off x="1691680" y="3082139"/>
            <a:ext cx="5688632" cy="2219069"/>
          </a:xfrm>
          <a:prstGeom prst="rect">
            <a:avLst/>
          </a:prstGeom>
          <a:noFill/>
        </p:spPr>
        <p:txBody>
          <a:bodyPr wrap="square" rtlCol="0">
            <a:spAutoFit/>
          </a:bodyPr>
          <a:lstStyle/>
          <a:p>
            <a:pPr marL="155575" indent="-155575" defTabSz="847725" eaLnBrk="0" fontAlgn="base" hangingPunct="0">
              <a:lnSpc>
                <a:spcPct val="95000"/>
              </a:lnSpc>
              <a:spcBef>
                <a:spcPct val="25000"/>
              </a:spcBef>
              <a:spcAft>
                <a:spcPct val="0"/>
              </a:spcAft>
              <a:buClr>
                <a:srgbClr val="FF0000"/>
              </a:buClr>
            </a:pPr>
            <a:r>
              <a:rPr lang="en-US" sz="2400" b="1" kern="0" dirty="0">
                <a:solidFill>
                  <a:schemeClr val="accent4"/>
                </a:solidFill>
                <a:latin typeface="Courier New Bold"/>
                <a:ea typeface="MS PGothic"/>
                <a:cs typeface="Courier New Bold"/>
                <a:sym typeface="Myriad Set Text" charset="0"/>
              </a:rPr>
              <a:t>__kernel </a:t>
            </a:r>
            <a:r>
              <a:rPr lang="en-US" sz="2400" b="1" kern="0" dirty="0">
                <a:solidFill>
                  <a:schemeClr val="accent2"/>
                </a:solidFill>
                <a:latin typeface="Courier New Bold"/>
                <a:ea typeface="MS PGothic"/>
                <a:cs typeface="Courier New Bold"/>
                <a:sym typeface="Myriad Set Text" charset="0"/>
              </a:rPr>
              <a:t>void</a:t>
            </a:r>
            <a:r>
              <a:rPr lang="en-US" sz="2400" b="1" kern="0" dirty="0">
                <a:latin typeface="Courier New Bold"/>
                <a:ea typeface="MS PGothic"/>
                <a:cs typeface="Courier New Bold"/>
                <a:sym typeface="Myriad Set Text" charset="0"/>
              </a:rPr>
              <a:t> </a:t>
            </a:r>
            <a:r>
              <a:rPr lang="en-US" sz="2400" b="1" kern="0" dirty="0" err="1">
                <a:solidFill>
                  <a:schemeClr val="tx2">
                    <a:lumMod val="75000"/>
                  </a:schemeClr>
                </a:solidFill>
                <a:latin typeface="Courier New Bold"/>
                <a:ea typeface="MS PGothic"/>
                <a:cs typeface="Courier New Bold"/>
                <a:sym typeface="Myriad Set Text" charset="0"/>
              </a:rPr>
              <a:t>func</a:t>
            </a:r>
            <a:r>
              <a:rPr lang="en-US" sz="2400" b="1" kern="0" dirty="0">
                <a:latin typeface="Courier New Bold"/>
                <a:ea typeface="MS PGothic"/>
                <a:cs typeface="Courier New Bold"/>
                <a:sym typeface="Myriad Set Text" charset="0"/>
              </a:rPr>
              <a:t>(</a:t>
            </a:r>
            <a:r>
              <a:rPr lang="en-US" sz="2400" b="1" kern="0" dirty="0">
                <a:solidFill>
                  <a:schemeClr val="accent2"/>
                </a:solidFill>
                <a:latin typeface="Courier New Bold"/>
                <a:ea typeface="MS PGothic"/>
                <a:cs typeface="Courier New Bold"/>
                <a:sym typeface="Myriad Set Text" charset="0"/>
              </a:rPr>
              <a:t>void</a:t>
            </a: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  </a:t>
            </a:r>
            <a:r>
              <a:rPr lang="en-US" sz="2400" b="1" kern="0" dirty="0" err="1">
                <a:solidFill>
                  <a:schemeClr val="accent2"/>
                </a:solidFill>
                <a:latin typeface="Courier New Bold"/>
                <a:ea typeface="MS PGothic"/>
                <a:cs typeface="Courier New Bold"/>
                <a:sym typeface="Myriad Set Text" charset="0"/>
              </a:rPr>
              <a:t>int</a:t>
            </a:r>
            <a:r>
              <a:rPr lang="en-US" sz="2400" b="1" kern="0" dirty="0">
                <a:solidFill>
                  <a:schemeClr val="accent2"/>
                </a:solidFill>
                <a:latin typeface="Courier New Bold"/>
                <a:ea typeface="MS PGothic"/>
                <a:cs typeface="Courier New Bold"/>
                <a:sym typeface="Myriad Set Text" charset="0"/>
              </a:rPr>
              <a:t> </a:t>
            </a:r>
            <a:r>
              <a:rPr lang="en-US" sz="2400" b="1" kern="0" dirty="0" err="1">
                <a:latin typeface="Courier New Bold"/>
                <a:ea typeface="MS PGothic"/>
                <a:cs typeface="Courier New Bold"/>
                <a:sym typeface="Myriad Set Text" charset="0"/>
              </a:rPr>
              <a:t>i</a:t>
            </a:r>
            <a:r>
              <a:rPr lang="en-US" sz="2400" b="1" kern="0" dirty="0">
                <a:latin typeface="Courier New Bold"/>
                <a:ea typeface="MS PGothic"/>
                <a:cs typeface="Courier New Bold"/>
                <a:sym typeface="Myriad Set Text" charset="0"/>
              </a:rPr>
              <a:t> = </a:t>
            </a:r>
            <a:r>
              <a:rPr lang="en-US" sz="2400" b="1" kern="0" dirty="0" err="1">
                <a:solidFill>
                  <a:schemeClr val="tx2"/>
                </a:solidFill>
                <a:latin typeface="Courier New Bold"/>
                <a:ea typeface="MS PGothic"/>
                <a:cs typeface="Courier New Bold"/>
                <a:sym typeface="Myriad Set Text" charset="0"/>
              </a:rPr>
              <a:t>get_global_id</a:t>
            </a:r>
            <a:r>
              <a:rPr lang="en-US" sz="2400" b="1" kern="0" dirty="0">
                <a:latin typeface="Courier New Bold"/>
                <a:ea typeface="MS PGothic"/>
                <a:cs typeface="Courier New Bold"/>
                <a:sym typeface="Myriad Set Text" charset="0"/>
              </a:rPr>
              <a:t>(0);</a:t>
            </a:r>
          </a:p>
          <a:p>
            <a:pPr marL="155575" indent="-155575" defTabSz="847725" eaLnBrk="0" fontAlgn="base" hangingPunct="0">
              <a:lnSpc>
                <a:spcPct val="95000"/>
              </a:lnSpc>
              <a:spcBef>
                <a:spcPct val="25000"/>
              </a:spcBef>
              <a:spcAft>
                <a:spcPct val="0"/>
              </a:spcAft>
              <a:buClr>
                <a:srgbClr val="FF0000"/>
              </a:buClr>
            </a:pPr>
            <a:r>
              <a:rPr lang="en-US" sz="2400" b="1" kern="0" dirty="0">
                <a:solidFill>
                  <a:schemeClr val="tx2">
                    <a:lumMod val="75000"/>
                  </a:schemeClr>
                </a:solidFill>
                <a:latin typeface="Courier New Bold"/>
                <a:ea typeface="MS PGothic"/>
                <a:cs typeface="Courier New Bold"/>
                <a:sym typeface="Myriad Set Text" charset="0"/>
              </a:rPr>
              <a:t>  </a:t>
            </a:r>
            <a:r>
              <a:rPr lang="en-US" sz="2400" b="1" kern="0" dirty="0" err="1">
                <a:solidFill>
                  <a:schemeClr val="tx2">
                    <a:lumMod val="75000"/>
                  </a:schemeClr>
                </a:solidFill>
                <a:latin typeface="Courier New Bold"/>
                <a:ea typeface="MS PGothic"/>
                <a:cs typeface="Courier New Bold"/>
                <a:sym typeface="Myriad Set Text" charset="0"/>
              </a:rPr>
              <a:t>printf</a:t>
            </a:r>
            <a:r>
              <a:rPr lang="en-US" sz="2400" b="1" kern="0" dirty="0">
                <a:latin typeface="Courier New Bold"/>
                <a:ea typeface="MS PGothic"/>
                <a:cs typeface="Courier New Bold"/>
                <a:sym typeface="Myriad Set Text" charset="0"/>
              </a:rPr>
              <a:t>(</a:t>
            </a:r>
            <a:r>
              <a:rPr lang="en-US" sz="2400" b="1" kern="0" dirty="0">
                <a:latin typeface="Courier New Bold"/>
                <a:ea typeface="MS PGothic"/>
                <a:cs typeface="Arial"/>
                <a:sym typeface="Myriad Set Text" charset="0"/>
              </a:rPr>
              <a:t>" </a:t>
            </a:r>
            <a:r>
              <a:rPr lang="en-US" sz="2400" b="1" kern="0" dirty="0">
                <a:latin typeface="Courier New Bold"/>
                <a:ea typeface="MS PGothic"/>
                <a:cs typeface="Courier New Bold"/>
                <a:sym typeface="Myriad Set Text" charset="0"/>
              </a:rPr>
              <a:t>%d\n</a:t>
            </a:r>
            <a:r>
              <a:rPr lang="en-US" sz="2400" b="1" kern="0" dirty="0">
                <a:latin typeface="Courier New Bold"/>
                <a:ea typeface="MS PGothic"/>
                <a:cs typeface="Arial"/>
                <a:sym typeface="Myriad Set Text" charset="0"/>
              </a:rPr>
              <a:t> "</a:t>
            </a:r>
            <a:r>
              <a:rPr lang="en-US" sz="2400" b="1" kern="0" dirty="0">
                <a:latin typeface="Courier New Bold"/>
                <a:ea typeface="MS PGothic"/>
                <a:cs typeface="Courier New Bold"/>
                <a:sym typeface="Myriad Set Text" charset="0"/>
              </a:rPr>
              <a:t>, </a:t>
            </a:r>
            <a:r>
              <a:rPr lang="en-US" sz="2400" b="1" kern="0" dirty="0" err="1">
                <a:latin typeface="Courier New Bold"/>
                <a:ea typeface="MS PGothic"/>
                <a:cs typeface="Courier New Bold"/>
                <a:sym typeface="Myriad Set Text" charset="0"/>
              </a:rPr>
              <a:t>i</a:t>
            </a:r>
            <a:r>
              <a:rPr lang="en-US" sz="2400" b="1" kern="0" dirty="0">
                <a:latin typeface="Courier New Bold"/>
                <a:ea typeface="MS PGothic"/>
                <a:cs typeface="Courier New Bold"/>
                <a:sym typeface="Myriad Set Text" charset="0"/>
              </a:rPr>
              <a:t>);</a:t>
            </a:r>
          </a:p>
          <a:p>
            <a:pPr marL="155575" indent="-155575" defTabSz="847725" eaLnBrk="0" fontAlgn="base" hangingPunct="0">
              <a:lnSpc>
                <a:spcPct val="95000"/>
              </a:lnSpc>
              <a:spcBef>
                <a:spcPct val="25000"/>
              </a:spcBef>
              <a:spcAft>
                <a:spcPct val="0"/>
              </a:spcAft>
              <a:buClr>
                <a:srgbClr val="FF0000"/>
              </a:buClr>
            </a:pPr>
            <a:r>
              <a:rPr lang="en-US" sz="2400" b="1" kern="0" dirty="0">
                <a:latin typeface="Courier New Bold"/>
                <a:ea typeface="MS PGothic"/>
                <a:cs typeface="Courier New Bold"/>
                <a:sym typeface="Myriad Set Text" charset="0"/>
              </a:rPr>
              <a:t>}</a:t>
            </a:r>
          </a:p>
        </p:txBody>
      </p:sp>
    </p:spTree>
    <p:extLst>
      <p:ext uri="{BB962C8B-B14F-4D97-AF65-F5344CB8AC3E}">
        <p14:creationId xmlns:p14="http://schemas.microsoft.com/office/powerpoint/2010/main" val="36558209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1.1</a:t>
            </a:r>
          </a:p>
        </p:txBody>
      </p:sp>
      <p:sp>
        <p:nvSpPr>
          <p:cNvPr id="3" name="Content Placeholder 2"/>
          <p:cNvSpPr>
            <a:spLocks noGrp="1"/>
          </p:cNvSpPr>
          <p:nvPr>
            <p:ph idx="1"/>
          </p:nvPr>
        </p:nvSpPr>
        <p:spPr/>
        <p:txBody>
          <a:bodyPr/>
          <a:lstStyle/>
          <a:p>
            <a:r>
              <a:rPr lang="en-GB" dirty="0"/>
              <a:t>Top tip:</a:t>
            </a:r>
          </a:p>
          <a:p>
            <a:pPr lvl="1"/>
            <a:r>
              <a:rPr lang="en-GB" dirty="0"/>
              <a:t>Write data to a global buffer from within the kernel</a:t>
            </a:r>
          </a:p>
          <a:p>
            <a:pPr marL="914400" lvl="2" indent="0">
              <a:buNone/>
            </a:pPr>
            <a:r>
              <a:rPr lang="en-GB" b="1" dirty="0">
                <a:solidFill>
                  <a:schemeClr val="accent6"/>
                </a:solidFill>
                <a:latin typeface="Courier New Bold"/>
              </a:rPr>
              <a:t>result[ </a:t>
            </a:r>
            <a:r>
              <a:rPr lang="en-GB" b="1" dirty="0" err="1">
                <a:solidFill>
                  <a:schemeClr val="accent6"/>
                </a:solidFill>
                <a:latin typeface="Courier New Bold"/>
              </a:rPr>
              <a:t>get_global_id</a:t>
            </a:r>
            <a:r>
              <a:rPr lang="en-GB" b="1" dirty="0">
                <a:solidFill>
                  <a:schemeClr val="accent6"/>
                </a:solidFill>
                <a:latin typeface="Courier New Bold"/>
              </a:rPr>
              <a:t>(0) ] = … ;</a:t>
            </a:r>
          </a:p>
          <a:p>
            <a:pPr lvl="1"/>
            <a:r>
              <a:rPr lang="en-GB" dirty="0"/>
              <a:t>Copy back to the host and print out from there or debug as a normal serial application</a:t>
            </a:r>
          </a:p>
          <a:p>
            <a:r>
              <a:rPr lang="en-GB" dirty="0"/>
              <a:t>Works with any </a:t>
            </a:r>
            <a:r>
              <a:rPr lang="en-GB" dirty="0" err="1"/>
              <a:t>OpenCL</a:t>
            </a:r>
            <a:r>
              <a:rPr lang="en-GB" dirty="0"/>
              <a:t> device and platform</a:t>
            </a:r>
          </a:p>
        </p:txBody>
      </p:sp>
    </p:spTree>
    <p:extLst>
      <p:ext uri="{BB962C8B-B14F-4D97-AF65-F5344CB8AC3E}">
        <p14:creationId xmlns:p14="http://schemas.microsoft.com/office/powerpoint/2010/main" val="17896654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OpenCL – more tips</a:t>
            </a:r>
          </a:p>
        </p:txBody>
      </p:sp>
      <p:sp>
        <p:nvSpPr>
          <p:cNvPr id="3" name="Content Placeholder 2"/>
          <p:cNvSpPr>
            <a:spLocks noGrp="1"/>
          </p:cNvSpPr>
          <p:nvPr>
            <p:ph idx="1"/>
          </p:nvPr>
        </p:nvSpPr>
        <p:spPr/>
        <p:txBody>
          <a:bodyPr>
            <a:normAutofit lnSpcReduction="10000"/>
          </a:bodyPr>
          <a:lstStyle/>
          <a:p>
            <a:r>
              <a:rPr lang="en-GB" b="1" dirty="0">
                <a:solidFill>
                  <a:schemeClr val="accent2"/>
                </a:solidFill>
              </a:rPr>
              <a:t>Check your error messages!</a:t>
            </a:r>
          </a:p>
          <a:p>
            <a:pPr lvl="1"/>
            <a:r>
              <a:rPr lang="en-GB" dirty="0"/>
              <a:t>If you enable Exceptions in C++ as we have here, make sure you print out the errors.</a:t>
            </a:r>
          </a:p>
          <a:p>
            <a:r>
              <a:rPr lang="en-GB" dirty="0"/>
              <a:t>Don’t forget, use the </a:t>
            </a:r>
            <a:r>
              <a:rPr lang="en-GB" dirty="0" err="1"/>
              <a:t>err_code.c</a:t>
            </a:r>
            <a:r>
              <a:rPr lang="en-GB" dirty="0"/>
              <a:t> from the tutorial to print out errors as strings (instead of numbers), or check in the </a:t>
            </a:r>
            <a:r>
              <a:rPr lang="en-GB" dirty="0" err="1"/>
              <a:t>cl.h</a:t>
            </a:r>
            <a:r>
              <a:rPr lang="en-GB" dirty="0"/>
              <a:t> file in the include directory of your OpenCL provider for error messages</a:t>
            </a:r>
          </a:p>
          <a:p>
            <a:r>
              <a:rPr lang="en-GB" dirty="0"/>
              <a:t>Check your work-group sizes and indexing</a:t>
            </a:r>
          </a:p>
          <a:p>
            <a:endParaRPr lang="en-GB" dirty="0"/>
          </a:p>
        </p:txBody>
      </p:sp>
    </p:spTree>
    <p:extLst>
      <p:ext uri="{BB962C8B-B14F-4D97-AF65-F5344CB8AC3E}">
        <p14:creationId xmlns:p14="http://schemas.microsoft.com/office/powerpoint/2010/main" val="5479446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GDB</a:t>
            </a:r>
          </a:p>
        </p:txBody>
      </p:sp>
      <p:sp>
        <p:nvSpPr>
          <p:cNvPr id="3" name="Content Placeholder 2"/>
          <p:cNvSpPr>
            <a:spLocks noGrp="1"/>
          </p:cNvSpPr>
          <p:nvPr>
            <p:ph idx="1"/>
          </p:nvPr>
        </p:nvSpPr>
        <p:spPr/>
        <p:txBody>
          <a:bodyPr>
            <a:normAutofit lnSpcReduction="10000"/>
          </a:bodyPr>
          <a:lstStyle/>
          <a:p>
            <a:r>
              <a:rPr lang="en-GB" dirty="0"/>
              <a:t>Can also use GDB to debug your programs on the CPU</a:t>
            </a:r>
          </a:p>
          <a:p>
            <a:pPr lvl="1"/>
            <a:r>
              <a:rPr lang="en-GB" dirty="0"/>
              <a:t>This will also leverage the memory system</a:t>
            </a:r>
          </a:p>
          <a:p>
            <a:pPr lvl="2"/>
            <a:r>
              <a:rPr lang="en-GB" dirty="0"/>
              <a:t>Might catch illegal memory dereferences more accurately</a:t>
            </a:r>
          </a:p>
          <a:p>
            <a:pPr lvl="1"/>
            <a:r>
              <a:rPr lang="en-GB" dirty="0"/>
              <a:t>But it does behave differently to accelerator devices so bugs may show up in different ways</a:t>
            </a:r>
          </a:p>
          <a:p>
            <a:r>
              <a:rPr lang="en-GB" dirty="0"/>
              <a:t>As with debugging, compile your C or C++ programs with the </a:t>
            </a:r>
            <a:r>
              <a:rPr lang="en-GB" b="1" dirty="0">
                <a:solidFill>
                  <a:schemeClr val="accent6"/>
                </a:solidFill>
                <a:latin typeface="Courier New Bold"/>
              </a:rPr>
              <a:t>–g</a:t>
            </a:r>
            <a:r>
              <a:rPr lang="en-GB" dirty="0"/>
              <a:t> flag</a:t>
            </a:r>
          </a:p>
          <a:p>
            <a:pPr lvl="1"/>
            <a:endParaRPr lang="en-GB" dirty="0"/>
          </a:p>
        </p:txBody>
      </p:sp>
    </p:spTree>
    <p:extLst>
      <p:ext uri="{BB962C8B-B14F-4D97-AF65-F5344CB8AC3E}">
        <p14:creationId xmlns:p14="http://schemas.microsoft.com/office/powerpoint/2010/main" val="19790574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GDB</a:t>
            </a:r>
          </a:p>
        </p:txBody>
      </p:sp>
      <p:sp>
        <p:nvSpPr>
          <p:cNvPr id="3" name="Content Placeholder 2"/>
          <p:cNvSpPr>
            <a:spLocks noGrp="1"/>
          </p:cNvSpPr>
          <p:nvPr>
            <p:ph idx="1"/>
          </p:nvPr>
        </p:nvSpPr>
        <p:spPr>
          <a:xfrm>
            <a:off x="457200" y="1600200"/>
            <a:ext cx="8229600" cy="4853136"/>
          </a:xfrm>
        </p:spPr>
        <p:txBody>
          <a:bodyPr>
            <a:normAutofit fontScale="85000" lnSpcReduction="20000"/>
          </a:bodyPr>
          <a:lstStyle/>
          <a:p>
            <a:pPr>
              <a:lnSpc>
                <a:spcPct val="110000"/>
              </a:lnSpc>
            </a:pPr>
            <a:r>
              <a:rPr lang="en-GB" dirty="0"/>
              <a:t>Require platform specific instructions depending on if you are using the AMD® or Intel® </a:t>
            </a:r>
            <a:r>
              <a:rPr lang="en-GB" dirty="0" err="1"/>
              <a:t>OpenCL</a:t>
            </a:r>
            <a:r>
              <a:rPr lang="en-GB" dirty="0"/>
              <a:t> platform</a:t>
            </a:r>
          </a:p>
          <a:p>
            <a:pPr lvl="1">
              <a:lnSpc>
                <a:spcPct val="110000"/>
              </a:lnSpc>
            </a:pPr>
            <a:r>
              <a:rPr lang="en-GB" dirty="0"/>
              <a:t>This is in part due to the ICD (Installable Client Driver) ensuring that the correct </a:t>
            </a:r>
            <a:r>
              <a:rPr lang="en-GB" dirty="0" err="1"/>
              <a:t>OpenCL</a:t>
            </a:r>
            <a:r>
              <a:rPr lang="en-GB" dirty="0"/>
              <a:t> runtime is loaded for the chosen platform</a:t>
            </a:r>
          </a:p>
          <a:p>
            <a:pPr lvl="1">
              <a:lnSpc>
                <a:spcPct val="110000"/>
              </a:lnSpc>
            </a:pPr>
            <a:r>
              <a:rPr lang="en-GB" dirty="0"/>
              <a:t>Also different kernel compile flags are accepted/required by different </a:t>
            </a:r>
            <a:r>
              <a:rPr lang="en-GB" dirty="0" err="1"/>
              <a:t>OpenCL</a:t>
            </a:r>
            <a:r>
              <a:rPr lang="en-GB" dirty="0"/>
              <a:t> implementations</a:t>
            </a:r>
          </a:p>
          <a:p>
            <a:pPr>
              <a:lnSpc>
                <a:spcPct val="110000"/>
              </a:lnSpc>
            </a:pPr>
            <a:r>
              <a:rPr lang="en-GB" dirty="0"/>
              <a:t>Remember: your CPU may be listed under each platform – ensure you choose the right debugging method for the </a:t>
            </a:r>
            <a:r>
              <a:rPr lang="en-GB" i="1" u="sng" dirty="0"/>
              <a:t>platform</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9433181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AMD®</a:t>
            </a:r>
          </a:p>
        </p:txBody>
      </p:sp>
      <p:sp>
        <p:nvSpPr>
          <p:cNvPr id="3" name="Content Placeholder 2"/>
          <p:cNvSpPr>
            <a:spLocks noGrp="1"/>
          </p:cNvSpPr>
          <p:nvPr>
            <p:ph idx="1"/>
          </p:nvPr>
        </p:nvSpPr>
        <p:spPr>
          <a:xfrm>
            <a:off x="457200" y="1600200"/>
            <a:ext cx="8229600" cy="4925144"/>
          </a:xfrm>
        </p:spPr>
        <p:txBody>
          <a:bodyPr>
            <a:normAutofit fontScale="70000" lnSpcReduction="20000"/>
          </a:bodyPr>
          <a:lstStyle/>
          <a:p>
            <a:pPr>
              <a:lnSpc>
                <a:spcPct val="110000"/>
              </a:lnSpc>
            </a:pPr>
            <a:r>
              <a:rPr lang="en-GB" dirty="0"/>
              <a:t>Ensure you select the CPU device from the AMD® platform</a:t>
            </a:r>
          </a:p>
          <a:p>
            <a:pPr>
              <a:lnSpc>
                <a:spcPct val="110000"/>
              </a:lnSpc>
            </a:pPr>
            <a:r>
              <a:rPr lang="en-GB" dirty="0"/>
              <a:t>Must use the –g flag and turn off all optimizations when building the kernels:</a:t>
            </a:r>
          </a:p>
          <a:p>
            <a:pPr marL="457200" lvl="1" indent="0">
              <a:lnSpc>
                <a:spcPct val="110000"/>
              </a:lnSpc>
              <a:buNone/>
            </a:pPr>
            <a:r>
              <a:rPr lang="en-GB" b="1" dirty="0" err="1">
                <a:solidFill>
                  <a:schemeClr val="accent2"/>
                </a:solidFill>
                <a:latin typeface="Courier New Bold"/>
              </a:rPr>
              <a:t>program.build</a:t>
            </a:r>
            <a:r>
              <a:rPr lang="en-GB" b="1" dirty="0">
                <a:solidFill>
                  <a:schemeClr val="accent2"/>
                </a:solidFill>
                <a:latin typeface="Courier New Bold"/>
              </a:rPr>
              <a:t>(" –g –O0" )</a:t>
            </a:r>
          </a:p>
          <a:p>
            <a:pPr>
              <a:lnSpc>
                <a:spcPct val="110000"/>
              </a:lnSpc>
            </a:pPr>
            <a:r>
              <a:rPr lang="en-GB" dirty="0"/>
              <a:t>The 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__</a:t>
            </a:r>
            <a:r>
              <a:rPr lang="en-GB" b="1" dirty="0" err="1">
                <a:solidFill>
                  <a:schemeClr val="accent1"/>
                </a:solidFill>
              </a:rPr>
              <a:t>OpenCL_foo_kernel</a:t>
            </a:r>
            <a:r>
              <a:rPr lang="en-GB" dirty="0"/>
              <a:t>”</a:t>
            </a:r>
          </a:p>
          <a:p>
            <a:pPr lvl="1">
              <a:lnSpc>
                <a:spcPct val="110000"/>
              </a:lnSpc>
            </a:pPr>
            <a:r>
              <a:rPr lang="en-GB" dirty="0"/>
              <a:t>To set a breakpoint on kernel entry enter at the GDB prompt:</a:t>
            </a:r>
          </a:p>
          <a:p>
            <a:pPr marL="457200" lvl="1" indent="0">
              <a:lnSpc>
                <a:spcPct val="110000"/>
              </a:lnSpc>
              <a:buNone/>
            </a:pPr>
            <a:r>
              <a:rPr lang="en-GB" dirty="0"/>
              <a:t>		</a:t>
            </a:r>
            <a:r>
              <a:rPr lang="en-GB" b="1" dirty="0">
                <a:solidFill>
                  <a:schemeClr val="accent2"/>
                </a:solidFill>
                <a:latin typeface="Courier New Bold"/>
              </a:rPr>
              <a:t>break __</a:t>
            </a:r>
            <a:r>
              <a:rPr lang="en-GB" b="1" dirty="0" err="1">
                <a:solidFill>
                  <a:schemeClr val="accent2"/>
                </a:solidFill>
                <a:latin typeface="Courier New Bold"/>
              </a:rPr>
              <a:t>OpenCL_foo_kernel</a:t>
            </a:r>
            <a:endParaRPr lang="en-GB" b="1" dirty="0">
              <a:solidFill>
                <a:schemeClr val="accent2"/>
              </a:solidFill>
              <a:latin typeface="Courier New Bold"/>
            </a:endParaRPr>
          </a:p>
          <a:p>
            <a:pPr>
              <a:lnSpc>
                <a:spcPct val="110000"/>
              </a:lnSpc>
            </a:pPr>
            <a:r>
              <a:rPr lang="en-GB" dirty="0"/>
              <a:t>Note: the debug symbol for the kernel will not show up until the kernel has been built by your host code</a:t>
            </a:r>
          </a:p>
          <a:p>
            <a:pPr>
              <a:lnSpc>
                <a:spcPct val="110000"/>
              </a:lnSpc>
            </a:pPr>
            <a:r>
              <a:rPr lang="en-GB" dirty="0"/>
              <a:t>AMD® recommend setting the environment variable </a:t>
            </a:r>
            <a:r>
              <a:rPr lang="en-GB" dirty="0">
                <a:solidFill>
                  <a:schemeClr val="accent6"/>
                </a:solidFill>
                <a:latin typeface="Courier New Bold"/>
              </a:rPr>
              <a:t>CPU_MAX_COMPUTE_UNITS=1</a:t>
            </a:r>
            <a:r>
              <a:rPr lang="en-GB" dirty="0"/>
              <a:t> to ensure deterministic kernel behaviour</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6729793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GDB with Intel®</a:t>
            </a:r>
          </a:p>
        </p:txBody>
      </p:sp>
      <p:sp>
        <p:nvSpPr>
          <p:cNvPr id="3" name="Content Placeholder 2"/>
          <p:cNvSpPr>
            <a:spLocks noGrp="1"/>
          </p:cNvSpPr>
          <p:nvPr>
            <p:ph idx="1"/>
          </p:nvPr>
        </p:nvSpPr>
        <p:spPr/>
        <p:txBody>
          <a:bodyPr>
            <a:normAutofit fontScale="77500" lnSpcReduction="20000"/>
          </a:bodyPr>
          <a:lstStyle/>
          <a:p>
            <a:r>
              <a:rPr lang="en-GB" dirty="0"/>
              <a:t>Ensure you select the CPU device from the Intel® platform</a:t>
            </a:r>
          </a:p>
          <a:p>
            <a:r>
              <a:rPr lang="en-GB" dirty="0"/>
              <a:t>Must use the –g flag and specify the kernel source file when building the kernels:</a:t>
            </a:r>
          </a:p>
          <a:p>
            <a:pPr marL="457200" lvl="1" indent="0">
              <a:buNone/>
            </a:pPr>
            <a:r>
              <a:rPr lang="en-GB" b="1" dirty="0" err="1">
                <a:solidFill>
                  <a:schemeClr val="accent2"/>
                </a:solidFill>
                <a:latin typeface="Courier New Bold"/>
              </a:rPr>
              <a:t>program.build</a:t>
            </a:r>
            <a:r>
              <a:rPr lang="en-GB" b="1" dirty="0">
                <a:solidFill>
                  <a:schemeClr val="accent2"/>
                </a:solidFill>
                <a:latin typeface="Courier New Bold"/>
              </a:rPr>
              <a:t>(" –g –s /full/path/to/kernel.cl" )</a:t>
            </a:r>
          </a:p>
          <a:p>
            <a:r>
              <a:rPr lang="en-GB" dirty="0"/>
              <a:t>The symbolic name of a kernel function “</a:t>
            </a:r>
            <a:r>
              <a:rPr lang="en-GB" b="1" dirty="0">
                <a:solidFill>
                  <a:schemeClr val="tx2">
                    <a:lumMod val="75000"/>
                  </a:schemeClr>
                </a:solidFill>
              </a:rPr>
              <a:t>__kernel void foo(</a:t>
            </a:r>
            <a:r>
              <a:rPr lang="en-GB" b="1" dirty="0" err="1">
                <a:solidFill>
                  <a:schemeClr val="tx2">
                    <a:lumMod val="75000"/>
                  </a:schemeClr>
                </a:solidFill>
              </a:rPr>
              <a:t>args</a:t>
            </a:r>
            <a:r>
              <a:rPr lang="en-GB" b="1" dirty="0">
                <a:solidFill>
                  <a:schemeClr val="tx2">
                    <a:lumMod val="75000"/>
                  </a:schemeClr>
                </a:solidFill>
              </a:rPr>
              <a:t>)</a:t>
            </a:r>
            <a:r>
              <a:rPr lang="en-GB" dirty="0"/>
              <a:t>” is “</a:t>
            </a:r>
            <a:r>
              <a:rPr lang="en-GB" b="1" dirty="0">
                <a:solidFill>
                  <a:schemeClr val="accent1"/>
                </a:solidFill>
              </a:rPr>
              <a:t>foo</a:t>
            </a:r>
            <a:r>
              <a:rPr lang="en-GB" dirty="0"/>
              <a:t>”</a:t>
            </a:r>
          </a:p>
          <a:p>
            <a:pPr lvl="1"/>
            <a:r>
              <a:rPr lang="en-GB" dirty="0"/>
              <a:t>To set a breakpoint on kernel entry enter at the GDB prompt:</a:t>
            </a:r>
          </a:p>
          <a:p>
            <a:pPr marL="457200" lvl="1" indent="0">
              <a:buNone/>
            </a:pPr>
            <a:r>
              <a:rPr lang="en-GB" dirty="0"/>
              <a:t>		</a:t>
            </a:r>
            <a:r>
              <a:rPr lang="en-GB" b="1" dirty="0">
                <a:solidFill>
                  <a:schemeClr val="accent2"/>
                </a:solidFill>
                <a:latin typeface="Courier New Bold"/>
              </a:rPr>
              <a:t>break foo</a:t>
            </a:r>
          </a:p>
          <a:p>
            <a:r>
              <a:rPr lang="en-GB" dirty="0"/>
              <a:t>Note: the debug symbol for the kernel will not show up until the kernel has been built by your host code</a:t>
            </a:r>
          </a:p>
        </p:txBody>
      </p:sp>
      <p:sp>
        <p:nvSpPr>
          <p:cNvPr id="4" name="Content Placeholder 7"/>
          <p:cNvSpPr txBox="1">
            <a:spLocks/>
          </p:cNvSpPr>
          <p:nvPr/>
        </p:nvSpPr>
        <p:spPr>
          <a:xfrm>
            <a:off x="107504" y="6453337"/>
            <a:ext cx="4861484" cy="4046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solidFill>
                  <a:prstClr val="black"/>
                </a:solidFill>
              </a:rPr>
              <a:t>Third party names are the property of their owners.</a:t>
            </a:r>
          </a:p>
        </p:txBody>
      </p:sp>
    </p:spTree>
    <p:extLst>
      <p:ext uri="{BB962C8B-B14F-4D97-AF65-F5344CB8AC3E}">
        <p14:creationId xmlns:p14="http://schemas.microsoft.com/office/powerpoint/2010/main" val="37910707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Debugging </a:t>
            </a:r>
            <a:r>
              <a:rPr lang="en-GB" dirty="0" err="1"/>
              <a:t>OpenCL</a:t>
            </a:r>
            <a:r>
              <a:rPr lang="en-GB" dirty="0"/>
              <a:t> – Using GDB</a:t>
            </a:r>
          </a:p>
        </p:txBody>
      </p:sp>
      <p:sp>
        <p:nvSpPr>
          <p:cNvPr id="3" name="Content Placeholder 2"/>
          <p:cNvSpPr>
            <a:spLocks noGrp="1"/>
          </p:cNvSpPr>
          <p:nvPr>
            <p:ph idx="1"/>
          </p:nvPr>
        </p:nvSpPr>
        <p:spPr>
          <a:xfrm>
            <a:off x="107504" y="1600200"/>
            <a:ext cx="8856984" cy="4997152"/>
          </a:xfrm>
        </p:spPr>
        <p:txBody>
          <a:bodyPr>
            <a:normAutofit/>
          </a:bodyPr>
          <a:lstStyle/>
          <a:p>
            <a:r>
              <a:rPr lang="en-GB" dirty="0"/>
              <a:t>Use </a:t>
            </a:r>
            <a:r>
              <a:rPr lang="en-GB" b="1" i="1" dirty="0">
                <a:solidFill>
                  <a:schemeClr val="accent6">
                    <a:lumMod val="75000"/>
                  </a:schemeClr>
                </a:solidFill>
              </a:rPr>
              <a:t>n</a:t>
            </a:r>
            <a:r>
              <a:rPr lang="en-GB" dirty="0"/>
              <a:t> to move to the next line of execution</a:t>
            </a:r>
          </a:p>
          <a:p>
            <a:r>
              <a:rPr lang="en-GB" dirty="0"/>
              <a:t>Use </a:t>
            </a:r>
            <a:r>
              <a:rPr lang="en-GB" b="1" i="1" dirty="0">
                <a:solidFill>
                  <a:schemeClr val="accent6">
                    <a:lumMod val="75000"/>
                  </a:schemeClr>
                </a:solidFill>
              </a:rPr>
              <a:t>s</a:t>
            </a:r>
            <a:r>
              <a:rPr lang="en-GB" dirty="0"/>
              <a:t> to step into the function</a:t>
            </a:r>
          </a:p>
          <a:p>
            <a:r>
              <a:rPr lang="en-GB" dirty="0"/>
              <a:t>If you reach a segmentation fault, </a:t>
            </a:r>
            <a:r>
              <a:rPr lang="en-GB" b="1" i="1" dirty="0" err="1">
                <a:solidFill>
                  <a:schemeClr val="accent6">
                    <a:lumMod val="75000"/>
                  </a:schemeClr>
                </a:solidFill>
              </a:rPr>
              <a:t>backtrace</a:t>
            </a:r>
            <a:r>
              <a:rPr lang="en-GB" dirty="0">
                <a:solidFill>
                  <a:schemeClr val="accent6">
                    <a:lumMod val="75000"/>
                  </a:schemeClr>
                </a:solidFill>
              </a:rPr>
              <a:t> </a:t>
            </a:r>
            <a:r>
              <a:rPr lang="en-GB" dirty="0"/>
              <a:t>lists the previous few execution frames</a:t>
            </a:r>
          </a:p>
          <a:p>
            <a:pPr lvl="1"/>
            <a:r>
              <a:rPr lang="en-GB" dirty="0"/>
              <a:t>Type </a:t>
            </a:r>
            <a:r>
              <a:rPr lang="en-GB" b="1" i="1" dirty="0">
                <a:solidFill>
                  <a:schemeClr val="accent6">
                    <a:lumMod val="75000"/>
                  </a:schemeClr>
                </a:solidFill>
              </a:rPr>
              <a:t>frame 5</a:t>
            </a:r>
            <a:r>
              <a:rPr lang="en-GB" dirty="0">
                <a:solidFill>
                  <a:schemeClr val="accent6">
                    <a:lumMod val="75000"/>
                  </a:schemeClr>
                </a:solidFill>
              </a:rPr>
              <a:t> </a:t>
            </a:r>
            <a:r>
              <a:rPr lang="en-GB" dirty="0"/>
              <a:t>to examine the 5th frame</a:t>
            </a:r>
          </a:p>
          <a:p>
            <a:r>
              <a:rPr lang="en-GB" dirty="0"/>
              <a:t>Use </a:t>
            </a:r>
            <a:r>
              <a:rPr lang="en-GB" b="1" i="1" dirty="0">
                <a:solidFill>
                  <a:schemeClr val="accent6">
                    <a:lumMod val="75000"/>
                  </a:schemeClr>
                </a:solidFill>
              </a:rPr>
              <a:t>print </a:t>
            </a:r>
            <a:r>
              <a:rPr lang="en-GB" b="1" i="1" dirty="0" err="1">
                <a:solidFill>
                  <a:schemeClr val="accent6">
                    <a:lumMod val="75000"/>
                  </a:schemeClr>
                </a:solidFill>
              </a:rPr>
              <a:t>varname</a:t>
            </a:r>
            <a:r>
              <a:rPr lang="en-GB" dirty="0">
                <a:solidFill>
                  <a:schemeClr val="accent6">
                    <a:lumMod val="75000"/>
                  </a:schemeClr>
                </a:solidFill>
              </a:rPr>
              <a:t> </a:t>
            </a:r>
            <a:r>
              <a:rPr lang="en-GB" dirty="0"/>
              <a:t>to output the current value of a variable</a:t>
            </a:r>
          </a:p>
        </p:txBody>
      </p:sp>
    </p:spTree>
    <p:extLst>
      <p:ext uri="{BB962C8B-B14F-4D97-AF65-F5344CB8AC3E}">
        <p14:creationId xmlns:p14="http://schemas.microsoft.com/office/powerpoint/2010/main" val="133823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a Heterogeneous world</a:t>
            </a:r>
          </a:p>
        </p:txBody>
      </p:sp>
      <p:sp>
        <p:nvSpPr>
          <p:cNvPr id="4" name="Text Placeholder 3"/>
          <p:cNvSpPr>
            <a:spLocks noGrp="1"/>
          </p:cNvSpPr>
          <p:nvPr>
            <p:ph type="body" idx="1"/>
          </p:nvPr>
        </p:nvSpPr>
        <p:spPr>
          <a:xfrm>
            <a:off x="251520" y="5229200"/>
            <a:ext cx="8496944" cy="1287834"/>
          </a:xfrm>
        </p:spPr>
        <p:txBody>
          <a:bodyPr>
            <a:normAutofit/>
          </a:bodyPr>
          <a:lstStyle/>
          <a:p>
            <a:r>
              <a:rPr lang="en-GB" dirty="0"/>
              <a:t>OpenCL lets Programmers write a single </a:t>
            </a:r>
            <a:r>
              <a:rPr lang="en-GB" u="sng" dirty="0"/>
              <a:t>portable</a:t>
            </a:r>
            <a:r>
              <a:rPr lang="en-GB" dirty="0"/>
              <a:t> program that uses </a:t>
            </a:r>
            <a:r>
              <a:rPr lang="en-GB" u="sng" dirty="0"/>
              <a:t>ALL</a:t>
            </a:r>
            <a:r>
              <a:rPr lang="en-GB" dirty="0"/>
              <a:t> resources in the heterogeneous platform</a:t>
            </a:r>
          </a:p>
        </p:txBody>
      </p:sp>
      <p:sp>
        <p:nvSpPr>
          <p:cNvPr id="5" name="Content Placeholder 4"/>
          <p:cNvSpPr>
            <a:spLocks noGrp="1"/>
          </p:cNvSpPr>
          <p:nvPr>
            <p:ph sz="half" idx="2"/>
          </p:nvPr>
        </p:nvSpPr>
        <p:spPr>
          <a:xfrm>
            <a:off x="323528" y="1556792"/>
            <a:ext cx="4040188" cy="3951288"/>
          </a:xfrm>
        </p:spPr>
        <p:txBody>
          <a:bodyPr>
            <a:normAutofit/>
          </a:bodyPr>
          <a:lstStyle/>
          <a:p>
            <a:pPr marL="0" indent="0">
              <a:buNone/>
            </a:pPr>
            <a:r>
              <a:rPr lang="en-GB" sz="2800" dirty="0"/>
              <a:t>A modern computing platform includes:</a:t>
            </a:r>
          </a:p>
          <a:p>
            <a:r>
              <a:rPr lang="en-GB" sz="2800" dirty="0"/>
              <a:t>One or more CPUs</a:t>
            </a:r>
          </a:p>
          <a:p>
            <a:r>
              <a:rPr lang="en-GB" sz="2800" dirty="0"/>
              <a:t>One of more GPUs</a:t>
            </a:r>
          </a:p>
          <a:p>
            <a:r>
              <a:rPr lang="en-GB" sz="2800" dirty="0"/>
              <a:t>DSP processors</a:t>
            </a:r>
          </a:p>
          <a:p>
            <a:r>
              <a:rPr lang="en-GB" sz="2800" dirty="0"/>
              <a:t>Accelerators</a:t>
            </a:r>
          </a:p>
          <a:p>
            <a:r>
              <a:rPr lang="en-GB" sz="2800" dirty="0"/>
              <a:t>… other?</a:t>
            </a:r>
          </a:p>
        </p:txBody>
      </p:sp>
      <p:sp>
        <p:nvSpPr>
          <p:cNvPr id="7" name="Content Placeholder 6"/>
          <p:cNvSpPr>
            <a:spLocks noGrp="1"/>
          </p:cNvSpPr>
          <p:nvPr>
            <p:ph sz="quarter" idx="4"/>
          </p:nvPr>
        </p:nvSpPr>
        <p:spPr>
          <a:xfrm>
            <a:off x="4427984" y="3356992"/>
            <a:ext cx="4608512" cy="2151088"/>
          </a:xfrm>
        </p:spPr>
        <p:txBody>
          <a:bodyPr>
            <a:noAutofit/>
          </a:bodyPr>
          <a:lstStyle/>
          <a:p>
            <a:pPr marL="0" indent="0">
              <a:buNone/>
            </a:pPr>
            <a:r>
              <a:rPr lang="en-GB" sz="2800" dirty="0"/>
              <a:t>E.g. Samsung® </a:t>
            </a:r>
            <a:r>
              <a:rPr lang="en-GB" sz="2800" dirty="0" err="1"/>
              <a:t>Exynos</a:t>
            </a:r>
            <a:r>
              <a:rPr lang="en-GB" sz="2800" dirty="0"/>
              <a:t> 5:</a:t>
            </a:r>
          </a:p>
          <a:p>
            <a:r>
              <a:rPr lang="en-GB" sz="2800" dirty="0"/>
              <a:t>Dual core ARM A15 1.7GHz,  Mali T604 GPU</a:t>
            </a:r>
          </a:p>
          <a:p>
            <a:pPr marL="0" indent="0">
              <a:buNone/>
            </a:pPr>
            <a:r>
              <a:rPr lang="en-GB" sz="2800" dirty="0">
                <a:solidFill>
                  <a:srgbClr val="FF6600"/>
                </a:solidFill>
              </a:rPr>
              <a:t>E.g. Intel XXX with IRIS</a:t>
            </a:r>
          </a:p>
        </p:txBody>
      </p:sp>
      <p:pic>
        <p:nvPicPr>
          <p:cNvPr id="9" name="Picture 8"/>
          <p:cNvPicPr>
            <a:picLocks noChangeAspect="1"/>
          </p:cNvPicPr>
          <p:nvPr/>
        </p:nvPicPr>
        <p:blipFill>
          <a:blip r:embed="rId2" cstate="print"/>
          <a:stretch>
            <a:fillRect/>
          </a:stretch>
        </p:blipFill>
        <p:spPr>
          <a:xfrm>
            <a:off x="5737413" y="1412776"/>
            <a:ext cx="1834122" cy="1364928"/>
          </a:xfrm>
          <a:prstGeom prst="rect">
            <a:avLst/>
          </a:prstGeom>
        </p:spPr>
      </p:pic>
    </p:spTree>
    <p:extLst>
      <p:ext uri="{BB962C8B-B14F-4D97-AF65-F5344CB8AC3E}">
        <p14:creationId xmlns:p14="http://schemas.microsoft.com/office/powerpoint/2010/main" val="20732121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Oclgrind</a:t>
            </a:r>
          </a:p>
        </p:txBody>
      </p:sp>
      <p:sp>
        <p:nvSpPr>
          <p:cNvPr id="3" name="Content Placeholder 2"/>
          <p:cNvSpPr>
            <a:spLocks noGrp="1"/>
          </p:cNvSpPr>
          <p:nvPr>
            <p:ph idx="1"/>
          </p:nvPr>
        </p:nvSpPr>
        <p:spPr>
          <a:xfrm>
            <a:off x="457200" y="1600200"/>
            <a:ext cx="8229600" cy="4997152"/>
          </a:xfrm>
        </p:spPr>
        <p:txBody>
          <a:bodyPr>
            <a:normAutofit fontScale="77500" lnSpcReduction="20000"/>
          </a:bodyPr>
          <a:lstStyle/>
          <a:p>
            <a:pPr>
              <a:lnSpc>
                <a:spcPct val="110000"/>
              </a:lnSpc>
            </a:pPr>
            <a:r>
              <a:rPr lang="en-GB" dirty="0"/>
              <a:t>A SPIR interpreter and OpenCL simulator</a:t>
            </a:r>
          </a:p>
          <a:p>
            <a:pPr>
              <a:lnSpc>
                <a:spcPct val="110000"/>
              </a:lnSpc>
            </a:pPr>
            <a:r>
              <a:rPr lang="en-GB" dirty="0"/>
              <a:t>Developed at the University of Bristol</a:t>
            </a:r>
          </a:p>
          <a:p>
            <a:pPr>
              <a:lnSpc>
                <a:spcPct val="110000"/>
              </a:lnSpc>
            </a:pPr>
            <a:r>
              <a:rPr lang="en-GB" dirty="0"/>
              <a:t>Runs OpenCL kernels in a simulated environment to catch various bugs:</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./application</a:t>
            </a:r>
          </a:p>
          <a:p>
            <a:pPr lvl="1">
              <a:lnSpc>
                <a:spcPct val="110000"/>
              </a:lnSpc>
            </a:pPr>
            <a:r>
              <a:rPr lang="en-GB" dirty="0"/>
              <a:t>Invalid memory accesses</a:t>
            </a:r>
          </a:p>
          <a:p>
            <a:pPr lvl="1">
              <a:lnSpc>
                <a:spcPct val="110000"/>
              </a:lnSpc>
            </a:pPr>
            <a:r>
              <a:rPr lang="en-GB" dirty="0"/>
              <a:t>Data-races (</a:t>
            </a:r>
            <a:r>
              <a:rPr lang="en-GB" b="1" dirty="0">
                <a:solidFill>
                  <a:srgbClr val="3366FF"/>
                </a:solidFill>
                <a:latin typeface="Courier New"/>
                <a:cs typeface="Courier New"/>
              </a:rPr>
              <a:t>--data-races</a:t>
            </a:r>
            <a:r>
              <a:rPr lang="en-GB" dirty="0"/>
              <a:t>)</a:t>
            </a:r>
          </a:p>
          <a:p>
            <a:pPr lvl="1">
              <a:lnSpc>
                <a:spcPct val="110000"/>
              </a:lnSpc>
            </a:pPr>
            <a:r>
              <a:rPr lang="en-GB" dirty="0"/>
              <a:t>Work-group divergence</a:t>
            </a:r>
          </a:p>
          <a:p>
            <a:pPr lvl="1">
              <a:lnSpc>
                <a:spcPct val="110000"/>
              </a:lnSpc>
            </a:pPr>
            <a:r>
              <a:rPr lang="en-GB" dirty="0"/>
              <a:t>Runtime API errors (</a:t>
            </a:r>
            <a:r>
              <a:rPr lang="en-GB" b="1" dirty="0">
                <a:solidFill>
                  <a:srgbClr val="3366FF"/>
                </a:solidFill>
                <a:latin typeface="Courier New"/>
                <a:cs typeface="Courier New"/>
              </a:rPr>
              <a:t>--check-</a:t>
            </a:r>
            <a:r>
              <a:rPr lang="en-GB" b="1" dirty="0" err="1">
                <a:solidFill>
                  <a:srgbClr val="3366FF"/>
                </a:solidFill>
                <a:latin typeface="Courier New"/>
                <a:cs typeface="Courier New"/>
              </a:rPr>
              <a:t>api</a:t>
            </a:r>
            <a:r>
              <a:rPr lang="en-GB" dirty="0"/>
              <a:t>)</a:t>
            </a:r>
          </a:p>
          <a:p>
            <a:pPr>
              <a:lnSpc>
                <a:spcPct val="110000"/>
              </a:lnSpc>
            </a:pPr>
            <a:r>
              <a:rPr lang="en-GB" dirty="0"/>
              <a:t>Also has a GDB-style interactive debugger</a:t>
            </a:r>
          </a:p>
          <a:p>
            <a:pPr lvl="1">
              <a:lnSpc>
                <a:spcPct val="110000"/>
              </a:lnSpc>
            </a:pPr>
            <a:r>
              <a:rPr lang="en-GB" b="1" dirty="0" err="1">
                <a:solidFill>
                  <a:srgbClr val="3366FF"/>
                </a:solidFill>
                <a:latin typeface="Courier New"/>
                <a:cs typeface="Courier New"/>
              </a:rPr>
              <a:t>oclgrind</a:t>
            </a:r>
            <a:r>
              <a:rPr lang="en-GB" b="1" dirty="0">
                <a:solidFill>
                  <a:srgbClr val="3366FF"/>
                </a:solidFill>
                <a:latin typeface="Courier New"/>
                <a:cs typeface="Courier New"/>
              </a:rPr>
              <a:t> –</a:t>
            </a:r>
            <a:r>
              <a:rPr lang="en-GB" b="1" dirty="0" err="1">
                <a:solidFill>
                  <a:srgbClr val="3366FF"/>
                </a:solidFill>
                <a:latin typeface="Courier New"/>
                <a:cs typeface="Courier New"/>
              </a:rPr>
              <a:t>i</a:t>
            </a:r>
            <a:r>
              <a:rPr lang="en-GB" b="1" dirty="0">
                <a:solidFill>
                  <a:srgbClr val="3366FF"/>
                </a:solidFill>
                <a:latin typeface="Courier New"/>
                <a:cs typeface="Courier New"/>
              </a:rPr>
              <a:t> ./application</a:t>
            </a:r>
          </a:p>
          <a:p>
            <a:pPr>
              <a:lnSpc>
                <a:spcPct val="110000"/>
              </a:lnSpc>
            </a:pPr>
            <a:r>
              <a:rPr lang="en-GB" dirty="0"/>
              <a:t>More information on the </a:t>
            </a:r>
            <a:r>
              <a:rPr lang="en-GB" dirty="0">
                <a:hlinkClick r:id="rId2"/>
              </a:rPr>
              <a:t>Oclgrind Website</a:t>
            </a:r>
            <a:endParaRPr lang="en-GB" dirty="0"/>
          </a:p>
        </p:txBody>
      </p:sp>
    </p:spTree>
    <p:extLst>
      <p:ext uri="{BB962C8B-B14F-4D97-AF65-F5344CB8AC3E}">
        <p14:creationId xmlns:p14="http://schemas.microsoft.com/office/powerpoint/2010/main" val="1357495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GPUVerify</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useful tool for detecting data-races in OpenCL programs</a:t>
            </a:r>
          </a:p>
          <a:p>
            <a:r>
              <a:rPr lang="en-GB" dirty="0"/>
              <a:t>Developed at Imperial College as part of the CARP project </a:t>
            </a:r>
          </a:p>
          <a:p>
            <a:r>
              <a:rPr lang="en-GB" dirty="0"/>
              <a:t>Uses static analysis to try to prove that kernels are free from races</a:t>
            </a:r>
          </a:p>
          <a:p>
            <a:r>
              <a:rPr lang="en-GB" dirty="0"/>
              <a:t>Can also detect issues with work-group divergence</a:t>
            </a:r>
          </a:p>
          <a:p>
            <a:r>
              <a:rPr lang="en-GB" dirty="0"/>
              <a:t>More information on the </a:t>
            </a:r>
            <a:r>
              <a:rPr lang="en-GB" dirty="0">
                <a:hlinkClick r:id="rId2"/>
              </a:rPr>
              <a:t>GPUVerify Website</a:t>
            </a:r>
            <a:endParaRPr lang="en-GB" dirty="0"/>
          </a:p>
        </p:txBody>
      </p:sp>
      <p:sp>
        <p:nvSpPr>
          <p:cNvPr id="4" name="TextBox 3"/>
          <p:cNvSpPr txBox="1"/>
          <p:nvPr/>
        </p:nvSpPr>
        <p:spPr>
          <a:xfrm>
            <a:off x="467544" y="5949280"/>
            <a:ext cx="8357464" cy="369332"/>
          </a:xfrm>
          <a:prstGeom prst="rect">
            <a:avLst/>
          </a:prstGeom>
          <a:noFill/>
        </p:spPr>
        <p:txBody>
          <a:bodyPr wrap="none" rtlCol="0">
            <a:spAutoFit/>
          </a:bodyPr>
          <a:lstStyle/>
          <a:p>
            <a:pPr algn="ctr"/>
            <a:r>
              <a:rPr lang="en-GB" b="1" dirty="0" err="1">
                <a:solidFill>
                  <a:srgbClr val="3366FF"/>
                </a:solidFill>
                <a:latin typeface="Courier New"/>
                <a:cs typeface="Courier New"/>
              </a:rPr>
              <a:t>gpuverify</a:t>
            </a:r>
            <a:r>
              <a:rPr lang="en-GB" b="1" dirty="0">
                <a:solidFill>
                  <a:srgbClr val="3366FF"/>
                </a:solidFill>
                <a:latin typeface="Courier New"/>
                <a:cs typeface="Courier New"/>
              </a:rPr>
              <a:t> --</a:t>
            </a:r>
            <a:r>
              <a:rPr lang="en-GB" b="1" dirty="0" err="1">
                <a:solidFill>
                  <a:srgbClr val="3366FF"/>
                </a:solidFill>
                <a:latin typeface="Courier New"/>
                <a:cs typeface="Courier New"/>
              </a:rPr>
              <a:t>local_size</a:t>
            </a:r>
            <a:r>
              <a:rPr lang="en-GB" b="1" dirty="0">
                <a:solidFill>
                  <a:srgbClr val="3366FF"/>
                </a:solidFill>
                <a:latin typeface="Courier New"/>
                <a:cs typeface="Courier New"/>
              </a:rPr>
              <a:t>=64,64 --</a:t>
            </a:r>
            <a:r>
              <a:rPr lang="en-GB" b="1" dirty="0" err="1">
                <a:solidFill>
                  <a:srgbClr val="3366FF"/>
                </a:solidFill>
                <a:latin typeface="Courier New"/>
                <a:cs typeface="Courier New"/>
              </a:rPr>
              <a:t>num_groups</a:t>
            </a:r>
            <a:r>
              <a:rPr lang="en-GB" b="1" dirty="0">
                <a:solidFill>
                  <a:srgbClr val="3366FF"/>
                </a:solidFill>
                <a:latin typeface="Courier New"/>
                <a:cs typeface="Courier New"/>
              </a:rPr>
              <a:t>=256,256 </a:t>
            </a:r>
            <a:r>
              <a:rPr lang="en-GB" b="1" dirty="0" err="1">
                <a:solidFill>
                  <a:srgbClr val="3366FF"/>
                </a:solidFill>
                <a:latin typeface="Courier New"/>
                <a:cs typeface="Courier New"/>
              </a:rPr>
              <a:t>kernel.cl</a:t>
            </a:r>
            <a:endParaRPr lang="en-GB" b="1" dirty="0">
              <a:solidFill>
                <a:srgbClr val="3366FF"/>
              </a:solidFill>
              <a:latin typeface="Courier New"/>
              <a:cs typeface="Courier New"/>
            </a:endParaRPr>
          </a:p>
        </p:txBody>
      </p:sp>
    </p:spTree>
    <p:extLst>
      <p:ext uri="{BB962C8B-B14F-4D97-AF65-F5344CB8AC3E}">
        <p14:creationId xmlns:p14="http://schemas.microsoft.com/office/powerpoint/2010/main" val="37046667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Other debugging tools</a:t>
            </a:r>
          </a:p>
        </p:txBody>
      </p:sp>
      <p:sp>
        <p:nvSpPr>
          <p:cNvPr id="3" name="Content Placeholder 2"/>
          <p:cNvSpPr>
            <a:spLocks noGrp="1"/>
          </p:cNvSpPr>
          <p:nvPr>
            <p:ph idx="1"/>
          </p:nvPr>
        </p:nvSpPr>
        <p:spPr>
          <a:xfrm>
            <a:off x="457200" y="980728"/>
            <a:ext cx="8229600" cy="4525963"/>
          </a:xfrm>
        </p:spPr>
        <p:txBody>
          <a:bodyPr>
            <a:normAutofit fontScale="92500"/>
          </a:bodyPr>
          <a:lstStyle/>
          <a:p>
            <a:r>
              <a:rPr lang="en-GB" dirty="0"/>
              <a:t>AMD® </a:t>
            </a:r>
            <a:r>
              <a:rPr lang="en-GB" dirty="0" err="1"/>
              <a:t>CodeXL</a:t>
            </a:r>
            <a:endParaRPr lang="en-GB" dirty="0"/>
          </a:p>
          <a:p>
            <a:pPr lvl="1"/>
            <a:r>
              <a:rPr lang="en-GB" dirty="0"/>
              <a:t>For AMD® APUs, CPUs and GPUs</a:t>
            </a:r>
          </a:p>
          <a:p>
            <a:pPr lvl="2"/>
            <a:r>
              <a:rPr lang="en-GB" dirty="0"/>
              <a:t>Graphical Profiler and Debugger</a:t>
            </a:r>
          </a:p>
          <a:p>
            <a:r>
              <a:rPr lang="en-GB" dirty="0"/>
              <a:t>NVIDIA® </a:t>
            </a:r>
            <a:r>
              <a:rPr lang="en-GB" dirty="0" err="1"/>
              <a:t>Nsight</a:t>
            </a:r>
            <a:r>
              <a:rPr lang="en-GB" dirty="0"/>
              <a:t>™ Development Platform</a:t>
            </a:r>
          </a:p>
          <a:p>
            <a:pPr lvl="1"/>
            <a:r>
              <a:rPr lang="en-GB" dirty="0"/>
              <a:t>For NVIDIA® GPUs</a:t>
            </a:r>
          </a:p>
          <a:p>
            <a:pPr lvl="2"/>
            <a:r>
              <a:rPr lang="en-GB" dirty="0"/>
              <a:t>IDE, including Profiler and Debugger</a:t>
            </a:r>
          </a:p>
          <a:p>
            <a:r>
              <a:rPr lang="en-GB" dirty="0" err="1"/>
              <a:t>GPUVerify</a:t>
            </a:r>
            <a:endParaRPr lang="en-GB" dirty="0"/>
          </a:p>
          <a:p>
            <a:pPr lvl="1"/>
            <a:r>
              <a:rPr lang="en-GB" dirty="0"/>
              <a:t>Formal analysis of kernels</a:t>
            </a:r>
          </a:p>
          <a:p>
            <a:pPr lvl="1"/>
            <a:r>
              <a:rPr lang="en-GB" dirty="0">
                <a:hlinkClick r:id="rId2"/>
              </a:rPr>
              <a:t>http://multicore.doc.ic.ac.uk/tools/GPUVerify/</a:t>
            </a:r>
            <a:endParaRPr lang="en-GB" dirty="0"/>
          </a:p>
        </p:txBody>
      </p:sp>
      <p:sp>
        <p:nvSpPr>
          <p:cNvPr id="4" name="Content Placeholder 7"/>
          <p:cNvSpPr txBox="1">
            <a:spLocks/>
          </p:cNvSpPr>
          <p:nvPr/>
        </p:nvSpPr>
        <p:spPr>
          <a:xfrm>
            <a:off x="5428267" y="6504274"/>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5" name="TextBox 4"/>
          <p:cNvSpPr txBox="1"/>
          <p:nvPr/>
        </p:nvSpPr>
        <p:spPr>
          <a:xfrm>
            <a:off x="836590" y="5661248"/>
            <a:ext cx="5967658" cy="646331"/>
          </a:xfrm>
          <a:prstGeom prst="rect">
            <a:avLst/>
          </a:prstGeom>
          <a:noFill/>
        </p:spPr>
        <p:txBody>
          <a:bodyPr wrap="square" rtlCol="0">
            <a:spAutoFit/>
          </a:bodyPr>
          <a:lstStyle/>
          <a:p>
            <a:r>
              <a:rPr lang="en-GB" dirty="0"/>
              <a:t>Note: Debugging OpenCL is still changing rapidly - your mileage may vary when using GDB and these tools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Porting CUDA to OpenCL</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12</a:t>
            </a:r>
          </a:p>
        </p:txBody>
      </p:sp>
    </p:spTree>
    <p:extLst>
      <p:ext uri="{BB962C8B-B14F-4D97-AF65-F5344CB8AC3E}">
        <p14:creationId xmlns:p14="http://schemas.microsoft.com/office/powerpoint/2010/main" val="3441237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OpenCL</a:t>
            </a:r>
          </a:p>
        </p:txBody>
      </p:sp>
      <p:sp>
        <p:nvSpPr>
          <p:cNvPr id="3" name="Content Placeholder 2"/>
          <p:cNvSpPr>
            <a:spLocks noGrp="1"/>
          </p:cNvSpPr>
          <p:nvPr>
            <p:ph idx="1"/>
          </p:nvPr>
        </p:nvSpPr>
        <p:spPr/>
        <p:txBody>
          <a:bodyPr>
            <a:normAutofit lnSpcReduction="10000"/>
          </a:bodyPr>
          <a:lstStyle/>
          <a:p>
            <a:r>
              <a:rPr lang="en-GB" dirty="0"/>
              <a:t>If you have CUDA code, you’ve already done the hard work!</a:t>
            </a:r>
          </a:p>
          <a:p>
            <a:pPr lvl="1"/>
            <a:r>
              <a:rPr lang="en-GB" dirty="0"/>
              <a:t>I.e. working out how to split up the problem to run effectively on a many-core device</a:t>
            </a:r>
          </a:p>
          <a:p>
            <a:pPr lvl="1"/>
            <a:endParaRPr lang="en-GB" dirty="0"/>
          </a:p>
          <a:p>
            <a:r>
              <a:rPr lang="en-GB" dirty="0"/>
              <a:t>Switching between CUDA and OpenCL is mainly changing the host code syntax</a:t>
            </a:r>
          </a:p>
          <a:p>
            <a:pPr lvl="1"/>
            <a:r>
              <a:rPr lang="en-GB" dirty="0"/>
              <a:t>Apart from indexing and naming conventions in the kernel code (simple to change!)</a:t>
            </a:r>
          </a:p>
        </p:txBody>
      </p:sp>
    </p:spTree>
    <p:extLst>
      <p:ext uri="{BB962C8B-B14F-4D97-AF65-F5344CB8AC3E}">
        <p14:creationId xmlns:p14="http://schemas.microsoft.com/office/powerpoint/2010/main" val="41915426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Memory Hierarchy Terminology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4897490"/>
              </p:ext>
            </p:extLst>
          </p:nvPr>
        </p:nvGraphicFramePr>
        <p:xfrm>
          <a:off x="2699792" y="1576716"/>
          <a:ext cx="396538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39552" y="1115051"/>
            <a:ext cx="1008112" cy="461665"/>
          </a:xfrm>
          <a:prstGeom prst="rect">
            <a:avLst/>
          </a:prstGeom>
          <a:noFill/>
        </p:spPr>
        <p:txBody>
          <a:bodyPr wrap="square" rtlCol="0">
            <a:spAutoFit/>
          </a:bodyPr>
          <a:lstStyle/>
          <a:p>
            <a:r>
              <a:rPr lang="en-GB" sz="2400" dirty="0"/>
              <a:t>CUDA</a:t>
            </a:r>
          </a:p>
        </p:txBody>
      </p:sp>
      <p:sp>
        <p:nvSpPr>
          <p:cNvPr id="6" name="TextBox 5"/>
          <p:cNvSpPr txBox="1"/>
          <p:nvPr/>
        </p:nvSpPr>
        <p:spPr>
          <a:xfrm>
            <a:off x="7236296" y="1115051"/>
            <a:ext cx="1296144" cy="461665"/>
          </a:xfrm>
          <a:prstGeom prst="rect">
            <a:avLst/>
          </a:prstGeom>
          <a:noFill/>
        </p:spPr>
        <p:txBody>
          <a:bodyPr wrap="square" rtlCol="0">
            <a:spAutoFit/>
          </a:bodyPr>
          <a:lstStyle/>
          <a:p>
            <a:r>
              <a:rPr lang="en-GB" sz="2400" dirty="0"/>
              <a:t>OpenCL</a:t>
            </a:r>
          </a:p>
        </p:txBody>
      </p:sp>
      <p:sp>
        <p:nvSpPr>
          <p:cNvPr id="7" name="TextBox 6"/>
          <p:cNvSpPr txBox="1"/>
          <p:nvPr/>
        </p:nvSpPr>
        <p:spPr>
          <a:xfrm>
            <a:off x="5220072" y="1921206"/>
            <a:ext cx="3168352" cy="369332"/>
          </a:xfrm>
          <a:prstGeom prst="rect">
            <a:avLst/>
          </a:prstGeom>
          <a:noFill/>
        </p:spPr>
        <p:txBody>
          <a:bodyPr wrap="square" rtlCol="0">
            <a:spAutoFit/>
          </a:bodyPr>
          <a:lstStyle/>
          <a:p>
            <a:r>
              <a:rPr lang="en-GB" b="1" dirty="0">
                <a:solidFill>
                  <a:schemeClr val="accent6"/>
                </a:solidFill>
              </a:rPr>
              <a:t>Private</a:t>
            </a:r>
            <a:r>
              <a:rPr lang="en-GB" dirty="0">
                <a:solidFill>
                  <a:schemeClr val="accent6"/>
                </a:solidFill>
              </a:rPr>
              <a:t> </a:t>
            </a:r>
            <a:r>
              <a:rPr lang="en-GB" dirty="0"/>
              <a:t>– within a work-item</a:t>
            </a:r>
          </a:p>
        </p:txBody>
      </p:sp>
      <p:sp>
        <p:nvSpPr>
          <p:cNvPr id="8" name="TextBox 7"/>
          <p:cNvSpPr txBox="1"/>
          <p:nvPr/>
        </p:nvSpPr>
        <p:spPr>
          <a:xfrm>
            <a:off x="1331640" y="1921206"/>
            <a:ext cx="2708049" cy="369332"/>
          </a:xfrm>
          <a:prstGeom prst="rect">
            <a:avLst/>
          </a:prstGeom>
          <a:noFill/>
        </p:spPr>
        <p:txBody>
          <a:bodyPr wrap="square" rtlCol="0">
            <a:spAutoFit/>
          </a:bodyPr>
          <a:lstStyle/>
          <a:p>
            <a:r>
              <a:rPr lang="en-GB" b="1" dirty="0">
                <a:solidFill>
                  <a:schemeClr val="accent6"/>
                </a:solidFill>
              </a:rPr>
              <a:t>Local</a:t>
            </a:r>
            <a:r>
              <a:rPr lang="en-GB" dirty="0">
                <a:solidFill>
                  <a:schemeClr val="accent6"/>
                </a:solidFill>
              </a:rPr>
              <a:t> </a:t>
            </a:r>
            <a:r>
              <a:rPr lang="en-GB" dirty="0"/>
              <a:t>– within a thread</a:t>
            </a:r>
          </a:p>
        </p:txBody>
      </p:sp>
      <p:sp>
        <p:nvSpPr>
          <p:cNvPr id="9" name="TextBox 8"/>
          <p:cNvSpPr txBox="1"/>
          <p:nvPr/>
        </p:nvSpPr>
        <p:spPr>
          <a:xfrm>
            <a:off x="5670376" y="2924943"/>
            <a:ext cx="3131840" cy="646331"/>
          </a:xfrm>
          <a:prstGeom prst="rect">
            <a:avLst/>
          </a:prstGeom>
          <a:noFill/>
        </p:spPr>
        <p:txBody>
          <a:bodyPr wrap="square" rtlCol="0">
            <a:spAutoFit/>
          </a:bodyPr>
          <a:lstStyle/>
          <a:p>
            <a:r>
              <a:rPr lang="en-GB" b="1" dirty="0">
                <a:solidFill>
                  <a:schemeClr val="accent4"/>
                </a:solidFill>
              </a:rPr>
              <a:t>Local</a:t>
            </a:r>
            <a:r>
              <a:rPr lang="en-GB" dirty="0">
                <a:solidFill>
                  <a:schemeClr val="accent4"/>
                </a:solidFill>
              </a:rPr>
              <a:t> </a:t>
            </a:r>
            <a:r>
              <a:rPr lang="en-GB" dirty="0"/>
              <a:t>– shared between work-items in a work-group</a:t>
            </a:r>
          </a:p>
        </p:txBody>
      </p:sp>
      <p:sp>
        <p:nvSpPr>
          <p:cNvPr id="10" name="TextBox 9"/>
          <p:cNvSpPr txBox="1"/>
          <p:nvPr/>
        </p:nvSpPr>
        <p:spPr>
          <a:xfrm>
            <a:off x="611560" y="2924944"/>
            <a:ext cx="2808312" cy="646331"/>
          </a:xfrm>
          <a:prstGeom prst="rect">
            <a:avLst/>
          </a:prstGeom>
          <a:noFill/>
        </p:spPr>
        <p:txBody>
          <a:bodyPr wrap="square" rtlCol="0">
            <a:spAutoFit/>
          </a:bodyPr>
          <a:lstStyle/>
          <a:p>
            <a:r>
              <a:rPr lang="en-GB" b="1" dirty="0">
                <a:solidFill>
                  <a:schemeClr val="accent4"/>
                </a:solidFill>
              </a:rPr>
              <a:t>Shared</a:t>
            </a:r>
            <a:r>
              <a:rPr lang="en-GB" dirty="0">
                <a:solidFill>
                  <a:schemeClr val="accent4"/>
                </a:solidFill>
              </a:rPr>
              <a:t> </a:t>
            </a:r>
            <a:r>
              <a:rPr lang="en-GB" dirty="0"/>
              <a:t>– shared between threads in a thread block</a:t>
            </a:r>
          </a:p>
        </p:txBody>
      </p:sp>
      <p:sp>
        <p:nvSpPr>
          <p:cNvPr id="11" name="TextBox 10"/>
          <p:cNvSpPr txBox="1"/>
          <p:nvPr/>
        </p:nvSpPr>
        <p:spPr>
          <a:xfrm>
            <a:off x="258583" y="4082588"/>
            <a:ext cx="2578161" cy="646331"/>
          </a:xfrm>
          <a:prstGeom prst="rect">
            <a:avLst/>
          </a:prstGeom>
          <a:noFill/>
        </p:spPr>
        <p:txBody>
          <a:bodyPr wrap="square" rtlCol="0">
            <a:spAutoFit/>
          </a:bodyPr>
          <a:lstStyle/>
          <a:p>
            <a:r>
              <a:rPr lang="en-GB" b="1" dirty="0">
                <a:solidFill>
                  <a:schemeClr val="accent3"/>
                </a:solidFill>
              </a:rPr>
              <a:t>Constant</a:t>
            </a:r>
            <a:r>
              <a:rPr lang="en-GB" dirty="0"/>
              <a:t> – a cache for constant memory</a:t>
            </a:r>
          </a:p>
        </p:txBody>
      </p:sp>
      <p:sp>
        <p:nvSpPr>
          <p:cNvPr id="13" name="TextBox 12"/>
          <p:cNvSpPr txBox="1"/>
          <p:nvPr/>
        </p:nvSpPr>
        <p:spPr>
          <a:xfrm>
            <a:off x="6372200" y="4082587"/>
            <a:ext cx="2578161" cy="646331"/>
          </a:xfrm>
          <a:prstGeom prst="rect">
            <a:avLst/>
          </a:prstGeom>
          <a:noFill/>
        </p:spPr>
        <p:txBody>
          <a:bodyPr wrap="square" rtlCol="0">
            <a:spAutoFit/>
          </a:bodyPr>
          <a:lstStyle/>
          <a:p>
            <a:r>
              <a:rPr lang="en-GB" b="1" dirty="0">
                <a:solidFill>
                  <a:schemeClr val="accent3"/>
                </a:solidFill>
              </a:rPr>
              <a:t>Constant</a:t>
            </a:r>
            <a:r>
              <a:rPr lang="en-GB" dirty="0"/>
              <a:t> – a cache for constant memory</a:t>
            </a:r>
          </a:p>
        </p:txBody>
      </p:sp>
      <p:sp>
        <p:nvSpPr>
          <p:cNvPr id="14" name="TextBox 13"/>
          <p:cNvSpPr txBox="1"/>
          <p:nvPr/>
        </p:nvSpPr>
        <p:spPr>
          <a:xfrm>
            <a:off x="258583" y="5157192"/>
            <a:ext cx="2801249" cy="646331"/>
          </a:xfrm>
          <a:prstGeom prst="rect">
            <a:avLst/>
          </a:prstGeom>
          <a:noFill/>
        </p:spPr>
        <p:txBody>
          <a:bodyPr wrap="square" rtlCol="0">
            <a:spAutoFit/>
          </a:bodyPr>
          <a:lstStyle/>
          <a:p>
            <a:r>
              <a:rPr lang="en-GB" b="1" dirty="0">
                <a:solidFill>
                  <a:schemeClr val="accent2"/>
                </a:solidFill>
              </a:rPr>
              <a:t>Device</a:t>
            </a:r>
            <a:r>
              <a:rPr lang="en-GB" dirty="0"/>
              <a:t> – shared between all thread blocks</a:t>
            </a:r>
          </a:p>
        </p:txBody>
      </p:sp>
      <p:sp>
        <p:nvSpPr>
          <p:cNvPr id="15" name="TextBox 14"/>
          <p:cNvSpPr txBox="1"/>
          <p:nvPr/>
        </p:nvSpPr>
        <p:spPr>
          <a:xfrm>
            <a:off x="6660232" y="5123819"/>
            <a:ext cx="2448272" cy="923330"/>
          </a:xfrm>
          <a:prstGeom prst="rect">
            <a:avLst/>
          </a:prstGeom>
          <a:noFill/>
        </p:spPr>
        <p:txBody>
          <a:bodyPr wrap="square" rtlCol="0">
            <a:spAutoFit/>
          </a:bodyPr>
          <a:lstStyle/>
          <a:p>
            <a:r>
              <a:rPr lang="en-GB" b="1" dirty="0">
                <a:solidFill>
                  <a:schemeClr val="accent2"/>
                </a:solidFill>
              </a:rPr>
              <a:t>Global</a:t>
            </a:r>
            <a:r>
              <a:rPr lang="en-GB" dirty="0"/>
              <a:t> – shared between all work-groups</a:t>
            </a:r>
          </a:p>
        </p:txBody>
      </p:sp>
    </p:spTree>
    <p:extLst>
      <p:ext uri="{BB962C8B-B14F-4D97-AF65-F5344CB8AC3E}">
        <p14:creationId xmlns:p14="http://schemas.microsoft.com/office/powerpoint/2010/main" val="35220100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Allocating and copying memory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4589806"/>
              </p:ext>
            </p:extLst>
          </p:nvPr>
        </p:nvGraphicFramePr>
        <p:xfrm>
          <a:off x="107504" y="1815689"/>
          <a:ext cx="8928992" cy="3845559"/>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pPr algn="ctr"/>
                      <a:r>
                        <a:rPr lang="en-GB" b="1" dirty="0">
                          <a:solidFill>
                            <a:schemeClr val="tx1"/>
                          </a:solidFill>
                        </a:rPr>
                        <a:t>CUDA C</a:t>
                      </a:r>
                    </a:p>
                  </a:txBody>
                  <a:tcPr/>
                </a:tc>
                <a:tc>
                  <a:txBody>
                    <a:bodyPr/>
                    <a:lstStyle/>
                    <a:p>
                      <a:pPr algn="ctr"/>
                      <a:r>
                        <a:rPr lang="en-GB" b="1" dirty="0">
                          <a:solidFill>
                            <a:schemeClr val="tx1"/>
                          </a:solidFill>
                        </a:rPr>
                        <a:t>OpenCL C</a:t>
                      </a:r>
                    </a:p>
                  </a:txBody>
                  <a:tcPr/>
                </a:tc>
                <a:extLst>
                  <a:ext uri="{0D108BD9-81ED-4DB2-BD59-A6C34878D82A}">
                    <a16:rowId xmlns:a16="http://schemas.microsoft.com/office/drawing/2014/main" val="10000"/>
                  </a:ext>
                </a:extLst>
              </a:tr>
              <a:tr h="370840">
                <a:tc>
                  <a:txBody>
                    <a:bodyPr/>
                    <a:lstStyle/>
                    <a:p>
                      <a:r>
                        <a:rPr lang="en-GB" dirty="0"/>
                        <a:t>Allocate</a:t>
                      </a:r>
                    </a:p>
                  </a:txBody>
                  <a:tcPr/>
                </a:tc>
                <a:tc>
                  <a:txBody>
                    <a:bodyPr/>
                    <a:lstStyle/>
                    <a:p>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d_x</a:t>
                      </a:r>
                      <a:r>
                        <a:rPr lang="en-GB" sz="1400" b="1" dirty="0">
                          <a:latin typeface="Courier New Bold"/>
                        </a:rPr>
                        <a:t>;</a:t>
                      </a:r>
                    </a:p>
                    <a:p>
                      <a:r>
                        <a:rPr lang="en-GB" sz="1400" b="1" dirty="0" err="1">
                          <a:solidFill>
                            <a:schemeClr val="accent1"/>
                          </a:solidFill>
                          <a:latin typeface="Courier New Bold"/>
                        </a:rPr>
                        <a:t>cudaMalloc</a:t>
                      </a:r>
                      <a:r>
                        <a:rPr lang="en-GB" sz="1400" b="1" dirty="0">
                          <a:latin typeface="Courier New Bold"/>
                        </a:rPr>
                        <a:t>(&amp;</a:t>
                      </a:r>
                      <a:r>
                        <a:rPr lang="en-GB" sz="1400" b="1" dirty="0" err="1">
                          <a:latin typeface="Courier New Bold"/>
                        </a:rPr>
                        <a:t>d_x</a:t>
                      </a:r>
                      <a:r>
                        <a:rPr lang="en-GB" sz="1400" b="1" dirty="0">
                          <a:latin typeface="Courier New Bold"/>
                        </a:rPr>
                        <a:t>,</a:t>
                      </a:r>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txBody>
                  <a:tcPr/>
                </a:tc>
                <a:tc>
                  <a:txBody>
                    <a:bodyPr/>
                    <a:lstStyle/>
                    <a:p>
                      <a:r>
                        <a:rPr lang="en-GB" sz="1400" b="1" dirty="0" err="1">
                          <a:solidFill>
                            <a:schemeClr val="accent4"/>
                          </a:solidFill>
                          <a:latin typeface="Courier New Bold"/>
                        </a:rPr>
                        <a:t>cl_mem</a:t>
                      </a:r>
                      <a:r>
                        <a:rPr lang="en-GB" sz="1400" b="1" dirty="0">
                          <a:latin typeface="Courier New Bold"/>
                        </a:rPr>
                        <a:t> </a:t>
                      </a:r>
                      <a:r>
                        <a:rPr lang="en-GB" sz="1400" b="1" dirty="0" err="1">
                          <a:latin typeface="Courier New Bold"/>
                        </a:rPr>
                        <a:t>d_x</a:t>
                      </a:r>
                      <a:r>
                        <a:rPr lang="en-GB" sz="1400" b="1" baseline="0" dirty="0">
                          <a:latin typeface="Courier New Bold"/>
                        </a:rPr>
                        <a:t> =</a:t>
                      </a:r>
                    </a:p>
                    <a:p>
                      <a:r>
                        <a:rPr lang="en-GB" sz="1400" b="1" dirty="0">
                          <a:latin typeface="Courier New Bold"/>
                        </a:rPr>
                        <a:t>   </a:t>
                      </a:r>
                      <a:r>
                        <a:rPr lang="en-GB" sz="1400" b="1" dirty="0" err="1">
                          <a:solidFill>
                            <a:schemeClr val="tx2">
                              <a:lumMod val="75000"/>
                            </a:schemeClr>
                          </a:solidFill>
                          <a:latin typeface="Courier New Bold"/>
                        </a:rPr>
                        <a:t>clCreateBuffer</a:t>
                      </a:r>
                      <a:r>
                        <a:rPr lang="en-GB" sz="1400" b="1" dirty="0">
                          <a:latin typeface="Courier New Bold"/>
                        </a:rPr>
                        <a:t>(context,</a:t>
                      </a:r>
                    </a:p>
                    <a:p>
                      <a:r>
                        <a:rPr lang="en-GB" sz="1400" b="1" baseline="0" dirty="0">
                          <a:solidFill>
                            <a:schemeClr val="accent3"/>
                          </a:solidFill>
                          <a:latin typeface="Courier New Bold"/>
                        </a:rPr>
                        <a:t>     </a:t>
                      </a:r>
                      <a:r>
                        <a:rPr lang="en-GB" sz="1400" b="1" dirty="0">
                          <a:solidFill>
                            <a:schemeClr val="accent4"/>
                          </a:solidFill>
                          <a:latin typeface="Courier New Bold"/>
                        </a:rPr>
                        <a:t>CL_MEM_READ_WRITE</a:t>
                      </a:r>
                      <a:r>
                        <a:rPr lang="en-GB" sz="1400" b="1" dirty="0">
                          <a:latin typeface="Courier New Bold"/>
                        </a:rPr>
                        <a:t>,</a:t>
                      </a:r>
                      <a:endParaRPr lang="en-GB" sz="1400" b="1" baseline="0" dirty="0">
                        <a:latin typeface="Courier New Bold"/>
                      </a:endParaRPr>
                    </a:p>
                    <a:p>
                      <a:r>
                        <a:rPr lang="en-GB" sz="1400" b="1" baseline="0" dirty="0">
                          <a:solidFill>
                            <a:schemeClr val="tx2">
                              <a:lumMod val="75000"/>
                            </a:schemeClr>
                          </a:solidFill>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a:t>
                      </a:r>
                      <a:r>
                        <a:rPr lang="en-GB" sz="1400" b="1" baseline="0" dirty="0">
                          <a:solidFill>
                            <a:schemeClr val="accent2"/>
                          </a:solidFill>
                          <a:latin typeface="Courier New Bold"/>
                        </a:rPr>
                        <a:t>float</a:t>
                      </a:r>
                      <a:r>
                        <a:rPr lang="en-GB" sz="1400" b="1" baseline="0" dirty="0">
                          <a:latin typeface="Courier New Bold"/>
                        </a:rPr>
                        <a:t>)*size,</a:t>
                      </a:r>
                    </a:p>
                    <a:p>
                      <a:r>
                        <a:rPr lang="en-GB" sz="1400" b="1" baseline="0" dirty="0">
                          <a:latin typeface="Courier New Bold"/>
                        </a:rPr>
                        <a:t>     NULL, NULL</a:t>
                      </a:r>
                      <a:r>
                        <a:rPr lang="en-GB" sz="1400" b="1" dirty="0">
                          <a:latin typeface="Courier New Bold"/>
                        </a:rPr>
                        <a:t>);</a:t>
                      </a:r>
                    </a:p>
                    <a:p>
                      <a:endParaRPr lang="en-GB" sz="1400" b="1" dirty="0">
                        <a:latin typeface="Courier New Bold"/>
                      </a:endParaRPr>
                    </a:p>
                  </a:txBody>
                  <a:tcPr/>
                </a:tc>
                <a:extLst>
                  <a:ext uri="{0D108BD9-81ED-4DB2-BD59-A6C34878D82A}">
                    <a16:rowId xmlns:a16="http://schemas.microsoft.com/office/drawing/2014/main" val="10001"/>
                  </a:ext>
                </a:extLst>
              </a:tr>
              <a:tr h="370840">
                <a:tc>
                  <a:txBody>
                    <a:bodyPr/>
                    <a:lstStyle/>
                    <a:p>
                      <a:r>
                        <a:rPr lang="en-GB" dirty="0"/>
                        <a:t>Host to</a:t>
                      </a:r>
                      <a:r>
                        <a:rPr lang="en-GB" baseline="0" dirty="0"/>
                        <a:t> Device</a:t>
                      </a:r>
                      <a:endParaRPr lang="en-GB" dirty="0"/>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d_x</a:t>
                      </a:r>
                      <a:r>
                        <a:rPr lang="en-GB" sz="1400" b="1" dirty="0">
                          <a:latin typeface="Courier New Bold"/>
                        </a:rPr>
                        <a:t>, </a:t>
                      </a:r>
                      <a:r>
                        <a:rPr lang="en-GB" sz="1400" b="1" dirty="0" err="1">
                          <a:latin typeface="Courier New Bold"/>
                        </a:rPr>
                        <a:t>h_x</a:t>
                      </a:r>
                      <a:r>
                        <a:rPr lang="en-GB" sz="1400" b="1" dirty="0">
                          <a:latin typeface="Courier New Bold"/>
                        </a:rPr>
                        <a:t>,</a:t>
                      </a:r>
                    </a:p>
                    <a:p>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r>
                        <a:rPr lang="en-GB" sz="1400" b="1" baseline="0" dirty="0">
                          <a:latin typeface="Courier New Bold"/>
                        </a:rPr>
                        <a:t>    </a:t>
                      </a:r>
                      <a:r>
                        <a:rPr lang="en-GB" sz="1400" b="1" dirty="0" err="1">
                          <a:solidFill>
                            <a:schemeClr val="accent1"/>
                          </a:solidFill>
                          <a:latin typeface="Courier New Bold"/>
                        </a:rPr>
                        <a:t>cudaMemcpyHostToDevice</a:t>
                      </a:r>
                      <a:r>
                        <a:rPr lang="en-GB" sz="1400" b="1" dirty="0">
                          <a:latin typeface="Courier New Bold"/>
                        </a:rPr>
                        <a:t>);</a:t>
                      </a:r>
                    </a:p>
                  </a:txBody>
                  <a:tcPr/>
                </a:tc>
                <a:tc>
                  <a:txBody>
                    <a:bodyPr/>
                    <a:lstStyle/>
                    <a:p>
                      <a:r>
                        <a:rPr lang="en-GB" sz="1400" b="1" dirty="0" err="1">
                          <a:solidFill>
                            <a:schemeClr val="tx2">
                              <a:lumMod val="75000"/>
                            </a:schemeClr>
                          </a:solidFill>
                          <a:latin typeface="Courier New Bold"/>
                        </a:rPr>
                        <a:t>clEnqueueWriteBuffer</a:t>
                      </a:r>
                      <a:r>
                        <a:rPr lang="en-GB" sz="1400" b="1" dirty="0">
                          <a:latin typeface="Courier New Bold"/>
                        </a:rPr>
                        <a:t>(queue,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a:solidFill>
                            <a:schemeClr val="accent4"/>
                          </a:solidFill>
                          <a:latin typeface="Courier New Bold"/>
                        </a:rPr>
                        <a:t>CL_TRUE</a:t>
                      </a:r>
                      <a:r>
                        <a:rPr lang="en-GB" sz="1400" b="1" baseline="0" dirty="0">
                          <a:latin typeface="Courier New Bold"/>
                        </a:rPr>
                        <a:t>, 0, </a:t>
                      </a:r>
                    </a:p>
                    <a:p>
                      <a:r>
                        <a:rPr lang="en-GB" sz="1400" b="1" baseline="0" dirty="0">
                          <a:solidFill>
                            <a:schemeClr val="tx2">
                              <a:lumMod val="75000"/>
                            </a:schemeClr>
                          </a:solidFill>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a:t>
                      </a:r>
                      <a:r>
                        <a:rPr lang="en-GB" sz="1400" b="1" baseline="0" dirty="0">
                          <a:solidFill>
                            <a:schemeClr val="accent2"/>
                          </a:solidFill>
                          <a:latin typeface="Courier New Bold"/>
                        </a:rPr>
                        <a:t>float</a:t>
                      </a:r>
                      <a:r>
                        <a:rPr lang="en-GB" sz="1400" b="1" baseline="0" dirty="0">
                          <a:latin typeface="Courier New Bold"/>
                        </a:rPr>
                        <a:t>)*size,</a:t>
                      </a:r>
                    </a:p>
                    <a:p>
                      <a:r>
                        <a:rPr lang="en-GB" sz="1400" b="1" baseline="0" dirty="0">
                          <a:latin typeface="Courier New Bold"/>
                        </a:rPr>
                        <a:t>      </a:t>
                      </a:r>
                      <a:r>
                        <a:rPr lang="en-GB" sz="1400" b="1" baseline="0" dirty="0" err="1">
                          <a:latin typeface="Courier New Bold"/>
                        </a:rPr>
                        <a:t>h_x</a:t>
                      </a:r>
                      <a:r>
                        <a:rPr lang="en-GB" sz="1400" b="1" baseline="0" dirty="0">
                          <a:latin typeface="Courier New Bold"/>
                        </a:rPr>
                        <a:t>, 0, NULL, NULL);</a:t>
                      </a:r>
                    </a:p>
                    <a:p>
                      <a:endParaRPr lang="en-GB" sz="1400" b="1" dirty="0">
                        <a:latin typeface="Courier New Bold"/>
                      </a:endParaRPr>
                    </a:p>
                  </a:txBody>
                  <a:tcPr/>
                </a:tc>
                <a:extLst>
                  <a:ext uri="{0D108BD9-81ED-4DB2-BD59-A6C34878D82A}">
                    <a16:rowId xmlns:a16="http://schemas.microsoft.com/office/drawing/2014/main" val="10002"/>
                  </a:ext>
                </a:extLst>
              </a:tr>
              <a:tr h="370840">
                <a:tc>
                  <a:txBody>
                    <a:bodyPr/>
                    <a:lstStyle/>
                    <a:p>
                      <a:r>
                        <a:rPr lang="en-GB" dirty="0"/>
                        <a:t>Device to Host</a:t>
                      </a:r>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h_x</a:t>
                      </a:r>
                      <a:r>
                        <a:rPr lang="en-GB" sz="1400" b="1" dirty="0">
                          <a:latin typeface="Courier New Bold"/>
                        </a:rPr>
                        <a:t>,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(float)*size,</a:t>
                      </a:r>
                    </a:p>
                    <a:p>
                      <a:r>
                        <a:rPr lang="en-GB" sz="1400" b="1" baseline="0" dirty="0">
                          <a:latin typeface="Courier New Bold"/>
                        </a:rPr>
                        <a:t>    </a:t>
                      </a:r>
                      <a:r>
                        <a:rPr lang="en-GB" sz="1400" b="1" baseline="0" dirty="0" err="1">
                          <a:solidFill>
                            <a:schemeClr val="accent1"/>
                          </a:solidFill>
                          <a:latin typeface="Courier New Bold"/>
                        </a:rPr>
                        <a:t>cudaMemcpyDeviceToHost</a:t>
                      </a:r>
                      <a:r>
                        <a:rPr lang="en-GB" sz="1400" b="1" baseline="0" dirty="0">
                          <a:latin typeface="Courier New Bold"/>
                        </a:rPr>
                        <a:t>);</a:t>
                      </a:r>
                      <a:endParaRPr lang="en-GB" sz="1400" b="1" dirty="0">
                        <a:latin typeface="Courier New Bold"/>
                      </a:endParaRPr>
                    </a:p>
                  </a:txBody>
                  <a:tcPr/>
                </a:tc>
                <a:tc>
                  <a:txBody>
                    <a:bodyPr/>
                    <a:lstStyle/>
                    <a:p>
                      <a:r>
                        <a:rPr lang="en-GB" sz="1400" b="1" dirty="0" err="1">
                          <a:solidFill>
                            <a:schemeClr val="tx2">
                              <a:lumMod val="75000"/>
                            </a:schemeClr>
                          </a:solidFill>
                          <a:latin typeface="Courier New Bold"/>
                        </a:rPr>
                        <a:t>clEnqueueReadBuffer</a:t>
                      </a:r>
                      <a:r>
                        <a:rPr lang="en-GB" sz="1400" b="1" dirty="0">
                          <a:latin typeface="Courier New Bold"/>
                        </a:rPr>
                        <a:t>(queue, </a:t>
                      </a:r>
                      <a:r>
                        <a:rPr lang="en-GB" sz="1400" b="1" dirty="0" err="1">
                          <a:latin typeface="Courier New Bold"/>
                        </a:rPr>
                        <a:t>d_x</a:t>
                      </a:r>
                      <a:r>
                        <a:rPr lang="en-GB" sz="1400" b="1" dirty="0">
                          <a:latin typeface="Courier New Bold"/>
                        </a:rPr>
                        <a:t>,</a:t>
                      </a:r>
                    </a:p>
                    <a:p>
                      <a:r>
                        <a:rPr lang="en-GB" sz="1400" b="1" baseline="0" dirty="0">
                          <a:latin typeface="Courier New Bold"/>
                        </a:rPr>
                        <a:t>      </a:t>
                      </a:r>
                      <a:r>
                        <a:rPr lang="en-GB" sz="1400" b="1" dirty="0">
                          <a:solidFill>
                            <a:schemeClr val="accent4"/>
                          </a:solidFill>
                          <a:latin typeface="Courier New Bold"/>
                        </a:rPr>
                        <a:t>CL_TRUE</a:t>
                      </a:r>
                      <a:r>
                        <a:rPr lang="en-GB" sz="1400" b="1" dirty="0">
                          <a:latin typeface="Courier New Bold"/>
                        </a:rPr>
                        <a:t>, 0, </a:t>
                      </a:r>
                    </a:p>
                    <a:p>
                      <a:r>
                        <a:rPr lang="en-GB" sz="1400" b="1" dirty="0">
                          <a:solidFill>
                            <a:schemeClr val="tx2">
                              <a:lumMod val="75000"/>
                            </a:schemeClr>
                          </a:solidFill>
                          <a:latin typeface="Courier New Bold"/>
                        </a:rPr>
                        <a:t>      </a:t>
                      </a:r>
                      <a:r>
                        <a:rPr lang="en-GB" sz="1400" b="1" dirty="0" err="1">
                          <a:solidFill>
                            <a:schemeClr val="tx2">
                              <a:lumMod val="75000"/>
                            </a:schemeClr>
                          </a:solidFill>
                          <a:latin typeface="Courier New Bold"/>
                        </a:rPr>
                        <a:t>sizeof</a:t>
                      </a:r>
                      <a:r>
                        <a:rPr lang="en-GB" sz="1400" b="1" dirty="0">
                          <a:latin typeface="Courier New Bold"/>
                        </a:rPr>
                        <a:t>(</a:t>
                      </a:r>
                      <a:r>
                        <a:rPr lang="en-GB" sz="1400" b="1" dirty="0">
                          <a:solidFill>
                            <a:schemeClr val="accent2"/>
                          </a:solidFill>
                          <a:latin typeface="Courier New Bold"/>
                        </a:rPr>
                        <a:t>float</a:t>
                      </a:r>
                      <a:r>
                        <a:rPr lang="en-GB" sz="1400" b="1" dirty="0">
                          <a:latin typeface="Courier New Bold"/>
                        </a:rPr>
                        <a:t>)*size,</a:t>
                      </a:r>
                    </a:p>
                    <a:p>
                      <a:r>
                        <a:rPr lang="en-GB" sz="1400" b="1" dirty="0">
                          <a:latin typeface="Courier New Bold"/>
                        </a:rPr>
                        <a:t>      </a:t>
                      </a:r>
                      <a:r>
                        <a:rPr lang="en-GB" sz="1400" b="1" dirty="0" err="1">
                          <a:latin typeface="Courier New Bold"/>
                        </a:rPr>
                        <a:t>h_x</a:t>
                      </a:r>
                      <a:r>
                        <a:rPr lang="en-GB" sz="1400" b="1" dirty="0">
                          <a:latin typeface="Courier New Bold"/>
                        </a:rPr>
                        <a:t>,</a:t>
                      </a:r>
                      <a:r>
                        <a:rPr lang="en-GB" sz="1400" b="1" baseline="0" dirty="0">
                          <a:latin typeface="Courier New Bold"/>
                        </a:rPr>
                        <a:t> 0, NULL, NULL</a:t>
                      </a:r>
                      <a:r>
                        <a:rPr lang="en-GB" sz="1400" b="1" dirty="0">
                          <a:latin typeface="Courier New Bold"/>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7932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Allocating and copying memory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6464457"/>
              </p:ext>
            </p:extLst>
          </p:nvPr>
        </p:nvGraphicFramePr>
        <p:xfrm>
          <a:off x="107504" y="2159745"/>
          <a:ext cx="8928992" cy="2992119"/>
        </p:xfrm>
        <a:graphic>
          <a:graphicData uri="http://schemas.openxmlformats.org/drawingml/2006/table">
            <a:tbl>
              <a:tblPr firstRow="1" bandRow="1">
                <a:tableStyleId>{2D5ABB26-0587-4C30-8999-92F81FD0307C}</a:tableStyleId>
              </a:tblPr>
              <a:tblGrid>
                <a:gridCol w="1800200">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370840">
                <a:tc>
                  <a:txBody>
                    <a:bodyPr/>
                    <a:lstStyle/>
                    <a:p>
                      <a:endParaRPr lang="en-GB" dirty="0"/>
                    </a:p>
                  </a:txBody>
                  <a:tcPr/>
                </a:tc>
                <a:tc>
                  <a:txBody>
                    <a:bodyPr/>
                    <a:lstStyle/>
                    <a:p>
                      <a:pPr algn="ctr"/>
                      <a:r>
                        <a:rPr lang="en-GB" b="1" dirty="0">
                          <a:solidFill>
                            <a:schemeClr val="tx1"/>
                          </a:solidFill>
                        </a:rPr>
                        <a:t>CUDA C</a:t>
                      </a:r>
                    </a:p>
                  </a:txBody>
                  <a:tcPr/>
                </a:tc>
                <a:tc>
                  <a:txBody>
                    <a:bodyPr/>
                    <a:lstStyle/>
                    <a:p>
                      <a:pPr algn="ctr"/>
                      <a:r>
                        <a:rPr lang="en-GB" b="1" dirty="0">
                          <a:solidFill>
                            <a:schemeClr val="tx1"/>
                          </a:solidFill>
                        </a:rPr>
                        <a:t>OpenCL C++</a:t>
                      </a:r>
                    </a:p>
                  </a:txBody>
                  <a:tcPr/>
                </a:tc>
                <a:extLst>
                  <a:ext uri="{0D108BD9-81ED-4DB2-BD59-A6C34878D82A}">
                    <a16:rowId xmlns:a16="http://schemas.microsoft.com/office/drawing/2014/main" val="10000"/>
                  </a:ext>
                </a:extLst>
              </a:tr>
              <a:tr h="370840">
                <a:tc>
                  <a:txBody>
                    <a:bodyPr/>
                    <a:lstStyle/>
                    <a:p>
                      <a:r>
                        <a:rPr lang="en-GB" dirty="0"/>
                        <a:t>Allocate</a:t>
                      </a:r>
                    </a:p>
                  </a:txBody>
                  <a:tcPr/>
                </a:tc>
                <a:tc>
                  <a:txBody>
                    <a:bodyPr/>
                    <a:lstStyle/>
                    <a:p>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d_x</a:t>
                      </a:r>
                      <a:r>
                        <a:rPr lang="en-GB" sz="1400" b="1" dirty="0">
                          <a:latin typeface="Courier New Bold"/>
                        </a:rPr>
                        <a:t>;</a:t>
                      </a:r>
                    </a:p>
                    <a:p>
                      <a:r>
                        <a:rPr lang="en-GB" sz="1400" b="1" dirty="0" err="1">
                          <a:solidFill>
                            <a:schemeClr val="accent1"/>
                          </a:solidFill>
                          <a:latin typeface="Courier New Bold"/>
                        </a:rPr>
                        <a:t>cudaMalloc</a:t>
                      </a:r>
                      <a:r>
                        <a:rPr lang="en-GB" sz="1400" b="1" dirty="0">
                          <a:latin typeface="Courier New Bold"/>
                        </a:rPr>
                        <a:t>(&amp;</a:t>
                      </a:r>
                      <a:r>
                        <a:rPr lang="en-GB" sz="1400" b="1" dirty="0" err="1">
                          <a:latin typeface="Courier New Bold"/>
                        </a:rPr>
                        <a:t>d_x</a:t>
                      </a:r>
                      <a:r>
                        <a:rPr lang="en-GB" sz="1400" b="1" dirty="0">
                          <a:latin typeface="Courier New Bold"/>
                        </a:rPr>
                        <a:t>,</a:t>
                      </a:r>
                      <a:r>
                        <a:rPr lang="en-GB" sz="1400" b="1" baseline="0" dirty="0">
                          <a:latin typeface="Courier New Bold"/>
                        </a:rPr>
                        <a:t>  </a:t>
                      </a:r>
                    </a:p>
                    <a:p>
                      <a:r>
                        <a:rPr lang="en-GB" sz="1400" b="1" baseline="0" dirty="0">
                          <a:solidFill>
                            <a:schemeClr val="tx2">
                              <a:lumMod val="75000"/>
                            </a:schemeClr>
                          </a:solidFill>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endParaRPr lang="en-GB" sz="1400" b="1" dirty="0">
                        <a:latin typeface="Courier New Bold"/>
                      </a:endParaRPr>
                    </a:p>
                  </a:txBody>
                  <a:tcPr/>
                </a:tc>
                <a:tc>
                  <a:txBody>
                    <a:bodyPr/>
                    <a:lstStyle/>
                    <a:p>
                      <a:r>
                        <a:rPr lang="en-GB" sz="1400" b="1" dirty="0">
                          <a:solidFill>
                            <a:schemeClr val="tx1"/>
                          </a:solidFill>
                          <a:latin typeface="Courier New Bold"/>
                        </a:rPr>
                        <a:t>cl::Buffer</a:t>
                      </a:r>
                    </a:p>
                    <a:p>
                      <a:r>
                        <a:rPr lang="en-GB" sz="1400" b="1" baseline="0" dirty="0">
                          <a:solidFill>
                            <a:schemeClr val="tx1"/>
                          </a:solidFill>
                          <a:latin typeface="Courier New Bold"/>
                        </a:rPr>
                        <a:t>  </a:t>
                      </a:r>
                      <a:r>
                        <a:rPr lang="en-GB" sz="1400" b="1" dirty="0" err="1">
                          <a:solidFill>
                            <a:schemeClr val="tx1"/>
                          </a:solidFill>
                          <a:latin typeface="Courier New Bold"/>
                        </a:rPr>
                        <a:t>d_x</a:t>
                      </a:r>
                      <a:r>
                        <a:rPr lang="en-GB" sz="1400" b="1" dirty="0">
                          <a:solidFill>
                            <a:schemeClr val="tx1"/>
                          </a:solidFill>
                          <a:latin typeface="Courier New Bold"/>
                        </a:rPr>
                        <a:t>(begin(</a:t>
                      </a:r>
                      <a:r>
                        <a:rPr lang="en-GB" sz="1400" b="1" dirty="0" err="1">
                          <a:solidFill>
                            <a:schemeClr val="tx1"/>
                          </a:solidFill>
                          <a:latin typeface="Courier New Bold"/>
                        </a:rPr>
                        <a:t>h_x</a:t>
                      </a:r>
                      <a:r>
                        <a:rPr lang="en-GB" sz="1400" b="1" dirty="0">
                          <a:solidFill>
                            <a:schemeClr val="tx1"/>
                          </a:solidFill>
                          <a:latin typeface="Courier New Bold"/>
                        </a:rPr>
                        <a:t>), end(</a:t>
                      </a:r>
                      <a:r>
                        <a:rPr lang="en-GB" sz="1400" b="1" dirty="0" err="1">
                          <a:solidFill>
                            <a:schemeClr val="tx1"/>
                          </a:solidFill>
                          <a:latin typeface="Courier New Bold"/>
                        </a:rPr>
                        <a:t>h_x</a:t>
                      </a:r>
                      <a:r>
                        <a:rPr lang="en-GB" sz="1400" b="1" dirty="0">
                          <a:solidFill>
                            <a:schemeClr val="tx1"/>
                          </a:solidFill>
                          <a:latin typeface="Courier New Bold"/>
                        </a:rPr>
                        <a:t>), true);</a:t>
                      </a:r>
                      <a:endParaRPr lang="en-US" sz="1400" b="1" dirty="0">
                        <a:solidFill>
                          <a:schemeClr val="tx1"/>
                        </a:solidFill>
                        <a:latin typeface="Courier New Bold"/>
                      </a:endParaRPr>
                    </a:p>
                    <a:p>
                      <a:endParaRPr lang="en-GB" sz="1400" b="1" dirty="0">
                        <a:latin typeface="Courier New Bold"/>
                      </a:endParaRPr>
                    </a:p>
                  </a:txBody>
                  <a:tcPr/>
                </a:tc>
                <a:extLst>
                  <a:ext uri="{0D108BD9-81ED-4DB2-BD59-A6C34878D82A}">
                    <a16:rowId xmlns:a16="http://schemas.microsoft.com/office/drawing/2014/main" val="10001"/>
                  </a:ext>
                </a:extLst>
              </a:tr>
              <a:tr h="370840">
                <a:tc>
                  <a:txBody>
                    <a:bodyPr/>
                    <a:lstStyle/>
                    <a:p>
                      <a:r>
                        <a:rPr lang="en-GB" dirty="0"/>
                        <a:t>Host to</a:t>
                      </a:r>
                      <a:r>
                        <a:rPr lang="en-GB" baseline="0" dirty="0"/>
                        <a:t> Device</a:t>
                      </a:r>
                      <a:endParaRPr lang="en-GB" dirty="0"/>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d_x</a:t>
                      </a:r>
                      <a:r>
                        <a:rPr lang="en-GB" sz="1400" b="1" dirty="0">
                          <a:latin typeface="Courier New Bold"/>
                        </a:rPr>
                        <a:t>, </a:t>
                      </a:r>
                      <a:r>
                        <a:rPr lang="en-GB" sz="1400" b="1" dirty="0" err="1">
                          <a:latin typeface="Courier New Bold"/>
                        </a:rPr>
                        <a:t>h_x</a:t>
                      </a:r>
                      <a:r>
                        <a:rPr lang="en-GB" sz="1400" b="1" dirty="0">
                          <a:latin typeface="Courier New Bold"/>
                        </a:rPr>
                        <a:t>,</a:t>
                      </a:r>
                    </a:p>
                    <a:p>
                      <a:r>
                        <a:rPr lang="en-GB" sz="1400" b="1" baseline="0" dirty="0">
                          <a:latin typeface="Courier New Bold"/>
                        </a:rPr>
                        <a:t>    </a:t>
                      </a:r>
                      <a:r>
                        <a:rPr lang="en-GB" sz="1400" b="1" dirty="0" err="1">
                          <a:solidFill>
                            <a:schemeClr val="tx2">
                              <a:lumMod val="75000"/>
                            </a:schemeClr>
                          </a:solidFill>
                          <a:latin typeface="Courier New Bold"/>
                        </a:rPr>
                        <a:t>sizeof</a:t>
                      </a:r>
                      <a:r>
                        <a:rPr lang="en-GB" sz="1400" b="1" dirty="0">
                          <a:latin typeface="Courier New Bold"/>
                        </a:rPr>
                        <a:t>(float)*size,</a:t>
                      </a:r>
                    </a:p>
                    <a:p>
                      <a:r>
                        <a:rPr lang="en-GB" sz="1400" b="1" baseline="0" dirty="0">
                          <a:latin typeface="Courier New Bold"/>
                        </a:rPr>
                        <a:t>    </a:t>
                      </a:r>
                      <a:r>
                        <a:rPr lang="en-GB" sz="1400" b="1" dirty="0" err="1">
                          <a:solidFill>
                            <a:schemeClr val="accent1"/>
                          </a:solidFill>
                          <a:latin typeface="Courier New Bold"/>
                        </a:rPr>
                        <a:t>cudaMemcpyHostToDevice</a:t>
                      </a:r>
                      <a:r>
                        <a:rPr lang="en-GB" sz="1400" b="1" dirty="0">
                          <a:latin typeface="Courier New Bold"/>
                        </a:rPr>
                        <a:t>);</a:t>
                      </a:r>
                    </a:p>
                    <a:p>
                      <a:endParaRPr lang="en-GB" sz="1400" b="1" dirty="0">
                        <a:latin typeface="Courier New Bold"/>
                      </a:endParaRPr>
                    </a:p>
                  </a:txBody>
                  <a:tcPr/>
                </a:tc>
                <a:tc>
                  <a:txBody>
                    <a:bodyPr/>
                    <a:lstStyle/>
                    <a:p>
                      <a:r>
                        <a:rPr lang="en-GB" sz="1400" b="1" dirty="0">
                          <a:solidFill>
                            <a:schemeClr val="tx1"/>
                          </a:solidFill>
                          <a:latin typeface="Courier New Bold"/>
                        </a:rPr>
                        <a:t>cl::copy(begin(</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r>
                        <a:rPr lang="en-GB" sz="1400" b="1" dirty="0">
                          <a:solidFill>
                            <a:schemeClr val="tx1"/>
                          </a:solidFill>
                          <a:latin typeface="Courier New Bold"/>
                        </a:rPr>
                        <a:t>end(</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p>
                    <a:p>
                      <a:r>
                        <a:rPr lang="en-GB" sz="1400" b="1" baseline="0" dirty="0">
                          <a:solidFill>
                            <a:schemeClr val="tx1"/>
                          </a:solidFill>
                          <a:latin typeface="Courier New Bold"/>
                        </a:rPr>
                        <a:t>         </a:t>
                      </a:r>
                      <a:r>
                        <a:rPr lang="en-GB" sz="1400" b="1" dirty="0" err="1">
                          <a:solidFill>
                            <a:schemeClr val="tx1"/>
                          </a:solidFill>
                          <a:latin typeface="Courier New Bold"/>
                        </a:rPr>
                        <a:t>d_x</a:t>
                      </a:r>
                      <a:r>
                        <a:rPr lang="en-GB" sz="1400" b="1" dirty="0">
                          <a:solidFill>
                            <a:schemeClr val="tx1"/>
                          </a:solidFill>
                          <a:latin typeface="Courier New Bold"/>
                        </a:rPr>
                        <a:t>);</a:t>
                      </a:r>
                    </a:p>
                  </a:txBody>
                  <a:tcPr/>
                </a:tc>
                <a:extLst>
                  <a:ext uri="{0D108BD9-81ED-4DB2-BD59-A6C34878D82A}">
                    <a16:rowId xmlns:a16="http://schemas.microsoft.com/office/drawing/2014/main" val="10002"/>
                  </a:ext>
                </a:extLst>
              </a:tr>
              <a:tr h="370840">
                <a:tc>
                  <a:txBody>
                    <a:bodyPr/>
                    <a:lstStyle/>
                    <a:p>
                      <a:r>
                        <a:rPr lang="en-GB" dirty="0"/>
                        <a:t>Device to Host</a:t>
                      </a:r>
                    </a:p>
                  </a:txBody>
                  <a:tcPr/>
                </a:tc>
                <a:tc>
                  <a:txBody>
                    <a:bodyPr/>
                    <a:lstStyle/>
                    <a:p>
                      <a:r>
                        <a:rPr lang="en-GB" sz="1400" b="1" dirty="0" err="1">
                          <a:solidFill>
                            <a:schemeClr val="accent1"/>
                          </a:solidFill>
                          <a:latin typeface="Courier New Bold"/>
                        </a:rPr>
                        <a:t>cudaMemcpy</a:t>
                      </a:r>
                      <a:r>
                        <a:rPr lang="en-GB" sz="1400" b="1" dirty="0">
                          <a:latin typeface="Courier New Bold"/>
                        </a:rPr>
                        <a:t>(</a:t>
                      </a:r>
                      <a:r>
                        <a:rPr lang="en-GB" sz="1400" b="1" dirty="0" err="1">
                          <a:latin typeface="Courier New Bold"/>
                        </a:rPr>
                        <a:t>h_x</a:t>
                      </a:r>
                      <a:r>
                        <a:rPr lang="en-GB" sz="1400" b="1" dirty="0">
                          <a:latin typeface="Courier New Bold"/>
                        </a:rPr>
                        <a:t>, </a:t>
                      </a:r>
                      <a:r>
                        <a:rPr lang="en-GB" sz="1400" b="1" dirty="0" err="1">
                          <a:latin typeface="Courier New Bold"/>
                        </a:rPr>
                        <a:t>d_x</a:t>
                      </a:r>
                      <a:r>
                        <a:rPr lang="en-GB" sz="1400" b="1" dirty="0">
                          <a:latin typeface="Courier New Bold"/>
                        </a:rPr>
                        <a:t>,</a:t>
                      </a:r>
                      <a:endParaRPr lang="en-GB" sz="1400" b="1" baseline="0" dirty="0">
                        <a:latin typeface="Courier New Bold"/>
                      </a:endParaRPr>
                    </a:p>
                    <a:p>
                      <a:r>
                        <a:rPr lang="en-GB" sz="1400" b="1" baseline="0" dirty="0">
                          <a:latin typeface="Courier New Bold"/>
                        </a:rPr>
                        <a:t>    </a:t>
                      </a:r>
                      <a:r>
                        <a:rPr lang="en-GB" sz="1400" b="1" baseline="0" dirty="0" err="1">
                          <a:solidFill>
                            <a:schemeClr val="tx2">
                              <a:lumMod val="75000"/>
                            </a:schemeClr>
                          </a:solidFill>
                          <a:latin typeface="Courier New Bold"/>
                        </a:rPr>
                        <a:t>sizeof</a:t>
                      </a:r>
                      <a:r>
                        <a:rPr lang="en-GB" sz="1400" b="1" baseline="0" dirty="0">
                          <a:latin typeface="Courier New Bold"/>
                        </a:rPr>
                        <a:t>(float)*size,</a:t>
                      </a:r>
                    </a:p>
                    <a:p>
                      <a:r>
                        <a:rPr lang="en-GB" sz="1400" b="1" baseline="0" dirty="0">
                          <a:latin typeface="Courier New Bold"/>
                        </a:rPr>
                        <a:t>    </a:t>
                      </a:r>
                      <a:r>
                        <a:rPr lang="en-GB" sz="1400" b="1" baseline="0" dirty="0" err="1">
                          <a:solidFill>
                            <a:schemeClr val="accent1"/>
                          </a:solidFill>
                          <a:latin typeface="Courier New Bold"/>
                        </a:rPr>
                        <a:t>cudaMemcpyDeviceToHost</a:t>
                      </a:r>
                      <a:r>
                        <a:rPr lang="en-GB" sz="1400" b="1" baseline="0" dirty="0">
                          <a:latin typeface="Courier New Bold"/>
                        </a:rPr>
                        <a:t>);</a:t>
                      </a:r>
                      <a:endParaRPr lang="en-GB" sz="1400" b="1" dirty="0">
                        <a:latin typeface="Courier New Bold"/>
                      </a:endParaRPr>
                    </a:p>
                  </a:txBody>
                  <a:tcPr/>
                </a:tc>
                <a:tc>
                  <a:txBody>
                    <a:bodyPr/>
                    <a:lstStyle/>
                    <a:p>
                      <a:r>
                        <a:rPr lang="en-GB" sz="1400" b="1" dirty="0">
                          <a:solidFill>
                            <a:schemeClr val="tx1"/>
                          </a:solidFill>
                          <a:latin typeface="Courier New Bold"/>
                        </a:rPr>
                        <a:t>cl::copy(</a:t>
                      </a:r>
                      <a:r>
                        <a:rPr lang="en-GB" sz="1400" b="1" dirty="0" err="1">
                          <a:solidFill>
                            <a:schemeClr val="tx1"/>
                          </a:solidFill>
                          <a:latin typeface="Courier New Bold"/>
                        </a:rPr>
                        <a:t>d_x</a:t>
                      </a:r>
                      <a:r>
                        <a:rPr lang="en-GB" sz="1400" b="1" dirty="0">
                          <a:solidFill>
                            <a:schemeClr val="tx1"/>
                          </a:solidFill>
                          <a:latin typeface="Courier New Bold"/>
                        </a:rPr>
                        <a:t>, </a:t>
                      </a:r>
                    </a:p>
                    <a:p>
                      <a:r>
                        <a:rPr lang="en-GB" sz="1400" b="1" dirty="0">
                          <a:solidFill>
                            <a:schemeClr val="tx1"/>
                          </a:solidFill>
                          <a:latin typeface="Courier New Bold"/>
                        </a:rPr>
                        <a:t>         begin(</a:t>
                      </a:r>
                      <a:r>
                        <a:rPr lang="en-GB" sz="1400" b="1" dirty="0" err="1">
                          <a:solidFill>
                            <a:schemeClr val="tx1"/>
                          </a:solidFill>
                          <a:latin typeface="Courier New Bold"/>
                        </a:rPr>
                        <a:t>h_x</a:t>
                      </a:r>
                      <a:r>
                        <a:rPr lang="en-GB" sz="1400" b="1" dirty="0">
                          <a:solidFill>
                            <a:schemeClr val="tx1"/>
                          </a:solidFill>
                          <a:latin typeface="Courier New Bold"/>
                        </a:rPr>
                        <a:t>),</a:t>
                      </a:r>
                      <a:r>
                        <a:rPr lang="en-GB" sz="1400" b="1" baseline="0" dirty="0">
                          <a:solidFill>
                            <a:schemeClr val="tx1"/>
                          </a:solidFill>
                          <a:latin typeface="Courier New Bold"/>
                        </a:rPr>
                        <a:t> </a:t>
                      </a:r>
                      <a:r>
                        <a:rPr lang="en-GB" sz="1400" b="1" dirty="0">
                          <a:solidFill>
                            <a:schemeClr val="tx1"/>
                          </a:solidFill>
                          <a:latin typeface="Courier New Bold"/>
                        </a:rPr>
                        <a:t>end(</a:t>
                      </a:r>
                      <a:r>
                        <a:rPr lang="en-GB" sz="1400" b="1" dirty="0" err="1">
                          <a:solidFill>
                            <a:schemeClr val="tx1"/>
                          </a:solidFill>
                          <a:latin typeface="Courier New Bold"/>
                        </a:rPr>
                        <a:t>h_x</a:t>
                      </a:r>
                      <a:r>
                        <a:rPr lang="en-GB" sz="1400" b="1" dirty="0">
                          <a:solidFill>
                            <a:schemeClr val="tx1"/>
                          </a:solidFill>
                          <a:latin typeface="Courier New Bold"/>
                        </a:rPr>
                        <a:t>));</a:t>
                      </a:r>
                    </a:p>
                    <a:p>
                      <a:endParaRPr lang="en-GB" sz="1400" b="1" dirty="0">
                        <a:solidFill>
                          <a:schemeClr val="tx1"/>
                        </a:solidFill>
                        <a:latin typeface="Courier New Bold"/>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59877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Declaring dynamic local/shared memory</a:t>
            </a:r>
          </a:p>
        </p:txBody>
      </p:sp>
      <p:sp>
        <p:nvSpPr>
          <p:cNvPr id="4" name="Text Placeholder 3"/>
          <p:cNvSpPr>
            <a:spLocks noGrp="1"/>
          </p:cNvSpPr>
          <p:nvPr>
            <p:ph type="body" idx="1"/>
          </p:nvPr>
        </p:nvSpPr>
        <p:spPr>
          <a:xfrm>
            <a:off x="457200" y="1268760"/>
            <a:ext cx="4040188" cy="639762"/>
          </a:xfrm>
        </p:spPr>
        <p:txBody>
          <a:bodyPr/>
          <a:lstStyle/>
          <a:p>
            <a:pPr algn="ctr"/>
            <a:r>
              <a:rPr lang="en-GB" dirty="0">
                <a:latin typeface="+mj-lt"/>
              </a:rPr>
              <a:t>CUDA C</a:t>
            </a: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a:t>Define an array in the kernel source as extern</a:t>
            </a:r>
          </a:p>
          <a:p>
            <a:pPr marL="0" indent="0">
              <a:buNone/>
            </a:pPr>
            <a:r>
              <a:rPr lang="en-GB" sz="2000" b="1" dirty="0">
                <a:latin typeface="Courier New Bold"/>
              </a:rPr>
              <a:t>  </a:t>
            </a:r>
            <a:r>
              <a:rPr lang="en-GB" sz="2000" b="1" dirty="0">
                <a:solidFill>
                  <a:schemeClr val="accent1"/>
                </a:solidFill>
                <a:latin typeface="Courier New Bold"/>
              </a:rPr>
              <a:t>__shared__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array[];</a:t>
            </a:r>
          </a:p>
          <a:p>
            <a:pPr marL="0" indent="0">
              <a:buNone/>
            </a:pPr>
            <a:endParaRPr lang="en-GB" sz="2000" b="1" dirty="0">
              <a:latin typeface="Courier New Bold"/>
            </a:endParaRPr>
          </a:p>
          <a:p>
            <a:pPr marL="457200" indent="-457200">
              <a:buFont typeface="+mj-lt"/>
              <a:buAutoNum type="arabicPeriod" startAt="2"/>
            </a:pPr>
            <a:r>
              <a:rPr lang="en-GB" sz="2000" dirty="0"/>
              <a:t>When executing the kernel, specify the third parameter as size in bytes of shared memory</a:t>
            </a:r>
          </a:p>
          <a:p>
            <a:pPr marL="0" indent="0">
              <a:buNone/>
            </a:pPr>
            <a:r>
              <a:rPr lang="en-GB" sz="2000" b="1" dirty="0" err="1">
                <a:latin typeface="Courier New Bold"/>
              </a:rPr>
              <a:t>func</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num_threads_per_block</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shared_mem_size</a:t>
            </a:r>
            <a:r>
              <a:rPr lang="en-GB" sz="2000" b="1" dirty="0">
                <a:solidFill>
                  <a:schemeClr val="accent1"/>
                </a:solidFill>
                <a:latin typeface="Courier New Bold"/>
              </a:rPr>
              <a:t>&gt;&gt;&gt;</a:t>
            </a:r>
            <a:r>
              <a:rPr lang="en-GB" sz="2000" b="1" dirty="0">
                <a:latin typeface="Courier New Bold"/>
              </a:rPr>
              <a:t>(</a:t>
            </a:r>
            <a:r>
              <a:rPr lang="en-GB" sz="2000" b="1" dirty="0" err="1">
                <a:latin typeface="Courier New Bold"/>
              </a:rPr>
              <a:t>args</a:t>
            </a:r>
            <a:r>
              <a:rPr lang="en-GB" sz="2000" b="1" dirty="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a:latin typeface="+mj-lt"/>
              </a:rPr>
              <a:t>OpenCL C++</a:t>
            </a:r>
          </a:p>
        </p:txBody>
      </p:sp>
      <p:sp>
        <p:nvSpPr>
          <p:cNvPr id="9" name="Content Placeholder 8"/>
          <p:cNvSpPr>
            <a:spLocks noGrp="1"/>
          </p:cNvSpPr>
          <p:nvPr>
            <p:ph sz="quarter" idx="4"/>
          </p:nvPr>
        </p:nvSpPr>
        <p:spPr>
          <a:xfrm>
            <a:off x="4571999" y="1988840"/>
            <a:ext cx="4464497" cy="4869160"/>
          </a:xfrm>
        </p:spPr>
        <p:txBody>
          <a:bodyPr>
            <a:normAutofit/>
          </a:bodyPr>
          <a:lstStyle/>
          <a:p>
            <a:pPr marL="457200" indent="-457200">
              <a:buFont typeface="+mj-lt"/>
              <a:buAutoNum type="arabicPeriod"/>
            </a:pPr>
            <a:r>
              <a:rPr lang="en-GB" sz="2000" dirty="0"/>
              <a:t>Have the kernel accept a local array as an argument</a:t>
            </a:r>
          </a:p>
          <a:p>
            <a:pPr marL="0" indent="0">
              <a:buNone/>
            </a:pPr>
            <a:r>
              <a:rPr lang="en-GB" sz="2000" dirty="0">
                <a:solidFill>
                  <a:schemeClr val="accent3"/>
                </a:solidFill>
              </a:rPr>
              <a:t>    </a:t>
            </a: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latin typeface="Courier New Bold"/>
              </a:rPr>
              <a:t>func</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*array)   </a:t>
            </a:r>
          </a:p>
          <a:p>
            <a:pPr marL="0" indent="0">
              <a:buNone/>
            </a:pPr>
            <a:r>
              <a:rPr lang="en-GB" sz="1800" b="1" dirty="0">
                <a:latin typeface="Courier New Bold"/>
              </a:rPr>
              <a:t>  {}</a:t>
            </a:r>
          </a:p>
          <a:p>
            <a:pPr marL="0" indent="0">
              <a:buNone/>
            </a:pPr>
            <a:endParaRPr lang="en-GB" sz="1800" b="1" dirty="0">
              <a:latin typeface="Courier New Bold"/>
            </a:endParaRPr>
          </a:p>
          <a:p>
            <a:pPr marL="457200" indent="-457200">
              <a:buFont typeface="+mj-lt"/>
              <a:buAutoNum type="arabicPeriod" startAt="2"/>
            </a:pPr>
            <a:r>
              <a:rPr lang="en-GB" sz="2000" dirty="0"/>
              <a:t>Define a local memory kernel kernel argument of the right size</a:t>
            </a:r>
          </a:p>
          <a:p>
            <a:pPr marL="0" indent="0">
              <a:buNone/>
            </a:pPr>
            <a:r>
              <a:rPr lang="en-GB" sz="1800" b="1" dirty="0">
                <a:latin typeface="Courier New Bold"/>
              </a:rPr>
              <a:t>cl::</a:t>
            </a:r>
            <a:r>
              <a:rPr lang="en-GB" sz="1800" b="1" dirty="0" err="1">
                <a:latin typeface="Courier New Bold"/>
              </a:rPr>
              <a:t>LocalSpaceArg</a:t>
            </a:r>
            <a:r>
              <a:rPr lang="en-GB" sz="1800" b="1" dirty="0">
                <a:latin typeface="Courier New Bold"/>
              </a:rPr>
              <a:t> </a:t>
            </a:r>
            <a:r>
              <a:rPr lang="en-GB" sz="1800" b="1" dirty="0" err="1">
                <a:latin typeface="Courier New Bold"/>
              </a:rPr>
              <a:t>localmem</a:t>
            </a:r>
            <a:r>
              <a:rPr lang="en-GB" sz="1800" b="1" dirty="0">
                <a:latin typeface="Courier New Bold"/>
              </a:rPr>
              <a:t> =</a:t>
            </a:r>
          </a:p>
          <a:p>
            <a:pPr marL="0" indent="0">
              <a:buNone/>
            </a:pPr>
            <a:r>
              <a:rPr lang="en-GB" sz="1800" b="1" dirty="0">
                <a:latin typeface="Courier New Bold"/>
              </a:rPr>
              <a:t>    cl::Local(</a:t>
            </a:r>
            <a:r>
              <a:rPr lang="en-GB" sz="1800" b="1" dirty="0" err="1">
                <a:latin typeface="Courier New Bold"/>
              </a:rPr>
              <a:t>shared_mem_size</a:t>
            </a:r>
            <a:r>
              <a:rPr lang="en-GB" sz="1800" b="1" dirty="0">
                <a:latin typeface="Courier New Bold"/>
              </a:rPr>
              <a:t>);</a:t>
            </a:r>
          </a:p>
          <a:p>
            <a:pPr marL="0" indent="0">
              <a:buNone/>
            </a:pPr>
            <a:endParaRPr lang="en-GB" sz="1800" b="1" dirty="0">
              <a:latin typeface="Courier New Bold"/>
            </a:endParaRPr>
          </a:p>
          <a:p>
            <a:pPr>
              <a:buFont typeface="+mj-lt"/>
              <a:buAutoNum type="arabicPeriod" startAt="3"/>
            </a:pPr>
            <a:r>
              <a:rPr lang="en-GB" sz="2000" dirty="0"/>
              <a:t>Pass the argument to the kernel invocation</a:t>
            </a:r>
          </a:p>
          <a:p>
            <a:pPr marL="0" indent="0">
              <a:buNone/>
            </a:pPr>
            <a:r>
              <a:rPr lang="en-GB" sz="1800" b="1" dirty="0" err="1">
                <a:latin typeface="Courier New Bold"/>
              </a:rPr>
              <a:t>func</a:t>
            </a:r>
            <a:r>
              <a:rPr lang="en-GB" sz="1800" b="1" dirty="0">
                <a:latin typeface="Courier New Bold"/>
              </a:rPr>
              <a:t>(</a:t>
            </a:r>
            <a:r>
              <a:rPr lang="en-GB" sz="1800" b="1" dirty="0" err="1">
                <a:latin typeface="Courier New Bold"/>
              </a:rPr>
              <a:t>EnqueueArgs</a:t>
            </a:r>
            <a:r>
              <a:rPr lang="en-GB" sz="1800" b="1" dirty="0">
                <a:latin typeface="Courier New Bold"/>
              </a:rPr>
              <a:t>(…),</a:t>
            </a:r>
            <a:r>
              <a:rPr lang="en-GB" sz="1800" b="1" dirty="0" err="1">
                <a:latin typeface="Courier New Bold"/>
              </a:rPr>
              <a:t>localmem</a:t>
            </a:r>
            <a:r>
              <a:rPr lang="en-GB" sz="1800" b="1" dirty="0">
                <a:latin typeface="Courier New Bold"/>
              </a:rPr>
              <a:t>);</a:t>
            </a:r>
          </a:p>
        </p:txBody>
      </p:sp>
    </p:spTree>
    <p:extLst>
      <p:ext uri="{BB962C8B-B14F-4D97-AF65-F5344CB8AC3E}">
        <p14:creationId xmlns:p14="http://schemas.microsoft.com/office/powerpoint/2010/main" val="31268175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dirty="0"/>
              <a:t>Declaring dynamic local/shared memory</a:t>
            </a:r>
          </a:p>
        </p:txBody>
      </p:sp>
      <p:sp>
        <p:nvSpPr>
          <p:cNvPr id="4" name="Text Placeholder 3"/>
          <p:cNvSpPr>
            <a:spLocks noGrp="1"/>
          </p:cNvSpPr>
          <p:nvPr>
            <p:ph type="body" idx="1"/>
          </p:nvPr>
        </p:nvSpPr>
        <p:spPr>
          <a:xfrm>
            <a:off x="457200" y="1268760"/>
            <a:ext cx="4040188" cy="639762"/>
          </a:xfrm>
        </p:spPr>
        <p:txBody>
          <a:bodyPr/>
          <a:lstStyle/>
          <a:p>
            <a:pPr algn="ctr"/>
            <a:r>
              <a:rPr lang="en-GB" dirty="0">
                <a:latin typeface="+mj-lt"/>
              </a:rPr>
              <a:t>CUDA C</a:t>
            </a:r>
          </a:p>
        </p:txBody>
      </p:sp>
      <p:sp>
        <p:nvSpPr>
          <p:cNvPr id="8" name="Content Placeholder 7"/>
          <p:cNvSpPr>
            <a:spLocks noGrp="1"/>
          </p:cNvSpPr>
          <p:nvPr>
            <p:ph sz="half" idx="2"/>
          </p:nvPr>
        </p:nvSpPr>
        <p:spPr>
          <a:xfrm>
            <a:off x="107504" y="1988840"/>
            <a:ext cx="4389884" cy="4536504"/>
          </a:xfrm>
        </p:spPr>
        <p:txBody>
          <a:bodyPr>
            <a:normAutofit/>
          </a:bodyPr>
          <a:lstStyle/>
          <a:p>
            <a:pPr marL="457200" indent="-457200">
              <a:buFont typeface="+mj-lt"/>
              <a:buAutoNum type="arabicPeriod"/>
            </a:pPr>
            <a:r>
              <a:rPr lang="en-GB" sz="2000" dirty="0"/>
              <a:t>Define an array in the kernel source as extern</a:t>
            </a:r>
          </a:p>
          <a:p>
            <a:pPr marL="0" indent="0">
              <a:buNone/>
            </a:pPr>
            <a:r>
              <a:rPr lang="en-GB" sz="2000" b="1" dirty="0">
                <a:latin typeface="Courier New Bold"/>
              </a:rPr>
              <a:t>  </a:t>
            </a:r>
            <a:r>
              <a:rPr lang="en-GB" sz="2000" b="1" dirty="0">
                <a:solidFill>
                  <a:schemeClr val="accent1"/>
                </a:solidFill>
                <a:latin typeface="Courier New Bold"/>
              </a:rPr>
              <a:t>__shared__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array[];</a:t>
            </a:r>
          </a:p>
          <a:p>
            <a:pPr marL="0" indent="0">
              <a:buNone/>
            </a:pPr>
            <a:endParaRPr lang="en-GB" sz="2000" b="1" dirty="0">
              <a:latin typeface="Courier New Bold"/>
            </a:endParaRPr>
          </a:p>
          <a:p>
            <a:pPr marL="457200" indent="-457200">
              <a:buFont typeface="+mj-lt"/>
              <a:buAutoNum type="arabicPeriod" startAt="2"/>
            </a:pPr>
            <a:r>
              <a:rPr lang="en-GB" sz="2000" dirty="0"/>
              <a:t>When executing the kernel, specify the third parameter as size in bytes of shared memory</a:t>
            </a:r>
          </a:p>
          <a:p>
            <a:pPr marL="457200" indent="-457200">
              <a:buFont typeface="+mj-lt"/>
              <a:buAutoNum type="arabicPeriod" startAt="2"/>
            </a:pPr>
            <a:endParaRPr lang="en-GB" sz="2000" dirty="0"/>
          </a:p>
          <a:p>
            <a:pPr marL="0" indent="0">
              <a:buNone/>
            </a:pPr>
            <a:r>
              <a:rPr lang="en-GB" sz="2000" b="1" dirty="0" err="1">
                <a:latin typeface="Courier New Bold"/>
              </a:rPr>
              <a:t>func</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num_threads_per_block</a:t>
            </a:r>
            <a:r>
              <a:rPr lang="en-GB" sz="2000" b="1" dirty="0">
                <a:latin typeface="Courier New Bold"/>
              </a:rPr>
              <a:t>,</a:t>
            </a:r>
          </a:p>
          <a:p>
            <a:pPr marL="0" indent="0">
              <a:buNone/>
            </a:pPr>
            <a:r>
              <a:rPr lang="en-GB" sz="2000" b="1" dirty="0">
                <a:latin typeface="Courier New Bold"/>
              </a:rPr>
              <a:t> </a:t>
            </a:r>
            <a:r>
              <a:rPr lang="en-GB" sz="2000" b="1" dirty="0" err="1">
                <a:latin typeface="Courier New Bold"/>
              </a:rPr>
              <a:t>shared_mem_size</a:t>
            </a:r>
            <a:r>
              <a:rPr lang="en-GB" sz="2000" b="1" dirty="0">
                <a:solidFill>
                  <a:schemeClr val="accent1"/>
                </a:solidFill>
                <a:latin typeface="Courier New Bold"/>
              </a:rPr>
              <a:t>&gt;&gt;&gt;</a:t>
            </a:r>
            <a:r>
              <a:rPr lang="en-GB" sz="2000" b="1" dirty="0">
                <a:latin typeface="Courier New Bold"/>
              </a:rPr>
              <a:t>(</a:t>
            </a:r>
            <a:r>
              <a:rPr lang="en-GB" sz="2000" b="1" dirty="0" err="1">
                <a:latin typeface="Courier New Bold"/>
              </a:rPr>
              <a:t>args</a:t>
            </a:r>
            <a:r>
              <a:rPr lang="en-GB" sz="2000" b="1" dirty="0">
                <a:latin typeface="Courier New Bold"/>
              </a:rPr>
              <a:t>);</a:t>
            </a:r>
          </a:p>
        </p:txBody>
      </p:sp>
      <p:sp>
        <p:nvSpPr>
          <p:cNvPr id="6" name="Text Placeholder 5"/>
          <p:cNvSpPr>
            <a:spLocks noGrp="1"/>
          </p:cNvSpPr>
          <p:nvPr>
            <p:ph type="body" sz="quarter" idx="3"/>
          </p:nvPr>
        </p:nvSpPr>
        <p:spPr>
          <a:xfrm>
            <a:off x="4645025" y="1268760"/>
            <a:ext cx="4041775" cy="639762"/>
          </a:xfrm>
        </p:spPr>
        <p:txBody>
          <a:bodyPr/>
          <a:lstStyle/>
          <a:p>
            <a:pPr algn="ctr"/>
            <a:r>
              <a:rPr lang="en-GB" dirty="0">
                <a:latin typeface="+mj-lt"/>
              </a:rPr>
              <a:t>OpenCL C</a:t>
            </a:r>
          </a:p>
        </p:txBody>
      </p:sp>
      <p:sp>
        <p:nvSpPr>
          <p:cNvPr id="9" name="Content Placeholder 8"/>
          <p:cNvSpPr>
            <a:spLocks noGrp="1"/>
          </p:cNvSpPr>
          <p:nvPr>
            <p:ph sz="quarter" idx="4"/>
          </p:nvPr>
        </p:nvSpPr>
        <p:spPr>
          <a:xfrm>
            <a:off x="4571999" y="1988840"/>
            <a:ext cx="4464497" cy="4536504"/>
          </a:xfrm>
        </p:spPr>
        <p:txBody>
          <a:bodyPr>
            <a:normAutofit/>
          </a:bodyPr>
          <a:lstStyle/>
          <a:p>
            <a:pPr marL="457200" indent="-457200">
              <a:buFont typeface="+mj-lt"/>
              <a:buAutoNum type="arabicPeriod"/>
            </a:pPr>
            <a:r>
              <a:rPr lang="en-GB" sz="2000" dirty="0"/>
              <a:t>Have the kernel accept a local array as an argument</a:t>
            </a:r>
          </a:p>
          <a:p>
            <a:pPr marL="0" indent="0">
              <a:buNone/>
            </a:pPr>
            <a:r>
              <a:rPr lang="en-GB" sz="2000" dirty="0">
                <a:solidFill>
                  <a:schemeClr val="accent3"/>
                </a:solidFill>
              </a:rPr>
              <a:t>    </a:t>
            </a:r>
            <a:r>
              <a:rPr lang="en-GB" sz="1800" b="1" dirty="0">
                <a:solidFill>
                  <a:schemeClr val="accent4"/>
                </a:solidFill>
                <a:latin typeface="Courier New Bold"/>
              </a:rPr>
              <a:t>__kernel </a:t>
            </a:r>
            <a:r>
              <a:rPr lang="en-GB" sz="1800" b="1" dirty="0">
                <a:solidFill>
                  <a:schemeClr val="accent2"/>
                </a:solidFill>
                <a:latin typeface="Courier New Bold"/>
              </a:rPr>
              <a:t>void</a:t>
            </a:r>
            <a:r>
              <a:rPr lang="en-GB" sz="1800" b="1" dirty="0">
                <a:latin typeface="Courier New Bold"/>
              </a:rPr>
              <a:t> </a:t>
            </a:r>
            <a:r>
              <a:rPr lang="en-GB" sz="1800" b="1" dirty="0" err="1">
                <a:latin typeface="Courier New Bold"/>
              </a:rPr>
              <a:t>func</a:t>
            </a:r>
            <a:r>
              <a:rPr lang="en-GB" sz="1800" b="1" dirty="0">
                <a:latin typeface="Courier New Bold"/>
              </a:rPr>
              <a:t>(</a:t>
            </a:r>
          </a:p>
          <a:p>
            <a:pPr marL="0" indent="0">
              <a:buNone/>
            </a:pPr>
            <a:r>
              <a:rPr lang="en-GB" sz="1800" b="1" dirty="0">
                <a:latin typeface="Courier New Bold"/>
              </a:rPr>
              <a:t>          </a:t>
            </a:r>
            <a:r>
              <a:rPr lang="en-GB" sz="1800" b="1" dirty="0">
                <a:solidFill>
                  <a:schemeClr val="accent4"/>
                </a:solidFill>
                <a:latin typeface="Courier New Bold"/>
              </a:rPr>
              <a:t>__local</a:t>
            </a:r>
            <a:r>
              <a:rPr lang="en-GB" sz="1800" b="1" dirty="0">
                <a:solidFill>
                  <a:schemeClr val="accent3"/>
                </a:solidFill>
                <a:latin typeface="Courier New Bold"/>
              </a:rPr>
              <a:t> </a:t>
            </a:r>
            <a:r>
              <a:rPr lang="en-GB" sz="1800" b="1" dirty="0" err="1">
                <a:solidFill>
                  <a:schemeClr val="accent2"/>
                </a:solidFill>
                <a:latin typeface="Courier New Bold"/>
              </a:rPr>
              <a:t>int</a:t>
            </a:r>
            <a:r>
              <a:rPr lang="en-GB" sz="1800" b="1" dirty="0">
                <a:solidFill>
                  <a:schemeClr val="accent2"/>
                </a:solidFill>
                <a:latin typeface="Courier New Bold"/>
              </a:rPr>
              <a:t> </a:t>
            </a:r>
            <a:r>
              <a:rPr lang="en-GB" sz="1800" b="1" dirty="0">
                <a:latin typeface="Courier New Bold"/>
              </a:rPr>
              <a:t>*array) {}</a:t>
            </a:r>
          </a:p>
          <a:p>
            <a:pPr marL="0" indent="0">
              <a:buNone/>
            </a:pPr>
            <a:endParaRPr lang="en-GB" sz="1800" b="1" dirty="0">
              <a:latin typeface="Courier New Bold"/>
            </a:endParaRPr>
          </a:p>
          <a:p>
            <a:pPr marL="457200" indent="-457200">
              <a:buFont typeface="+mj-lt"/>
              <a:buAutoNum type="arabicPeriod" startAt="2"/>
            </a:pPr>
            <a:r>
              <a:rPr lang="en-GB" sz="2000" dirty="0"/>
              <a:t>Specify the size by setting the kernel argument</a:t>
            </a:r>
          </a:p>
          <a:p>
            <a:pPr marL="457200" indent="-457200">
              <a:buFont typeface="+mj-lt"/>
              <a:buAutoNum type="arabicPeriod" startAt="2"/>
            </a:pPr>
            <a:endParaRPr lang="en-GB" sz="2000" dirty="0"/>
          </a:p>
          <a:p>
            <a:pPr marL="0" indent="0">
              <a:buNone/>
            </a:pPr>
            <a:r>
              <a:rPr lang="en-GB" sz="1800" dirty="0">
                <a:latin typeface="Letter Gothic Std"/>
              </a:rPr>
              <a:t>  </a:t>
            </a:r>
            <a:r>
              <a:rPr lang="en-GB" sz="1800" b="1" dirty="0" err="1">
                <a:solidFill>
                  <a:schemeClr val="tx2">
                    <a:lumMod val="75000"/>
                  </a:schemeClr>
                </a:solidFill>
                <a:latin typeface="Courier New Bold"/>
              </a:rPr>
              <a:t>clSetKernelArg</a:t>
            </a:r>
            <a:r>
              <a:rPr lang="en-GB" sz="1800" b="1" dirty="0">
                <a:latin typeface="Courier New Bold"/>
              </a:rPr>
              <a:t>(kernel, 0,          </a:t>
            </a:r>
          </a:p>
          <a:p>
            <a:pPr marL="0" indent="0">
              <a:buNone/>
            </a:pPr>
            <a:r>
              <a:rPr lang="en-GB" sz="1800" b="1" dirty="0">
                <a:solidFill>
                  <a:schemeClr val="tx2">
                    <a:lumMod val="75000"/>
                  </a:schemeClr>
                </a:solidFill>
                <a:latin typeface="Courier New Bold"/>
              </a:rPr>
              <a:t>   </a:t>
            </a:r>
            <a:r>
              <a:rPr lang="en-GB" sz="1800" b="1" dirty="0" err="1">
                <a:solidFill>
                  <a:schemeClr val="tx2">
                    <a:lumMod val="75000"/>
                  </a:schemeClr>
                </a:solidFill>
                <a:latin typeface="Courier New Bold"/>
              </a:rPr>
              <a:t>sizeof</a:t>
            </a:r>
            <a:r>
              <a:rPr lang="en-GB" sz="1800" b="1" dirty="0">
                <a:latin typeface="Courier New Bold"/>
              </a:rPr>
              <a:t>(</a:t>
            </a:r>
            <a:r>
              <a:rPr lang="en-GB" sz="1800" b="1" dirty="0" err="1">
                <a:solidFill>
                  <a:schemeClr val="accent2"/>
                </a:solidFill>
                <a:latin typeface="Courier New Bold"/>
              </a:rPr>
              <a:t>int</a:t>
            </a:r>
            <a:r>
              <a:rPr lang="en-GB" sz="1800" b="1" dirty="0">
                <a:latin typeface="Courier New Bold"/>
              </a:rPr>
              <a:t>)*</a:t>
            </a:r>
            <a:r>
              <a:rPr lang="en-GB" sz="1800" b="1" dirty="0" err="1">
                <a:latin typeface="Courier New Bold"/>
              </a:rPr>
              <a:t>num_elements</a:t>
            </a:r>
            <a:r>
              <a:rPr lang="en-GB" sz="1800" b="1" dirty="0">
                <a:latin typeface="Courier New Bold"/>
              </a:rPr>
              <a:t>,                                    </a:t>
            </a:r>
          </a:p>
          <a:p>
            <a:pPr marL="0" indent="0">
              <a:buNone/>
            </a:pPr>
            <a:r>
              <a:rPr lang="en-GB" sz="1800" b="1" dirty="0">
                <a:latin typeface="Courier New Bold"/>
              </a:rPr>
              <a:t>   NULL);</a:t>
            </a:r>
          </a:p>
        </p:txBody>
      </p:sp>
    </p:spTree>
    <p:extLst>
      <p:ext uri="{BB962C8B-B14F-4D97-AF65-F5344CB8AC3E}">
        <p14:creationId xmlns:p14="http://schemas.microsoft.com/office/powerpoint/2010/main" val="177168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Microprocessor trends</a:t>
            </a:r>
          </a:p>
        </p:txBody>
      </p:sp>
      <p:sp>
        <p:nvSpPr>
          <p:cNvPr id="8" name="Content Placeholder 7"/>
          <p:cNvSpPr>
            <a:spLocks noGrp="1"/>
          </p:cNvSpPr>
          <p:nvPr>
            <p:ph idx="1"/>
          </p:nvPr>
        </p:nvSpPr>
        <p:spPr>
          <a:xfrm>
            <a:off x="107504" y="1340768"/>
            <a:ext cx="9016824" cy="604663"/>
          </a:xfrm>
        </p:spPr>
        <p:txBody>
          <a:bodyPr>
            <a:normAutofit/>
          </a:bodyPr>
          <a:lstStyle/>
          <a:p>
            <a:pPr marL="0" indent="0">
              <a:buNone/>
            </a:pPr>
            <a:r>
              <a:rPr lang="en-GB" sz="2400" dirty="0"/>
              <a:t>Individual processors have many (possibly heterogeneous) cores.</a:t>
            </a:r>
          </a:p>
        </p:txBody>
      </p:sp>
      <p:sp>
        <p:nvSpPr>
          <p:cNvPr id="9" name="Content Placeholder 7"/>
          <p:cNvSpPr txBox="1">
            <a:spLocks/>
          </p:cNvSpPr>
          <p:nvPr/>
        </p:nvSpPr>
        <p:spPr>
          <a:xfrm>
            <a:off x="1187624" y="5488633"/>
            <a:ext cx="7560840" cy="103671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t>The Heterogeneous many-core challenge:</a:t>
            </a:r>
          </a:p>
          <a:p>
            <a:pPr marL="0" indent="0">
              <a:buFont typeface="Arial" pitchFamily="34" charset="0"/>
              <a:buNone/>
            </a:pPr>
            <a:r>
              <a:rPr lang="en-GB" sz="2400" dirty="0"/>
              <a:t>    How are we to build a software ecosystem for the</a:t>
            </a:r>
            <a:br>
              <a:rPr lang="en-GB" sz="2400" dirty="0"/>
            </a:br>
            <a:r>
              <a:rPr lang="en-GB" sz="2400" dirty="0"/>
              <a:t>    Heterogeneous many core platform?</a:t>
            </a:r>
          </a:p>
        </p:txBody>
      </p:sp>
      <p:sp>
        <p:nvSpPr>
          <p:cNvPr id="10" name="Content Placeholder 7"/>
          <p:cNvSpPr txBox="1">
            <a:spLocks/>
          </p:cNvSpPr>
          <p:nvPr/>
        </p:nvSpPr>
        <p:spPr>
          <a:xfrm>
            <a:off x="5290628" y="6598567"/>
            <a:ext cx="3853372" cy="25943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pic>
        <p:nvPicPr>
          <p:cNvPr id="12" name="Picture 11"/>
          <p:cNvPicPr>
            <a:picLocks noChangeAspect="1"/>
          </p:cNvPicPr>
          <p:nvPr/>
        </p:nvPicPr>
        <p:blipFill>
          <a:blip r:embed="rId2" cstate="print"/>
          <a:stretch>
            <a:fillRect/>
          </a:stretch>
        </p:blipFill>
        <p:spPr>
          <a:xfrm>
            <a:off x="439000" y="2645839"/>
            <a:ext cx="2306493" cy="1729870"/>
          </a:xfrm>
          <a:prstGeom prst="rect">
            <a:avLst/>
          </a:prstGeom>
        </p:spPr>
      </p:pic>
      <p:sp>
        <p:nvSpPr>
          <p:cNvPr id="13" name="TextBox 12"/>
          <p:cNvSpPr txBox="1"/>
          <p:nvPr/>
        </p:nvSpPr>
        <p:spPr>
          <a:xfrm>
            <a:off x="368110" y="2910609"/>
            <a:ext cx="2448272" cy="1200329"/>
          </a:xfrm>
          <a:prstGeom prst="rect">
            <a:avLst/>
          </a:prstGeom>
          <a:noFill/>
        </p:spPr>
        <p:txBody>
          <a:bodyPr wrap="square" rtlCol="0">
            <a:spAutoFit/>
          </a:bodyPr>
          <a:lstStyle/>
          <a:p>
            <a:pPr algn="ctr"/>
            <a:r>
              <a:rPr lang="en-GB" sz="2400" b="1" dirty="0">
                <a:solidFill>
                  <a:schemeClr val="bg1"/>
                </a:solidFill>
              </a:rPr>
              <a:t>61 cores</a:t>
            </a:r>
          </a:p>
          <a:p>
            <a:pPr algn="ctr"/>
            <a:r>
              <a:rPr lang="en-GB" sz="2400" b="1" dirty="0">
                <a:solidFill>
                  <a:schemeClr val="bg1"/>
                </a:solidFill>
              </a:rPr>
              <a:t>16 wide SIMD</a:t>
            </a:r>
          </a:p>
          <a:p>
            <a:pPr algn="ctr"/>
            <a:endParaRPr lang="en-GB" sz="2400" b="1" dirty="0">
              <a:solidFill>
                <a:schemeClr val="bg1"/>
              </a:solidFill>
            </a:endParaRPr>
          </a:p>
        </p:txBody>
      </p:sp>
      <p:sp>
        <p:nvSpPr>
          <p:cNvPr id="14" name="TextBox 13"/>
          <p:cNvSpPr txBox="1"/>
          <p:nvPr/>
        </p:nvSpPr>
        <p:spPr>
          <a:xfrm>
            <a:off x="5957397" y="4678728"/>
            <a:ext cx="2772813" cy="830997"/>
          </a:xfrm>
          <a:prstGeom prst="rect">
            <a:avLst/>
          </a:prstGeom>
          <a:noFill/>
        </p:spPr>
        <p:txBody>
          <a:bodyPr wrap="square" rtlCol="0">
            <a:spAutoFit/>
          </a:bodyPr>
          <a:lstStyle/>
          <a:p>
            <a:pPr algn="ctr"/>
            <a:r>
              <a:rPr lang="en-GB" sz="2400" dirty="0">
                <a:solidFill>
                  <a:schemeClr val="accent4">
                    <a:lumMod val="50000"/>
                  </a:schemeClr>
                </a:solidFill>
              </a:rPr>
              <a:t>NVIDIA® Tesla® C2090</a:t>
            </a:r>
          </a:p>
        </p:txBody>
      </p:sp>
      <p:pic>
        <p:nvPicPr>
          <p:cNvPr id="15" name="Picture 79" descr="RV770 die shot (scrambled)"/>
          <p:cNvPicPr>
            <a:picLocks noChangeAspect="1" noChangeArrowheads="1"/>
          </p:cNvPicPr>
          <p:nvPr/>
        </p:nvPicPr>
        <p:blipFill>
          <a:blip r:embed="rId3" cstate="print"/>
          <a:srcRect/>
          <a:stretch>
            <a:fillRect/>
          </a:stretch>
        </p:blipFill>
        <p:spPr bwMode="auto">
          <a:xfrm>
            <a:off x="3267811" y="2154771"/>
            <a:ext cx="2370733" cy="1928710"/>
          </a:xfrm>
          <a:prstGeom prst="rect">
            <a:avLst/>
          </a:prstGeom>
          <a:noFill/>
          <a:ln w="9525">
            <a:noFill/>
            <a:miter lim="800000"/>
            <a:headEnd/>
            <a:tailEnd/>
          </a:ln>
        </p:spPr>
      </p:pic>
      <p:sp>
        <p:nvSpPr>
          <p:cNvPr id="16" name="TextBox 15"/>
          <p:cNvSpPr txBox="1"/>
          <p:nvPr/>
        </p:nvSpPr>
        <p:spPr>
          <a:xfrm>
            <a:off x="3218630" y="2566201"/>
            <a:ext cx="2448272" cy="1200329"/>
          </a:xfrm>
          <a:prstGeom prst="rect">
            <a:avLst/>
          </a:prstGeom>
          <a:noFill/>
        </p:spPr>
        <p:txBody>
          <a:bodyPr wrap="square" rtlCol="0">
            <a:spAutoFit/>
          </a:bodyPr>
          <a:lstStyle/>
          <a:p>
            <a:pPr algn="ctr"/>
            <a:r>
              <a:rPr lang="en-GB" sz="2400" b="1" dirty="0">
                <a:solidFill>
                  <a:schemeClr val="bg1"/>
                </a:solidFill>
              </a:rPr>
              <a:t>10 cores</a:t>
            </a:r>
          </a:p>
          <a:p>
            <a:pPr algn="ctr"/>
            <a:r>
              <a:rPr lang="en-GB" sz="2400" b="1" dirty="0">
                <a:solidFill>
                  <a:schemeClr val="bg1"/>
                </a:solidFill>
              </a:rPr>
              <a:t>16 wide SIMD</a:t>
            </a:r>
          </a:p>
          <a:p>
            <a:pPr algn="ctr"/>
            <a:endParaRPr lang="en-GB" sz="2400" b="1" dirty="0">
              <a:solidFill>
                <a:schemeClr val="bg1"/>
              </a:solidFill>
            </a:endParaRPr>
          </a:p>
        </p:txBody>
      </p:sp>
      <p:sp>
        <p:nvSpPr>
          <p:cNvPr id="17" name="TextBox 16"/>
          <p:cNvSpPr txBox="1"/>
          <p:nvPr/>
        </p:nvSpPr>
        <p:spPr>
          <a:xfrm>
            <a:off x="3299930" y="4157181"/>
            <a:ext cx="2306493" cy="461665"/>
          </a:xfrm>
          <a:prstGeom prst="rect">
            <a:avLst/>
          </a:prstGeom>
          <a:noFill/>
        </p:spPr>
        <p:txBody>
          <a:bodyPr wrap="square" rtlCol="0">
            <a:spAutoFit/>
          </a:bodyPr>
          <a:lstStyle/>
          <a:p>
            <a:pPr algn="ctr"/>
            <a:r>
              <a:rPr lang="en-GB" sz="2400" dirty="0">
                <a:solidFill>
                  <a:schemeClr val="accent4">
                    <a:lumMod val="50000"/>
                  </a:schemeClr>
                </a:solidFill>
              </a:rPr>
              <a:t>ATI™ RV770</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232" y="2492896"/>
            <a:ext cx="2141144" cy="2122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6119667" y="2953744"/>
            <a:ext cx="2448272" cy="1200329"/>
          </a:xfrm>
          <a:prstGeom prst="rect">
            <a:avLst/>
          </a:prstGeom>
          <a:noFill/>
        </p:spPr>
        <p:txBody>
          <a:bodyPr wrap="square" rtlCol="0">
            <a:spAutoFit/>
          </a:bodyPr>
          <a:lstStyle/>
          <a:p>
            <a:pPr algn="ctr"/>
            <a:r>
              <a:rPr lang="en-GB" sz="2400" b="1" dirty="0">
                <a:solidFill>
                  <a:schemeClr val="bg1"/>
                </a:solidFill>
              </a:rPr>
              <a:t>16 cores</a:t>
            </a:r>
          </a:p>
          <a:p>
            <a:pPr algn="ctr"/>
            <a:r>
              <a:rPr lang="en-GB" sz="2400" b="1" dirty="0">
                <a:solidFill>
                  <a:schemeClr val="bg1"/>
                </a:solidFill>
              </a:rPr>
              <a:t>32 wide SIMD</a:t>
            </a:r>
          </a:p>
          <a:p>
            <a:pPr algn="ctr"/>
            <a:endParaRPr lang="en-GB" sz="2400" b="1" dirty="0">
              <a:solidFill>
                <a:schemeClr val="bg1"/>
              </a:solidFill>
            </a:endParaRPr>
          </a:p>
        </p:txBody>
      </p:sp>
      <p:sp>
        <p:nvSpPr>
          <p:cNvPr id="20" name="TextBox 19"/>
          <p:cNvSpPr txBox="1"/>
          <p:nvPr/>
        </p:nvSpPr>
        <p:spPr>
          <a:xfrm>
            <a:off x="174934" y="4470211"/>
            <a:ext cx="2834623" cy="830997"/>
          </a:xfrm>
          <a:prstGeom prst="rect">
            <a:avLst/>
          </a:prstGeom>
          <a:noFill/>
        </p:spPr>
        <p:txBody>
          <a:bodyPr wrap="square" rtlCol="0">
            <a:spAutoFit/>
          </a:bodyPr>
          <a:lstStyle/>
          <a:p>
            <a:pPr algn="ctr"/>
            <a:r>
              <a:rPr lang="en-GB" sz="2400" dirty="0">
                <a:solidFill>
                  <a:schemeClr val="accent4">
                    <a:lumMod val="50000"/>
                  </a:schemeClr>
                </a:solidFill>
              </a:rPr>
              <a:t>Intel® Xeon Phi™ coprocessor</a:t>
            </a:r>
          </a:p>
        </p:txBody>
      </p:sp>
    </p:spTree>
    <p:extLst>
      <p:ext uri="{BB962C8B-B14F-4D97-AF65-F5344CB8AC3E}">
        <p14:creationId xmlns:p14="http://schemas.microsoft.com/office/powerpoint/2010/main" val="2742400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a:t>Dividing up the work</a:t>
            </a:r>
          </a:p>
        </p:txBody>
      </p:sp>
      <p:sp>
        <p:nvSpPr>
          <p:cNvPr id="3" name="Content Placeholder 2"/>
          <p:cNvSpPr>
            <a:spLocks noGrp="1"/>
          </p:cNvSpPr>
          <p:nvPr>
            <p:ph idx="1"/>
          </p:nvPr>
        </p:nvSpPr>
        <p:spPr>
          <a:xfrm>
            <a:off x="179512" y="4077072"/>
            <a:ext cx="8784976" cy="2664296"/>
          </a:xfrm>
        </p:spPr>
        <p:txBody>
          <a:bodyPr>
            <a:normAutofit lnSpcReduction="10000"/>
          </a:bodyPr>
          <a:lstStyle/>
          <a:p>
            <a:r>
              <a:rPr lang="en-GB" dirty="0"/>
              <a:t>To </a:t>
            </a:r>
            <a:r>
              <a:rPr lang="en-GB" dirty="0" err="1"/>
              <a:t>enqueue</a:t>
            </a:r>
            <a:r>
              <a:rPr lang="en-GB" dirty="0"/>
              <a:t> the kernel</a:t>
            </a:r>
          </a:p>
          <a:p>
            <a:pPr lvl="1"/>
            <a:r>
              <a:rPr lang="en-GB" dirty="0"/>
              <a:t>CUDA – specify the number of </a:t>
            </a:r>
            <a:r>
              <a:rPr lang="en-GB" dirty="0">
                <a:solidFill>
                  <a:schemeClr val="accent2"/>
                </a:solidFill>
              </a:rPr>
              <a:t>thread blocks </a:t>
            </a:r>
            <a:r>
              <a:rPr lang="en-GB" dirty="0"/>
              <a:t>and </a:t>
            </a:r>
            <a:r>
              <a:rPr lang="en-GB" dirty="0">
                <a:solidFill>
                  <a:schemeClr val="accent6"/>
                </a:solidFill>
              </a:rPr>
              <a:t>threads per block</a:t>
            </a:r>
          </a:p>
          <a:p>
            <a:pPr lvl="1"/>
            <a:r>
              <a:rPr lang="en-GB" dirty="0"/>
              <a:t>OpenCL – specify the </a:t>
            </a:r>
            <a:r>
              <a:rPr lang="en-GB" dirty="0">
                <a:solidFill>
                  <a:schemeClr val="accent1"/>
                </a:solidFill>
              </a:rPr>
              <a:t>problem size</a:t>
            </a:r>
            <a:r>
              <a:rPr lang="en-GB" dirty="0"/>
              <a:t> and (optionally) number of </a:t>
            </a:r>
            <a:r>
              <a:rPr lang="en-GB" dirty="0">
                <a:solidFill>
                  <a:schemeClr val="accent6"/>
                </a:solidFill>
              </a:rPr>
              <a:t>work-items per work-group</a:t>
            </a:r>
          </a:p>
        </p:txBody>
      </p:sp>
      <p:sp>
        <p:nvSpPr>
          <p:cNvPr id="5" name="Rectangle 4"/>
          <p:cNvSpPr/>
          <p:nvPr/>
        </p:nvSpPr>
        <p:spPr>
          <a:xfrm>
            <a:off x="1763688" y="1124744"/>
            <a:ext cx="4464496" cy="29523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5076056" y="745719"/>
            <a:ext cx="1493101" cy="369332"/>
          </a:xfrm>
          <a:prstGeom prst="rect">
            <a:avLst/>
          </a:prstGeom>
          <a:noFill/>
        </p:spPr>
        <p:txBody>
          <a:bodyPr wrap="none" rtlCol="0">
            <a:spAutoFit/>
          </a:bodyPr>
          <a:lstStyle/>
          <a:p>
            <a:r>
              <a:rPr lang="en-GB" dirty="0">
                <a:solidFill>
                  <a:schemeClr val="accent1"/>
                </a:solidFill>
              </a:rPr>
              <a:t>Problem size</a:t>
            </a:r>
          </a:p>
        </p:txBody>
      </p:sp>
      <p:cxnSp>
        <p:nvCxnSpPr>
          <p:cNvPr id="28" name="Straight Arrow Connector 27"/>
          <p:cNvCxnSpPr/>
          <p:nvPr/>
        </p:nvCxnSpPr>
        <p:spPr>
          <a:xfrm flipH="1" flipV="1">
            <a:off x="3052228" y="2215610"/>
            <a:ext cx="4240788" cy="2524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6621" y="2176324"/>
            <a:ext cx="805487" cy="15407"/>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9552" y="1115051"/>
            <a:ext cx="1008112" cy="461665"/>
          </a:xfrm>
          <a:prstGeom prst="rect">
            <a:avLst/>
          </a:prstGeom>
          <a:noFill/>
        </p:spPr>
        <p:txBody>
          <a:bodyPr wrap="square" rtlCol="0">
            <a:spAutoFit/>
          </a:bodyPr>
          <a:lstStyle/>
          <a:p>
            <a:r>
              <a:rPr lang="en-GB" sz="2400" dirty="0"/>
              <a:t>CUDA</a:t>
            </a:r>
          </a:p>
        </p:txBody>
      </p:sp>
      <p:sp>
        <p:nvSpPr>
          <p:cNvPr id="33" name="TextBox 32"/>
          <p:cNvSpPr txBox="1"/>
          <p:nvPr/>
        </p:nvSpPr>
        <p:spPr>
          <a:xfrm>
            <a:off x="7236296" y="1115051"/>
            <a:ext cx="1296144" cy="461665"/>
          </a:xfrm>
          <a:prstGeom prst="rect">
            <a:avLst/>
          </a:prstGeom>
          <a:noFill/>
        </p:spPr>
        <p:txBody>
          <a:bodyPr wrap="square" rtlCol="0">
            <a:spAutoFit/>
          </a:bodyPr>
          <a:lstStyle/>
          <a:p>
            <a:r>
              <a:rPr lang="en-GB" sz="2400" dirty="0"/>
              <a:t>OpenCL</a:t>
            </a:r>
          </a:p>
        </p:txBody>
      </p:sp>
      <p:sp>
        <p:nvSpPr>
          <p:cNvPr id="35" name="TextBox 34"/>
          <p:cNvSpPr txBox="1"/>
          <p:nvPr/>
        </p:nvSpPr>
        <p:spPr>
          <a:xfrm>
            <a:off x="7293016" y="2071594"/>
            <a:ext cx="1262525" cy="369332"/>
          </a:xfrm>
          <a:prstGeom prst="rect">
            <a:avLst/>
          </a:prstGeom>
          <a:noFill/>
        </p:spPr>
        <p:txBody>
          <a:bodyPr wrap="none" rtlCol="0">
            <a:spAutoFit/>
          </a:bodyPr>
          <a:lstStyle/>
          <a:p>
            <a:r>
              <a:rPr lang="en-GB" dirty="0"/>
              <a:t>Work-item</a:t>
            </a:r>
          </a:p>
        </p:txBody>
      </p:sp>
      <p:sp>
        <p:nvSpPr>
          <p:cNvPr id="36" name="TextBox 35"/>
          <p:cNvSpPr txBox="1"/>
          <p:nvPr/>
        </p:nvSpPr>
        <p:spPr>
          <a:xfrm>
            <a:off x="256733" y="2007065"/>
            <a:ext cx="912429" cy="369332"/>
          </a:xfrm>
          <a:prstGeom prst="rect">
            <a:avLst/>
          </a:prstGeom>
          <a:noFill/>
        </p:spPr>
        <p:txBody>
          <a:bodyPr wrap="none" rtlCol="0">
            <a:spAutoFit/>
          </a:bodyPr>
          <a:lstStyle/>
          <a:p>
            <a:r>
              <a:rPr lang="en-GB" dirty="0"/>
              <a:t>Thread</a:t>
            </a:r>
          </a:p>
        </p:txBody>
      </p:sp>
      <p:sp>
        <p:nvSpPr>
          <p:cNvPr id="46" name="TextBox 45"/>
          <p:cNvSpPr txBox="1"/>
          <p:nvPr/>
        </p:nvSpPr>
        <p:spPr>
          <a:xfrm>
            <a:off x="197612" y="2713173"/>
            <a:ext cx="1531188" cy="369332"/>
          </a:xfrm>
          <a:prstGeom prst="rect">
            <a:avLst/>
          </a:prstGeom>
          <a:noFill/>
        </p:spPr>
        <p:txBody>
          <a:bodyPr wrap="none" rtlCol="0">
            <a:spAutoFit/>
          </a:bodyPr>
          <a:lstStyle/>
          <a:p>
            <a:r>
              <a:rPr lang="en-GB" dirty="0"/>
              <a:t>Thread block</a:t>
            </a:r>
          </a:p>
        </p:txBody>
      </p:sp>
      <p:sp>
        <p:nvSpPr>
          <p:cNvPr id="48" name="TextBox 47"/>
          <p:cNvSpPr txBox="1"/>
          <p:nvPr/>
        </p:nvSpPr>
        <p:spPr>
          <a:xfrm>
            <a:off x="7642814" y="2775351"/>
            <a:ext cx="1369927" cy="369332"/>
          </a:xfrm>
          <a:prstGeom prst="rect">
            <a:avLst/>
          </a:prstGeom>
          <a:noFill/>
        </p:spPr>
        <p:txBody>
          <a:bodyPr wrap="none" rtlCol="0">
            <a:spAutoFit/>
          </a:bodyPr>
          <a:lstStyle/>
          <a:p>
            <a:r>
              <a:rPr lang="en-GB" dirty="0"/>
              <a:t>Work-group</a:t>
            </a:r>
          </a:p>
        </p:txBody>
      </p:sp>
      <p:cxnSp>
        <p:nvCxnSpPr>
          <p:cNvPr id="112" name="Straight Connector 111"/>
          <p:cNvCxnSpPr/>
          <p:nvPr/>
        </p:nvCxnSpPr>
        <p:spPr>
          <a:xfrm>
            <a:off x="1691680" y="1124744"/>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691680" y="1862826"/>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691680" y="2600908"/>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691680" y="3338990"/>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691680" y="4077072"/>
            <a:ext cx="457464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77709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26079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44489"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8184" y="1048871"/>
            <a:ext cx="0" cy="31197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484509" y="3063383"/>
            <a:ext cx="207937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55976" y="2960017"/>
            <a:ext cx="32868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972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24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276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4293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5817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1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8865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38908" y="1916832"/>
            <a:ext cx="0" cy="59598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0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p:bldP spid="36" grpId="0"/>
      <p:bldP spid="46" grpId="0"/>
      <p:bldP spid="48"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Enqueue</a:t>
            </a:r>
            <a:r>
              <a:rPr lang="en-GB" dirty="0"/>
              <a:t> a kernel (C)</a:t>
            </a:r>
          </a:p>
        </p:txBody>
      </p:sp>
      <p:sp>
        <p:nvSpPr>
          <p:cNvPr id="4" name="Text Placeholder 3"/>
          <p:cNvSpPr>
            <a:spLocks noGrp="1"/>
          </p:cNvSpPr>
          <p:nvPr>
            <p:ph type="body" idx="1"/>
          </p:nvPr>
        </p:nvSpPr>
        <p:spPr>
          <a:xfrm>
            <a:off x="457200" y="1595933"/>
            <a:ext cx="4040188" cy="639762"/>
          </a:xfrm>
        </p:spPr>
        <p:txBody>
          <a:bodyPr/>
          <a:lstStyle/>
          <a:p>
            <a:pPr algn="ctr"/>
            <a:r>
              <a:rPr lang="en-GB" dirty="0"/>
              <a:t>CUDA C</a:t>
            </a:r>
          </a:p>
        </p:txBody>
      </p:sp>
      <p:sp>
        <p:nvSpPr>
          <p:cNvPr id="5" name="Content Placeholder 4"/>
          <p:cNvSpPr>
            <a:spLocks noGrp="1"/>
          </p:cNvSpPr>
          <p:nvPr>
            <p:ph sz="half" idx="2"/>
          </p:nvPr>
        </p:nvSpPr>
        <p:spPr>
          <a:xfrm>
            <a:off x="107504" y="2430040"/>
            <a:ext cx="4536504" cy="3951288"/>
          </a:xfrm>
        </p:spPr>
        <p:txBody>
          <a:bodyPr/>
          <a:lstStyle/>
          <a:p>
            <a:pPr marL="0" indent="0">
              <a:buNone/>
            </a:pPr>
            <a:r>
              <a:rPr lang="en-GB" sz="1800" b="1" dirty="0">
                <a:solidFill>
                  <a:schemeClr val="accent1"/>
                </a:solidFill>
                <a:latin typeface="Courier New Bold"/>
              </a:rPr>
              <a:t>dim3</a:t>
            </a:r>
            <a:r>
              <a:rPr lang="en-GB" sz="1800" b="1" dirty="0">
                <a:latin typeface="Courier New Bold"/>
              </a:rPr>
              <a:t> </a:t>
            </a:r>
            <a:r>
              <a:rPr lang="en-GB" sz="1800" b="1" dirty="0" err="1">
                <a:latin typeface="Courier New Bold"/>
              </a:rPr>
              <a:t>threads_per_block</a:t>
            </a:r>
            <a:r>
              <a:rPr lang="en-GB" sz="1800" b="1" dirty="0">
                <a:latin typeface="Courier New Bold"/>
              </a:rPr>
              <a:t>(30,20);</a:t>
            </a:r>
          </a:p>
          <a:p>
            <a:pPr marL="0" indent="0">
              <a:buNone/>
            </a:pPr>
            <a:endParaRPr lang="en-GB" sz="1800" b="1" dirty="0">
              <a:latin typeface="Courier New Bold"/>
            </a:endParaRPr>
          </a:p>
          <a:p>
            <a:pPr marL="0" indent="0">
              <a:buNone/>
            </a:pPr>
            <a:r>
              <a:rPr lang="en-GB" sz="1800" b="1" dirty="0">
                <a:solidFill>
                  <a:schemeClr val="accent1"/>
                </a:solidFill>
                <a:latin typeface="Courier New Bold"/>
              </a:rPr>
              <a:t>dim3</a:t>
            </a:r>
            <a:r>
              <a:rPr lang="en-GB" sz="1800" b="1" dirty="0">
                <a:latin typeface="Courier New Bold"/>
              </a:rPr>
              <a:t> </a:t>
            </a:r>
            <a:r>
              <a:rPr lang="en-GB" sz="1800" b="1" dirty="0" err="1">
                <a:latin typeface="Courier New Bold"/>
              </a:rPr>
              <a:t>num_blocks</a:t>
            </a:r>
            <a:r>
              <a:rPr lang="en-GB" sz="1800" b="1" dirty="0">
                <a:latin typeface="Courier New Bold"/>
              </a:rPr>
              <a:t>(10,10);</a:t>
            </a:r>
          </a:p>
          <a:p>
            <a:pPr marL="0" indent="0">
              <a:buNone/>
            </a:pPr>
            <a:endParaRPr lang="en-GB" sz="1800" b="1" dirty="0">
              <a:latin typeface="Courier New Bold"/>
            </a:endParaRPr>
          </a:p>
          <a:p>
            <a:pPr marL="0" indent="0">
              <a:buNone/>
            </a:pPr>
            <a:r>
              <a:rPr lang="en-GB" sz="1800" b="1" dirty="0">
                <a:latin typeface="Courier New Bold"/>
              </a:rPr>
              <a:t>kernel</a:t>
            </a:r>
            <a:r>
              <a:rPr lang="en-GB" sz="1800" b="1" dirty="0">
                <a:solidFill>
                  <a:schemeClr val="accent1"/>
                </a:solidFill>
                <a:latin typeface="Courier New Bold"/>
              </a:rPr>
              <a:t>&lt;&lt;&lt;</a:t>
            </a:r>
            <a:r>
              <a:rPr lang="en-GB" sz="1800" b="1" dirty="0" err="1">
                <a:latin typeface="Courier New Bold"/>
              </a:rPr>
              <a:t>num_blocks</a:t>
            </a:r>
            <a:r>
              <a:rPr lang="en-GB" sz="1800" b="1" dirty="0">
                <a:latin typeface="Courier New Bold"/>
              </a:rPr>
              <a:t>,</a:t>
            </a:r>
          </a:p>
          <a:p>
            <a:pPr marL="0" indent="0">
              <a:buNone/>
            </a:pPr>
            <a:r>
              <a:rPr lang="en-GB" sz="1800" b="1" dirty="0">
                <a:latin typeface="Courier New Bold"/>
              </a:rPr>
              <a:t>            </a:t>
            </a:r>
            <a:r>
              <a:rPr lang="en-GB" sz="1800" b="1" dirty="0" err="1">
                <a:latin typeface="Courier New Bold"/>
              </a:rPr>
              <a:t>threads_per_block</a:t>
            </a:r>
            <a:r>
              <a:rPr lang="en-GB" sz="1800" b="1" dirty="0">
                <a:solidFill>
                  <a:schemeClr val="accent1"/>
                </a:solidFill>
                <a:latin typeface="Courier New Bold"/>
              </a:rPr>
              <a:t>&gt;&gt;&gt;</a:t>
            </a:r>
            <a:r>
              <a:rPr lang="en-GB" sz="1800" b="1" dirty="0">
                <a:latin typeface="Courier New Bold"/>
              </a:rPr>
              <a:t>();</a:t>
            </a:r>
          </a:p>
        </p:txBody>
      </p:sp>
      <p:sp>
        <p:nvSpPr>
          <p:cNvPr id="6" name="Text Placeholder 5"/>
          <p:cNvSpPr>
            <a:spLocks noGrp="1"/>
          </p:cNvSpPr>
          <p:nvPr>
            <p:ph type="body" sz="quarter" idx="3"/>
          </p:nvPr>
        </p:nvSpPr>
        <p:spPr>
          <a:xfrm>
            <a:off x="4645025" y="1595933"/>
            <a:ext cx="4041775" cy="639762"/>
          </a:xfrm>
        </p:spPr>
        <p:txBody>
          <a:bodyPr/>
          <a:lstStyle/>
          <a:p>
            <a:pPr algn="ctr"/>
            <a:r>
              <a:rPr lang="en-GB" dirty="0"/>
              <a:t>OpenCL C</a:t>
            </a:r>
          </a:p>
        </p:txBody>
      </p:sp>
      <p:sp>
        <p:nvSpPr>
          <p:cNvPr id="7" name="Content Placeholder 6"/>
          <p:cNvSpPr>
            <a:spLocks noGrp="1"/>
          </p:cNvSpPr>
          <p:nvPr>
            <p:ph sz="quarter" idx="4"/>
          </p:nvPr>
        </p:nvSpPr>
        <p:spPr>
          <a:xfrm>
            <a:off x="4645025" y="2430040"/>
            <a:ext cx="4391471" cy="3951288"/>
          </a:xfrm>
        </p:spPr>
        <p:txBody>
          <a:bodyPr>
            <a:noAutofit/>
          </a:bodyPr>
          <a:lstStyle/>
          <a:p>
            <a:pPr marL="0" indent="0">
              <a:buNone/>
            </a:pPr>
            <a:r>
              <a:rPr lang="en-GB" sz="1800" b="1" dirty="0" err="1">
                <a:solidFill>
                  <a:schemeClr val="tx2">
                    <a:lumMod val="75000"/>
                  </a:schemeClr>
                </a:solidFill>
                <a:latin typeface="Courier New Bold"/>
              </a:rPr>
              <a:t>const</a:t>
            </a:r>
            <a:r>
              <a:rPr lang="en-GB" sz="1800" b="1" dirty="0">
                <a:latin typeface="Courier New Bold"/>
              </a:rPr>
              <a:t> </a:t>
            </a:r>
            <a:r>
              <a:rPr lang="en-GB" sz="1800" b="1" dirty="0" err="1">
                <a:solidFill>
                  <a:schemeClr val="accent2"/>
                </a:solidFill>
                <a:latin typeface="Courier New Bold"/>
              </a:rPr>
              <a:t>size_t</a:t>
            </a:r>
            <a:r>
              <a:rPr lang="en-GB" sz="1800" b="1" dirty="0">
                <a:solidFill>
                  <a:schemeClr val="accent2"/>
                </a:solidFill>
                <a:latin typeface="Courier New Bold"/>
              </a:rPr>
              <a:t> </a:t>
            </a:r>
            <a:r>
              <a:rPr lang="en-GB" sz="1800" b="1" dirty="0">
                <a:latin typeface="Courier New Bold"/>
              </a:rPr>
              <a:t>global[2] =</a:t>
            </a:r>
          </a:p>
          <a:p>
            <a:pPr marL="0" indent="0">
              <a:buNone/>
            </a:pPr>
            <a:r>
              <a:rPr lang="en-GB" sz="1800" b="1" dirty="0">
                <a:latin typeface="Courier New Bold"/>
              </a:rPr>
              <a:t>                  {300, 200};</a:t>
            </a:r>
          </a:p>
          <a:p>
            <a:pPr marL="0" indent="0">
              <a:buNone/>
            </a:pPr>
            <a:endParaRPr lang="en-GB" sz="1800" b="1" dirty="0">
              <a:latin typeface="Courier New Bold"/>
            </a:endParaRPr>
          </a:p>
          <a:p>
            <a:pPr marL="0" indent="0">
              <a:buNone/>
            </a:pPr>
            <a:r>
              <a:rPr lang="en-GB" sz="1800" b="1" dirty="0" err="1">
                <a:solidFill>
                  <a:schemeClr val="tx2">
                    <a:lumMod val="75000"/>
                  </a:schemeClr>
                </a:solidFill>
                <a:latin typeface="Courier New Bold"/>
              </a:rPr>
              <a:t>const</a:t>
            </a:r>
            <a:r>
              <a:rPr lang="en-GB" sz="1800" b="1" dirty="0">
                <a:solidFill>
                  <a:schemeClr val="tx2">
                    <a:lumMod val="75000"/>
                  </a:schemeClr>
                </a:solidFill>
                <a:latin typeface="Courier New Bold"/>
              </a:rPr>
              <a:t> </a:t>
            </a:r>
            <a:r>
              <a:rPr lang="en-GB" sz="1800" b="1" dirty="0" err="1">
                <a:solidFill>
                  <a:schemeClr val="accent2"/>
                </a:solidFill>
                <a:latin typeface="Courier New Bold"/>
              </a:rPr>
              <a:t>size_t</a:t>
            </a:r>
            <a:r>
              <a:rPr lang="en-GB" sz="1800" b="1" dirty="0">
                <a:solidFill>
                  <a:schemeClr val="accent2"/>
                </a:solidFill>
                <a:latin typeface="Courier New Bold"/>
              </a:rPr>
              <a:t> </a:t>
            </a:r>
            <a:r>
              <a:rPr lang="en-GB" sz="1800" b="1" dirty="0">
                <a:latin typeface="Courier New Bold"/>
              </a:rPr>
              <a:t>local[2] = </a:t>
            </a:r>
          </a:p>
          <a:p>
            <a:pPr marL="0" indent="0">
              <a:buNone/>
            </a:pPr>
            <a:r>
              <a:rPr lang="en-GB" sz="1800" b="1" dirty="0">
                <a:latin typeface="Courier New Bold"/>
              </a:rPr>
              <a:t>                  {30, 20};</a:t>
            </a:r>
          </a:p>
          <a:p>
            <a:pPr marL="0" indent="0">
              <a:buNone/>
            </a:pPr>
            <a:endParaRPr lang="en-GB" sz="1800" b="1" dirty="0">
              <a:latin typeface="Courier New Bold"/>
            </a:endParaRPr>
          </a:p>
          <a:p>
            <a:pPr marL="0" indent="0">
              <a:buNone/>
            </a:pPr>
            <a:r>
              <a:rPr lang="en-GB" sz="1800" b="1" dirty="0" err="1">
                <a:solidFill>
                  <a:schemeClr val="accent1"/>
                </a:solidFill>
                <a:latin typeface="Courier New Bold"/>
              </a:rPr>
              <a:t>clEnqueueNDRangeKernel</a:t>
            </a:r>
            <a:r>
              <a:rPr lang="en-GB" sz="1800" b="1" dirty="0">
                <a:latin typeface="Courier New Bold"/>
              </a:rPr>
              <a:t>(</a:t>
            </a:r>
          </a:p>
          <a:p>
            <a:pPr marL="0" indent="0">
              <a:buNone/>
            </a:pPr>
            <a:r>
              <a:rPr lang="en-GB" sz="1800" b="1" dirty="0">
                <a:latin typeface="Courier New Bold"/>
              </a:rPr>
              <a:t>       queue, &amp;kernel,</a:t>
            </a:r>
          </a:p>
          <a:p>
            <a:pPr marL="0" indent="0">
              <a:buNone/>
            </a:pPr>
            <a:r>
              <a:rPr lang="en-GB" sz="1800" b="1" dirty="0">
                <a:latin typeface="Courier New Bold"/>
              </a:rPr>
              <a:t>       2, 0, &amp;global, &amp;local,</a:t>
            </a:r>
          </a:p>
          <a:p>
            <a:pPr marL="0" indent="0">
              <a:buNone/>
            </a:pPr>
            <a:r>
              <a:rPr lang="en-GB" sz="1800" b="1" dirty="0">
                <a:latin typeface="Courier New Bold"/>
              </a:rPr>
              <a:t>       0, NULL, NULL);</a:t>
            </a:r>
          </a:p>
        </p:txBody>
      </p:sp>
    </p:spTree>
    <p:extLst>
      <p:ext uri="{BB962C8B-B14F-4D97-AF65-F5344CB8AC3E}">
        <p14:creationId xmlns:p14="http://schemas.microsoft.com/office/powerpoint/2010/main" val="21190853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Enqueue</a:t>
            </a:r>
            <a:r>
              <a:rPr lang="en-GB" dirty="0"/>
              <a:t> a kernel (C++)</a:t>
            </a:r>
          </a:p>
        </p:txBody>
      </p:sp>
      <p:sp>
        <p:nvSpPr>
          <p:cNvPr id="4" name="Text Placeholder 3"/>
          <p:cNvSpPr>
            <a:spLocks noGrp="1"/>
          </p:cNvSpPr>
          <p:nvPr>
            <p:ph type="body" idx="1"/>
          </p:nvPr>
        </p:nvSpPr>
        <p:spPr/>
        <p:txBody>
          <a:bodyPr/>
          <a:lstStyle/>
          <a:p>
            <a:pPr algn="ctr"/>
            <a:r>
              <a:rPr lang="en-GB" dirty="0"/>
              <a:t>CUDA C</a:t>
            </a:r>
          </a:p>
        </p:txBody>
      </p:sp>
      <p:sp>
        <p:nvSpPr>
          <p:cNvPr id="5" name="Content Placeholder 4"/>
          <p:cNvSpPr>
            <a:spLocks noGrp="1"/>
          </p:cNvSpPr>
          <p:nvPr>
            <p:ph sz="half" idx="2"/>
          </p:nvPr>
        </p:nvSpPr>
        <p:spPr>
          <a:xfrm>
            <a:off x="107504" y="2174875"/>
            <a:ext cx="4536504" cy="3951288"/>
          </a:xfrm>
        </p:spPr>
        <p:txBody>
          <a:bodyPr>
            <a:normAutofit/>
          </a:bodyPr>
          <a:lstStyle/>
          <a:p>
            <a:pPr marL="0" indent="0">
              <a:buNone/>
            </a:pPr>
            <a:r>
              <a:rPr lang="en-GB" sz="2000" b="1" dirty="0">
                <a:solidFill>
                  <a:schemeClr val="accent1"/>
                </a:solidFill>
                <a:latin typeface="Courier New Bold"/>
              </a:rPr>
              <a:t>dim3</a:t>
            </a:r>
            <a:r>
              <a:rPr lang="en-GB" sz="2000" b="1" dirty="0">
                <a:latin typeface="Courier New Bold"/>
              </a:rPr>
              <a:t> </a:t>
            </a:r>
            <a:r>
              <a:rPr lang="en-GB" sz="2000" b="1" dirty="0" err="1">
                <a:latin typeface="Courier New Bold"/>
              </a:rPr>
              <a:t>threads_per_block</a:t>
            </a:r>
            <a:r>
              <a:rPr lang="en-GB" sz="2000" b="1" dirty="0">
                <a:latin typeface="Courier New Bold"/>
              </a:rPr>
              <a:t>(30,20);</a:t>
            </a:r>
          </a:p>
          <a:p>
            <a:pPr marL="0" indent="0">
              <a:buNone/>
            </a:pPr>
            <a:endParaRPr lang="en-GB" sz="2000" b="1" dirty="0">
              <a:latin typeface="Courier New Bold"/>
            </a:endParaRPr>
          </a:p>
          <a:p>
            <a:pPr marL="0" indent="0">
              <a:buNone/>
            </a:pPr>
            <a:endParaRPr lang="en-GB" sz="2000" b="1" dirty="0">
              <a:solidFill>
                <a:schemeClr val="accent1"/>
              </a:solidFill>
              <a:latin typeface="Courier New Bold"/>
            </a:endParaRPr>
          </a:p>
          <a:p>
            <a:pPr marL="0" indent="0">
              <a:buNone/>
            </a:pPr>
            <a:r>
              <a:rPr lang="en-GB" sz="2000" b="1" dirty="0">
                <a:solidFill>
                  <a:schemeClr val="accent1"/>
                </a:solidFill>
                <a:latin typeface="Courier New Bold"/>
              </a:rPr>
              <a:t>dim3</a:t>
            </a:r>
            <a:r>
              <a:rPr lang="en-GB" sz="2000" b="1" dirty="0">
                <a:latin typeface="Courier New Bold"/>
              </a:rPr>
              <a:t> </a:t>
            </a:r>
            <a:r>
              <a:rPr lang="en-GB" sz="2000" b="1" dirty="0" err="1">
                <a:latin typeface="Courier New Bold"/>
              </a:rPr>
              <a:t>num_blocks</a:t>
            </a:r>
            <a:r>
              <a:rPr lang="en-GB" sz="2000" b="1" dirty="0">
                <a:latin typeface="Courier New Bold"/>
              </a:rPr>
              <a:t>(10,10);</a:t>
            </a:r>
          </a:p>
          <a:p>
            <a:pPr marL="0" indent="0">
              <a:buNone/>
            </a:pPr>
            <a:endParaRPr lang="en-GB" sz="2000" b="1" dirty="0">
              <a:latin typeface="Courier New Bold"/>
            </a:endParaRPr>
          </a:p>
          <a:p>
            <a:pPr marL="0" indent="0">
              <a:buNone/>
            </a:pPr>
            <a:r>
              <a:rPr lang="en-GB" sz="2000" b="1" dirty="0">
                <a:latin typeface="Courier New Bold"/>
              </a:rPr>
              <a:t>kernel</a:t>
            </a:r>
            <a:r>
              <a:rPr lang="en-GB" sz="2000" b="1" dirty="0">
                <a:solidFill>
                  <a:schemeClr val="accent1"/>
                </a:solidFill>
                <a:latin typeface="Courier New Bold"/>
              </a:rPr>
              <a:t>&lt;&lt;&lt;</a:t>
            </a:r>
            <a:r>
              <a:rPr lang="en-GB" sz="2000" b="1" dirty="0" err="1">
                <a:latin typeface="Courier New Bold"/>
              </a:rPr>
              <a:t>num_blocks</a:t>
            </a:r>
            <a:r>
              <a:rPr lang="en-GB" sz="2000" b="1" dirty="0">
                <a:latin typeface="Courier New Bold"/>
              </a:rPr>
              <a:t>,       </a:t>
            </a:r>
          </a:p>
          <a:p>
            <a:pPr marL="0" indent="0">
              <a:buNone/>
            </a:pPr>
            <a:r>
              <a:rPr lang="en-GB" sz="2000" b="1" dirty="0">
                <a:latin typeface="Courier New Bold"/>
              </a:rPr>
              <a:t>  </a:t>
            </a:r>
            <a:r>
              <a:rPr lang="en-GB" sz="2000" b="1" dirty="0" err="1">
                <a:latin typeface="Courier New Bold"/>
              </a:rPr>
              <a:t>threads_per_block</a:t>
            </a:r>
            <a:r>
              <a:rPr lang="en-GB" sz="2000" b="1" dirty="0">
                <a:solidFill>
                  <a:schemeClr val="accent1"/>
                </a:solidFill>
                <a:latin typeface="Courier New Bold"/>
              </a:rPr>
              <a:t>&gt;&gt;&gt;</a:t>
            </a:r>
            <a:r>
              <a:rPr lang="en-GB" sz="2000" b="1" dirty="0">
                <a:latin typeface="Courier New Bold"/>
              </a:rPr>
              <a:t>(…);</a:t>
            </a:r>
          </a:p>
        </p:txBody>
      </p:sp>
      <p:sp>
        <p:nvSpPr>
          <p:cNvPr id="6" name="Text Placeholder 5"/>
          <p:cNvSpPr>
            <a:spLocks noGrp="1"/>
          </p:cNvSpPr>
          <p:nvPr>
            <p:ph type="body" sz="quarter" idx="3"/>
          </p:nvPr>
        </p:nvSpPr>
        <p:spPr/>
        <p:txBody>
          <a:bodyPr/>
          <a:lstStyle/>
          <a:p>
            <a:pPr algn="ctr"/>
            <a:r>
              <a:rPr lang="en-GB" dirty="0"/>
              <a:t>OpenCL C++</a:t>
            </a:r>
          </a:p>
        </p:txBody>
      </p:sp>
      <p:sp>
        <p:nvSpPr>
          <p:cNvPr id="7" name="Content Placeholder 6"/>
          <p:cNvSpPr>
            <a:spLocks noGrp="1"/>
          </p:cNvSpPr>
          <p:nvPr>
            <p:ph sz="quarter" idx="4"/>
          </p:nvPr>
        </p:nvSpPr>
        <p:spPr>
          <a:xfrm>
            <a:off x="4427984" y="2174875"/>
            <a:ext cx="4642991" cy="3951288"/>
          </a:xfrm>
        </p:spPr>
        <p:txBody>
          <a:bodyPr>
            <a:normAutofit/>
          </a:bodyPr>
          <a:lstStyle/>
          <a:p>
            <a:pPr marL="0" indent="0">
              <a:buNone/>
            </a:pPr>
            <a:r>
              <a:rPr lang="en-GB" sz="2000" b="1" dirty="0" err="1">
                <a:solidFill>
                  <a:schemeClr val="tx2">
                    <a:lumMod val="75000"/>
                  </a:schemeClr>
                </a:solidFill>
                <a:latin typeface="Courier New Bold"/>
              </a:rPr>
              <a:t>const</a:t>
            </a:r>
            <a:r>
              <a:rPr lang="en-GB" sz="2000" b="1" dirty="0">
                <a:latin typeface="Courier New Bold"/>
              </a:rPr>
              <a:t> </a:t>
            </a:r>
            <a:r>
              <a:rPr lang="en-GB" sz="2000" b="1" dirty="0">
                <a:solidFill>
                  <a:schemeClr val="accent2"/>
                </a:solidFill>
                <a:latin typeface="Courier New Bold"/>
              </a:rPr>
              <a:t>cl::</a:t>
            </a:r>
            <a:r>
              <a:rPr lang="en-GB" sz="2000" b="1" dirty="0" err="1">
                <a:solidFill>
                  <a:schemeClr val="accent2"/>
                </a:solidFill>
                <a:latin typeface="Courier New Bold"/>
              </a:rPr>
              <a:t>NDRange</a:t>
            </a:r>
            <a:br>
              <a:rPr lang="en-GB" sz="2000" b="1" dirty="0">
                <a:solidFill>
                  <a:schemeClr val="accent2"/>
                </a:solidFill>
                <a:latin typeface="Courier New Bold"/>
              </a:rPr>
            </a:br>
            <a:r>
              <a:rPr lang="en-GB" sz="2000" b="1" dirty="0">
                <a:solidFill>
                  <a:schemeClr val="accent2"/>
                </a:solidFill>
                <a:latin typeface="Courier New Bold"/>
              </a:rPr>
              <a:t>       </a:t>
            </a:r>
            <a:r>
              <a:rPr lang="en-GB" sz="2000" b="1" dirty="0">
                <a:latin typeface="Courier New Bold"/>
              </a:rPr>
              <a:t>global(300, 200);</a:t>
            </a:r>
          </a:p>
          <a:p>
            <a:pPr marL="0" indent="0">
              <a:buNone/>
            </a:pPr>
            <a:endParaRPr lang="en-GB" sz="2000" b="1" dirty="0">
              <a:latin typeface="Courier New Bold"/>
            </a:endParaRPr>
          </a:p>
          <a:p>
            <a:pPr marL="0" indent="0">
              <a:buNone/>
            </a:pPr>
            <a:r>
              <a:rPr lang="en-GB" sz="2000" b="1" dirty="0" err="1">
                <a:solidFill>
                  <a:schemeClr val="tx2">
                    <a:lumMod val="75000"/>
                  </a:schemeClr>
                </a:solidFill>
                <a:latin typeface="Courier New Bold"/>
              </a:rPr>
              <a:t>const</a:t>
            </a:r>
            <a:r>
              <a:rPr lang="en-GB" sz="2000" b="1" dirty="0">
                <a:solidFill>
                  <a:schemeClr val="tx2">
                    <a:lumMod val="75000"/>
                  </a:schemeClr>
                </a:solidFill>
                <a:latin typeface="Courier New Bold"/>
              </a:rPr>
              <a:t> </a:t>
            </a:r>
            <a:r>
              <a:rPr lang="en-GB" sz="2000" b="1" dirty="0">
                <a:solidFill>
                  <a:schemeClr val="accent2"/>
                </a:solidFill>
                <a:latin typeface="Courier New Bold"/>
              </a:rPr>
              <a:t>cl::</a:t>
            </a:r>
            <a:r>
              <a:rPr lang="en-GB" sz="2000" b="1" dirty="0" err="1">
                <a:solidFill>
                  <a:schemeClr val="accent2"/>
                </a:solidFill>
                <a:latin typeface="Courier New Bold"/>
              </a:rPr>
              <a:t>NDRange</a:t>
            </a:r>
            <a:br>
              <a:rPr lang="en-GB" sz="2000" b="1" dirty="0">
                <a:solidFill>
                  <a:schemeClr val="accent2"/>
                </a:solidFill>
                <a:latin typeface="Courier New Bold"/>
              </a:rPr>
            </a:br>
            <a:r>
              <a:rPr lang="en-GB" sz="2000" b="1" dirty="0">
                <a:solidFill>
                  <a:schemeClr val="accent2"/>
                </a:solidFill>
                <a:latin typeface="Courier New Bold"/>
              </a:rPr>
              <a:t>       </a:t>
            </a:r>
            <a:r>
              <a:rPr lang="en-GB" sz="2000" b="1" dirty="0">
                <a:latin typeface="Courier New Bold"/>
              </a:rPr>
              <a:t>local(30, 20);</a:t>
            </a:r>
          </a:p>
          <a:p>
            <a:pPr marL="0" indent="0">
              <a:buNone/>
            </a:pPr>
            <a:endParaRPr lang="en-GB" sz="2000" b="1" dirty="0">
              <a:latin typeface="Courier New Bold"/>
            </a:endParaRPr>
          </a:p>
          <a:p>
            <a:pPr marL="0" indent="0">
              <a:buNone/>
            </a:pPr>
            <a:r>
              <a:rPr lang="en-GB" sz="2000" b="1" dirty="0">
                <a:latin typeface="Courier New Bold"/>
              </a:rPr>
              <a:t>kernel(</a:t>
            </a:r>
          </a:p>
          <a:p>
            <a:pPr marL="0" indent="0">
              <a:buNone/>
            </a:pPr>
            <a:r>
              <a:rPr lang="en-GB" sz="2000" b="1" dirty="0">
                <a:latin typeface="Courier New Bold"/>
              </a:rPr>
              <a:t>  </a:t>
            </a:r>
            <a:r>
              <a:rPr lang="en-GB" sz="2000" b="1" dirty="0" err="1">
                <a:latin typeface="Courier New Bold"/>
              </a:rPr>
              <a:t>EnqueueArgs</a:t>
            </a:r>
            <a:r>
              <a:rPr lang="en-GB" sz="2000" b="1" dirty="0">
                <a:latin typeface="Courier New Bold"/>
              </a:rPr>
              <a:t>(global, local),</a:t>
            </a:r>
          </a:p>
          <a:p>
            <a:pPr marL="0" indent="0">
              <a:buNone/>
            </a:pPr>
            <a:r>
              <a:rPr lang="en-GB" sz="2000" b="1" dirty="0">
                <a:latin typeface="Courier New Bold"/>
              </a:rPr>
              <a:t>  …);</a:t>
            </a:r>
          </a:p>
        </p:txBody>
      </p:sp>
    </p:spTree>
    <p:extLst>
      <p:ext uri="{BB962C8B-B14F-4D97-AF65-F5344CB8AC3E}">
        <p14:creationId xmlns:p14="http://schemas.microsoft.com/office/powerpoint/2010/main" val="14917301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work</a:t>
            </a:r>
          </a:p>
        </p:txBody>
      </p:sp>
      <p:sp>
        <p:nvSpPr>
          <p:cNvPr id="6" name="Text Placeholder 5"/>
          <p:cNvSpPr>
            <a:spLocks noGrp="1"/>
          </p:cNvSpPr>
          <p:nvPr>
            <p:ph type="body" idx="1"/>
          </p:nvPr>
        </p:nvSpPr>
        <p:spPr/>
        <p:txBody>
          <a:bodyPr/>
          <a:lstStyle/>
          <a:p>
            <a:pPr algn="ctr"/>
            <a:r>
              <a:rPr lang="en-GB" dirty="0">
                <a:solidFill>
                  <a:schemeClr val="accent3"/>
                </a:solidFill>
              </a:rPr>
              <a:t>CUDA</a:t>
            </a:r>
          </a:p>
        </p:txBody>
      </p:sp>
      <p:sp>
        <p:nvSpPr>
          <p:cNvPr id="7" name="Content Placeholder 6"/>
          <p:cNvSpPr>
            <a:spLocks noGrp="1"/>
          </p:cNvSpPr>
          <p:nvPr>
            <p:ph sz="half" idx="2"/>
          </p:nvPr>
        </p:nvSpPr>
        <p:spPr>
          <a:xfrm>
            <a:off x="179512" y="2174875"/>
            <a:ext cx="4752528" cy="3951288"/>
          </a:xfrm>
        </p:spPr>
        <p:txBody>
          <a:bodyPr>
            <a:normAutofit/>
          </a:bodyPr>
          <a:lstStyle/>
          <a:p>
            <a:pPr marL="0" indent="0" algn="ctr">
              <a:lnSpc>
                <a:spcPct val="150000"/>
              </a:lnSpc>
              <a:buNone/>
            </a:pPr>
            <a:r>
              <a:rPr lang="en-GB" dirty="0" err="1"/>
              <a:t>gridDim</a:t>
            </a:r>
            <a:endParaRPr lang="en-GB" dirty="0"/>
          </a:p>
          <a:p>
            <a:pPr marL="0" indent="0" algn="ctr">
              <a:lnSpc>
                <a:spcPct val="150000"/>
              </a:lnSpc>
              <a:buNone/>
            </a:pPr>
            <a:r>
              <a:rPr lang="en-GB" dirty="0" err="1"/>
              <a:t>blockIdx</a:t>
            </a:r>
            <a:endParaRPr lang="en-GB" dirty="0"/>
          </a:p>
          <a:p>
            <a:pPr marL="0" indent="0" algn="ctr">
              <a:lnSpc>
                <a:spcPct val="150000"/>
              </a:lnSpc>
              <a:buNone/>
            </a:pPr>
            <a:r>
              <a:rPr lang="en-GB" dirty="0" err="1"/>
              <a:t>blockDim</a:t>
            </a:r>
            <a:endParaRPr lang="en-GB" dirty="0"/>
          </a:p>
          <a:p>
            <a:pPr marL="0" indent="0" algn="ctr">
              <a:lnSpc>
                <a:spcPct val="150000"/>
              </a:lnSpc>
              <a:buNone/>
            </a:pPr>
            <a:r>
              <a:rPr lang="en-GB" dirty="0" err="1"/>
              <a:t>gridDim</a:t>
            </a:r>
            <a:r>
              <a:rPr lang="en-GB" dirty="0"/>
              <a:t> * </a:t>
            </a:r>
            <a:r>
              <a:rPr lang="en-GB" dirty="0" err="1"/>
              <a:t>blockDim</a:t>
            </a:r>
            <a:endParaRPr lang="en-GB" dirty="0"/>
          </a:p>
          <a:p>
            <a:pPr marL="0" indent="0" algn="ctr">
              <a:lnSpc>
                <a:spcPct val="150000"/>
              </a:lnSpc>
              <a:buNone/>
            </a:pPr>
            <a:r>
              <a:rPr lang="en-GB" dirty="0" err="1"/>
              <a:t>threadIdx</a:t>
            </a:r>
            <a:endParaRPr lang="en-GB" dirty="0"/>
          </a:p>
          <a:p>
            <a:pPr marL="0" indent="0" algn="ctr">
              <a:lnSpc>
                <a:spcPct val="150000"/>
              </a:lnSpc>
              <a:buNone/>
            </a:pPr>
            <a:r>
              <a:rPr lang="en-GB" dirty="0" err="1"/>
              <a:t>blockIdx</a:t>
            </a:r>
            <a:r>
              <a:rPr lang="en-GB" dirty="0"/>
              <a:t> * </a:t>
            </a:r>
            <a:r>
              <a:rPr lang="en-GB" dirty="0" err="1"/>
              <a:t>blockdim</a:t>
            </a:r>
            <a:r>
              <a:rPr lang="en-GB" dirty="0"/>
              <a:t> + </a:t>
            </a:r>
            <a:r>
              <a:rPr lang="en-GB" dirty="0" err="1"/>
              <a:t>threadIdx</a:t>
            </a:r>
            <a:endParaRPr lang="en-GB" dirty="0"/>
          </a:p>
        </p:txBody>
      </p:sp>
      <p:sp>
        <p:nvSpPr>
          <p:cNvPr id="8" name="Text Placeholder 7"/>
          <p:cNvSpPr>
            <a:spLocks noGrp="1"/>
          </p:cNvSpPr>
          <p:nvPr>
            <p:ph type="body" sz="quarter" idx="3"/>
          </p:nvPr>
        </p:nvSpPr>
        <p:spPr/>
        <p:txBody>
          <a:bodyPr/>
          <a:lstStyle/>
          <a:p>
            <a:pPr algn="ctr"/>
            <a:r>
              <a:rPr lang="en-GB" dirty="0">
                <a:solidFill>
                  <a:schemeClr val="accent3"/>
                </a:solidFill>
              </a:rPr>
              <a:t>OpenCL</a:t>
            </a:r>
          </a:p>
        </p:txBody>
      </p:sp>
      <p:sp>
        <p:nvSpPr>
          <p:cNvPr id="9" name="Content Placeholder 8"/>
          <p:cNvSpPr>
            <a:spLocks noGrp="1"/>
          </p:cNvSpPr>
          <p:nvPr>
            <p:ph sz="quarter" idx="4"/>
          </p:nvPr>
        </p:nvSpPr>
        <p:spPr>
          <a:xfrm>
            <a:off x="4788024" y="2132856"/>
            <a:ext cx="3744416" cy="3951288"/>
          </a:xfrm>
        </p:spPr>
        <p:txBody>
          <a:bodyPr/>
          <a:lstStyle/>
          <a:p>
            <a:pPr marL="0" indent="0" algn="ctr">
              <a:lnSpc>
                <a:spcPct val="150000"/>
              </a:lnSpc>
              <a:buNone/>
            </a:pPr>
            <a:r>
              <a:rPr lang="en-GB" dirty="0" err="1"/>
              <a:t>get_num_groups</a:t>
            </a:r>
            <a:r>
              <a:rPr lang="en-GB" dirty="0"/>
              <a:t>()</a:t>
            </a:r>
          </a:p>
          <a:p>
            <a:pPr marL="0" indent="0" algn="ctr">
              <a:lnSpc>
                <a:spcPct val="150000"/>
              </a:lnSpc>
              <a:buNone/>
            </a:pPr>
            <a:r>
              <a:rPr lang="en-GB" dirty="0" err="1"/>
              <a:t>get_group_id</a:t>
            </a:r>
            <a:r>
              <a:rPr lang="en-GB" dirty="0"/>
              <a:t>()</a:t>
            </a:r>
          </a:p>
          <a:p>
            <a:pPr marL="0" indent="0" algn="ctr">
              <a:lnSpc>
                <a:spcPct val="150000"/>
              </a:lnSpc>
              <a:buNone/>
            </a:pPr>
            <a:r>
              <a:rPr lang="en-GB" dirty="0" err="1"/>
              <a:t>get_local_size</a:t>
            </a:r>
            <a:r>
              <a:rPr lang="en-GB" dirty="0"/>
              <a:t>()</a:t>
            </a:r>
          </a:p>
          <a:p>
            <a:pPr marL="0" indent="0" algn="ctr">
              <a:lnSpc>
                <a:spcPct val="150000"/>
              </a:lnSpc>
              <a:buNone/>
            </a:pPr>
            <a:r>
              <a:rPr lang="en-GB" dirty="0" err="1"/>
              <a:t>get_global_size</a:t>
            </a:r>
            <a:r>
              <a:rPr lang="en-GB" dirty="0"/>
              <a:t>()</a:t>
            </a:r>
          </a:p>
          <a:p>
            <a:pPr marL="0" indent="0" algn="ctr">
              <a:lnSpc>
                <a:spcPct val="150000"/>
              </a:lnSpc>
              <a:buNone/>
            </a:pPr>
            <a:r>
              <a:rPr lang="en-GB" dirty="0" err="1"/>
              <a:t>get_local_id</a:t>
            </a:r>
            <a:r>
              <a:rPr lang="en-GB" dirty="0"/>
              <a:t>()</a:t>
            </a:r>
          </a:p>
          <a:p>
            <a:pPr marL="0" indent="0" algn="ctr">
              <a:lnSpc>
                <a:spcPct val="150000"/>
              </a:lnSpc>
              <a:buNone/>
            </a:pPr>
            <a:r>
              <a:rPr lang="en-GB" dirty="0" err="1"/>
              <a:t>get_global_id</a:t>
            </a:r>
            <a:r>
              <a:rPr lang="en-GB" dirty="0"/>
              <a:t>()</a:t>
            </a:r>
          </a:p>
        </p:txBody>
      </p:sp>
    </p:spTree>
    <p:extLst>
      <p:ext uri="{BB962C8B-B14F-4D97-AF65-F5344CB8AC3E}">
        <p14:creationId xmlns:p14="http://schemas.microsoft.com/office/powerpoint/2010/main" val="34739463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Differences in kernels</a:t>
            </a:r>
          </a:p>
        </p:txBody>
      </p:sp>
      <p:sp>
        <p:nvSpPr>
          <p:cNvPr id="7" name="Content Placeholder 6"/>
          <p:cNvSpPr>
            <a:spLocks noGrp="1"/>
          </p:cNvSpPr>
          <p:nvPr>
            <p:ph idx="1"/>
          </p:nvPr>
        </p:nvSpPr>
        <p:spPr>
          <a:xfrm>
            <a:off x="457200" y="1600200"/>
            <a:ext cx="8229600" cy="4997152"/>
          </a:xfrm>
        </p:spPr>
        <p:txBody>
          <a:bodyPr>
            <a:normAutofit lnSpcReduction="10000"/>
          </a:bodyPr>
          <a:lstStyle/>
          <a:p>
            <a:r>
              <a:rPr lang="en-GB" dirty="0"/>
              <a:t>Where do you find the kernel?</a:t>
            </a:r>
          </a:p>
          <a:p>
            <a:pPr lvl="1"/>
            <a:r>
              <a:rPr lang="en-GB" dirty="0"/>
              <a:t>OpenCL -  either a string (</a:t>
            </a:r>
            <a:r>
              <a:rPr lang="en-GB" dirty="0" err="1"/>
              <a:t>const</a:t>
            </a:r>
            <a:r>
              <a:rPr lang="en-GB" dirty="0"/>
              <a:t> char *), or read from a file</a:t>
            </a:r>
          </a:p>
          <a:p>
            <a:pPr lvl="1"/>
            <a:r>
              <a:rPr lang="en-GB" dirty="0"/>
              <a:t>CUDA – a function in the host code</a:t>
            </a:r>
          </a:p>
          <a:p>
            <a:r>
              <a:rPr lang="en-GB" dirty="0"/>
              <a:t>Denoting a kernel</a:t>
            </a:r>
          </a:p>
          <a:p>
            <a:pPr lvl="1"/>
            <a:r>
              <a:rPr lang="en-GB" dirty="0"/>
              <a:t>OpenCL - __kernel</a:t>
            </a:r>
          </a:p>
          <a:p>
            <a:pPr lvl="1"/>
            <a:r>
              <a:rPr lang="en-GB" dirty="0"/>
              <a:t>CUDA - __global__</a:t>
            </a:r>
          </a:p>
          <a:p>
            <a:r>
              <a:rPr lang="en-GB" dirty="0"/>
              <a:t>When are my kernels compiled?</a:t>
            </a:r>
          </a:p>
          <a:p>
            <a:pPr lvl="1"/>
            <a:r>
              <a:rPr lang="en-GB" dirty="0"/>
              <a:t>OpenCL – at runtime</a:t>
            </a:r>
          </a:p>
          <a:p>
            <a:pPr lvl="1"/>
            <a:r>
              <a:rPr lang="en-GB" dirty="0"/>
              <a:t>CUDA – with compilation of host code</a:t>
            </a:r>
          </a:p>
        </p:txBody>
      </p:sp>
    </p:spTree>
    <p:extLst>
      <p:ext uri="{BB962C8B-B14F-4D97-AF65-F5344CB8AC3E}">
        <p14:creationId xmlns:p14="http://schemas.microsoft.com/office/powerpoint/2010/main" val="7504789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Host code</a:t>
            </a:r>
          </a:p>
        </p:txBody>
      </p:sp>
      <p:sp>
        <p:nvSpPr>
          <p:cNvPr id="3" name="Content Placeholder 2"/>
          <p:cNvSpPr>
            <a:spLocks noGrp="1"/>
          </p:cNvSpPr>
          <p:nvPr>
            <p:ph idx="1"/>
          </p:nvPr>
        </p:nvSpPr>
        <p:spPr>
          <a:xfrm>
            <a:off x="457200" y="1600200"/>
            <a:ext cx="8229600" cy="5069160"/>
          </a:xfrm>
        </p:spPr>
        <p:txBody>
          <a:bodyPr>
            <a:normAutofit/>
          </a:bodyPr>
          <a:lstStyle/>
          <a:p>
            <a:r>
              <a:rPr lang="en-GB" dirty="0"/>
              <a:t>By default, CUDA initializes the GPU automatically</a:t>
            </a:r>
          </a:p>
          <a:p>
            <a:pPr lvl="1"/>
            <a:r>
              <a:rPr lang="en-GB" dirty="0"/>
              <a:t>If you needed anything more complicated (multi-device etc.) you must do so manually</a:t>
            </a:r>
          </a:p>
          <a:p>
            <a:r>
              <a:rPr lang="en-GB" dirty="0"/>
              <a:t>OpenCL always requires explicit device initialization</a:t>
            </a:r>
          </a:p>
          <a:p>
            <a:pPr lvl="1"/>
            <a:r>
              <a:rPr lang="en-GB" dirty="0"/>
              <a:t>It runs not just on NVIDIA® GPUs and so you must tell it which device(s) to use</a:t>
            </a:r>
          </a:p>
        </p:txBody>
      </p:sp>
      <p:sp>
        <p:nvSpPr>
          <p:cNvPr id="4"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2064577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 Synchronization</a:t>
            </a:r>
          </a:p>
        </p:txBody>
      </p:sp>
      <p:graphicFrame>
        <p:nvGraphicFramePr>
          <p:cNvPr id="11" name="Content Placeholder 3"/>
          <p:cNvGraphicFramePr>
            <a:graphicFrameLocks/>
          </p:cNvGraphicFramePr>
          <p:nvPr>
            <p:extLst>
              <p:ext uri="{D42A27DB-BD31-4B8C-83A1-F6EECF244321}">
                <p14:modId xmlns:p14="http://schemas.microsoft.com/office/powerpoint/2010/main" val="3443885058"/>
              </p:ext>
            </p:extLst>
          </p:nvPr>
        </p:nvGraphicFramePr>
        <p:xfrm>
          <a:off x="107504" y="1600200"/>
          <a:ext cx="8928992" cy="4882642"/>
        </p:xfrm>
        <a:graphic>
          <a:graphicData uri="http://schemas.openxmlformats.org/drawingml/2006/table">
            <a:tbl>
              <a:tblPr firstRow="1" bandRow="1">
                <a:tableStyleId>{2D5ABB26-0587-4C30-8999-92F81FD0307C}</a:tableStyleId>
              </a:tblPr>
              <a:tblGrid>
                <a:gridCol w="4148825">
                  <a:extLst>
                    <a:ext uri="{9D8B030D-6E8A-4147-A177-3AD203B41FA5}">
                      <a16:colId xmlns:a16="http://schemas.microsoft.com/office/drawing/2014/main" val="20000"/>
                    </a:ext>
                  </a:extLst>
                </a:gridCol>
                <a:gridCol w="4780167">
                  <a:extLst>
                    <a:ext uri="{9D8B030D-6E8A-4147-A177-3AD203B41FA5}">
                      <a16:colId xmlns:a16="http://schemas.microsoft.com/office/drawing/2014/main" val="20001"/>
                    </a:ext>
                  </a:extLst>
                </a:gridCol>
              </a:tblGrid>
              <a:tr h="592182">
                <a:tc>
                  <a:txBody>
                    <a:bodyPr/>
                    <a:lstStyle/>
                    <a:p>
                      <a:pPr algn="ctr"/>
                      <a:r>
                        <a:rPr lang="en-GB" sz="2400" b="1" dirty="0">
                          <a:solidFill>
                            <a:schemeClr val="accent3"/>
                          </a:solidFill>
                          <a:latin typeface="+mn-lt"/>
                        </a:rPr>
                        <a:t>CUDA</a:t>
                      </a:r>
                    </a:p>
                  </a:txBody>
                  <a:tcPr/>
                </a:tc>
                <a:tc>
                  <a:txBody>
                    <a:bodyPr/>
                    <a:lstStyle/>
                    <a:p>
                      <a:pPr algn="ctr"/>
                      <a:r>
                        <a:rPr lang="en-GB" sz="2400" b="1" dirty="0">
                          <a:solidFill>
                            <a:schemeClr val="accent3"/>
                          </a:solidFill>
                          <a:latin typeface="+mn-lt"/>
                        </a:rPr>
                        <a:t>OpenCL</a:t>
                      </a:r>
                    </a:p>
                  </a:txBody>
                  <a:tcPr/>
                </a:tc>
                <a:extLst>
                  <a:ext uri="{0D108BD9-81ED-4DB2-BD59-A6C34878D82A}">
                    <a16:rowId xmlns:a16="http://schemas.microsoft.com/office/drawing/2014/main" val="10000"/>
                  </a:ext>
                </a:extLst>
              </a:tr>
              <a:tr h="592182">
                <a:tc>
                  <a:txBody>
                    <a:bodyPr/>
                    <a:lstStyle/>
                    <a:p>
                      <a:pPr algn="ctr"/>
                      <a:r>
                        <a:rPr lang="en-GB" sz="2400" dirty="0">
                          <a:solidFill>
                            <a:schemeClr val="tx1"/>
                          </a:solidFill>
                          <a:latin typeface="+mn-lt"/>
                        </a:rPr>
                        <a:t>__</a:t>
                      </a:r>
                      <a:r>
                        <a:rPr lang="en-GB" sz="2400" dirty="0" err="1">
                          <a:solidFill>
                            <a:schemeClr val="tx1"/>
                          </a:solidFill>
                          <a:latin typeface="+mn-lt"/>
                        </a:rPr>
                        <a:t>syncthreads</a:t>
                      </a:r>
                      <a:r>
                        <a:rPr lang="en-GB" sz="2400" dirty="0">
                          <a:solidFill>
                            <a:schemeClr val="tx1"/>
                          </a:solidFill>
                          <a:latin typeface="+mn-lt"/>
                        </a:rPr>
                        <a:t>()</a:t>
                      </a:r>
                    </a:p>
                  </a:txBody>
                  <a:tcPr/>
                </a:tc>
                <a:tc>
                  <a:txBody>
                    <a:bodyPr/>
                    <a:lstStyle/>
                    <a:p>
                      <a:pPr algn="ctr"/>
                      <a:r>
                        <a:rPr lang="en-GB" sz="2400" dirty="0">
                          <a:solidFill>
                            <a:schemeClr val="tx1"/>
                          </a:solidFill>
                          <a:latin typeface="+mn-lt"/>
                        </a:rPr>
                        <a:t>barrier()</a:t>
                      </a:r>
                    </a:p>
                    <a:p>
                      <a:endParaRPr lang="en-GB" sz="2400" dirty="0">
                        <a:solidFill>
                          <a:schemeClr val="tx1"/>
                        </a:solidFill>
                        <a:latin typeface="+mn-lt"/>
                      </a:endParaRPr>
                    </a:p>
                  </a:txBody>
                  <a:tcPr/>
                </a:tc>
                <a:extLst>
                  <a:ext uri="{0D108BD9-81ED-4DB2-BD59-A6C34878D82A}">
                    <a16:rowId xmlns:a16="http://schemas.microsoft.com/office/drawing/2014/main" val="10001"/>
                  </a:ext>
                </a:extLst>
              </a:tr>
              <a:tr h="1460176">
                <a:tc>
                  <a:txBody>
                    <a:bodyPr/>
                    <a:lstStyle/>
                    <a:p>
                      <a:pPr algn="ctr"/>
                      <a:r>
                        <a:rPr lang="en-GB" sz="2400" dirty="0">
                          <a:solidFill>
                            <a:schemeClr val="tx1"/>
                          </a:solidFill>
                          <a:latin typeface="+mn-lt"/>
                        </a:rPr>
                        <a:t>__</a:t>
                      </a:r>
                      <a:r>
                        <a:rPr lang="en-GB" sz="2400" dirty="0" err="1">
                          <a:solidFill>
                            <a:schemeClr val="tx1"/>
                          </a:solidFill>
                          <a:latin typeface="+mn-lt"/>
                        </a:rPr>
                        <a:t>threadfenceblock</a:t>
                      </a:r>
                      <a:r>
                        <a:rPr lang="en-GB" sz="2400" dirty="0">
                          <a:solidFill>
                            <a:schemeClr val="tx1"/>
                          </a:solidFill>
                          <a:latin typeface="+mn-lt"/>
                        </a:rPr>
                        <a:t>()</a:t>
                      </a:r>
                    </a:p>
                  </a:txBody>
                  <a:tcPr/>
                </a:tc>
                <a:tc>
                  <a:txBody>
                    <a:bodyPr/>
                    <a:lstStyle/>
                    <a:p>
                      <a:r>
                        <a:rPr lang="en-GB" sz="2400" dirty="0" err="1">
                          <a:solidFill>
                            <a:schemeClr val="tx1"/>
                          </a:solidFill>
                          <a:latin typeface="+mn-lt"/>
                        </a:rPr>
                        <a:t>mem_fence</a:t>
                      </a:r>
                      <a:r>
                        <a:rPr lang="en-GB" sz="2400" dirty="0">
                          <a:solidFill>
                            <a:schemeClr val="tx1"/>
                          </a:solidFill>
                          <a:latin typeface="+mn-lt"/>
                        </a:rPr>
                        <a:t>(</a:t>
                      </a:r>
                    </a:p>
                    <a:p>
                      <a:r>
                        <a:rPr lang="en-GB" sz="2400" dirty="0">
                          <a:solidFill>
                            <a:schemeClr val="tx1"/>
                          </a:solidFill>
                          <a:latin typeface="+mn-lt"/>
                        </a:rPr>
                        <a:t>    CLK_GLOBAL_MEM_FENCE |</a:t>
                      </a:r>
                      <a:r>
                        <a:rPr lang="en-GB" sz="2400" baseline="0" dirty="0">
                          <a:solidFill>
                            <a:schemeClr val="tx1"/>
                          </a:solidFill>
                          <a:latin typeface="+mn-lt"/>
                        </a:rPr>
                        <a:t>             </a:t>
                      </a:r>
                    </a:p>
                    <a:p>
                      <a:r>
                        <a:rPr lang="en-GB" sz="2400" baseline="0" dirty="0">
                          <a:solidFill>
                            <a:schemeClr val="tx1"/>
                          </a:solidFill>
                          <a:latin typeface="+mn-lt"/>
                        </a:rPr>
                        <a:t>    </a:t>
                      </a:r>
                      <a:r>
                        <a:rPr lang="en-GB" sz="2400" dirty="0">
                          <a:solidFill>
                            <a:schemeClr val="tx1"/>
                          </a:solidFill>
                          <a:latin typeface="+mn-lt"/>
                        </a:rPr>
                        <a:t>CLK_LOCAL_MEM_FENCE)</a:t>
                      </a:r>
                    </a:p>
                  </a:txBody>
                  <a:tcPr/>
                </a:tc>
                <a:extLst>
                  <a:ext uri="{0D108BD9-81ED-4DB2-BD59-A6C34878D82A}">
                    <a16:rowId xmlns:a16="http://schemas.microsoft.com/office/drawing/2014/main" val="10002"/>
                  </a:ext>
                </a:extLst>
              </a:tr>
              <a:tr h="592182">
                <a:tc>
                  <a:txBody>
                    <a:bodyPr/>
                    <a:lstStyle/>
                    <a:p>
                      <a:pPr algn="ctr"/>
                      <a:r>
                        <a:rPr lang="en-GB" sz="2400" dirty="0">
                          <a:solidFill>
                            <a:schemeClr val="tx1"/>
                          </a:solidFill>
                          <a:latin typeface="+mn-lt"/>
                        </a:rPr>
                        <a:t>No equivalent</a:t>
                      </a:r>
                    </a:p>
                  </a:txBody>
                  <a:tcPr/>
                </a:tc>
                <a:tc>
                  <a:txBody>
                    <a:bodyPr/>
                    <a:lstStyle/>
                    <a:p>
                      <a:pPr algn="ctr"/>
                      <a:r>
                        <a:rPr lang="en-GB" sz="2400" dirty="0" err="1">
                          <a:solidFill>
                            <a:schemeClr val="tx1"/>
                          </a:solidFill>
                          <a:latin typeface="+mn-lt"/>
                        </a:rPr>
                        <a:t>read_mem_fence</a:t>
                      </a:r>
                      <a:r>
                        <a:rPr lang="en-GB" sz="2400" dirty="0">
                          <a:solidFill>
                            <a:schemeClr val="tx1"/>
                          </a:solidFill>
                          <a:latin typeface="+mn-lt"/>
                        </a:rPr>
                        <a:t>()</a:t>
                      </a:r>
                    </a:p>
                  </a:txBody>
                  <a:tcPr/>
                </a:tc>
                <a:extLst>
                  <a:ext uri="{0D108BD9-81ED-4DB2-BD59-A6C34878D82A}">
                    <a16:rowId xmlns:a16="http://schemas.microsoft.com/office/drawing/2014/main" val="10003"/>
                  </a:ext>
                </a:extLst>
              </a:tr>
              <a:tr h="592182">
                <a:tc>
                  <a:txBody>
                    <a:bodyPr/>
                    <a:lstStyle/>
                    <a:p>
                      <a:pPr algn="ctr"/>
                      <a:r>
                        <a:rPr lang="en-GB" sz="2400" dirty="0">
                          <a:solidFill>
                            <a:schemeClr val="tx1"/>
                          </a:solidFill>
                          <a:latin typeface="+mn-lt"/>
                        </a:rPr>
                        <a:t>No equivalent</a:t>
                      </a:r>
                    </a:p>
                  </a:txBody>
                  <a:tcPr/>
                </a:tc>
                <a:tc>
                  <a:txBody>
                    <a:bodyPr/>
                    <a:lstStyle/>
                    <a:p>
                      <a:pPr algn="ctr"/>
                      <a:r>
                        <a:rPr lang="en-GB" sz="2400" dirty="0" err="1">
                          <a:solidFill>
                            <a:schemeClr val="tx1"/>
                          </a:solidFill>
                          <a:latin typeface="+mn-lt"/>
                        </a:rPr>
                        <a:t>write_mem_fence</a:t>
                      </a:r>
                      <a:r>
                        <a:rPr lang="en-GB" sz="2400" dirty="0">
                          <a:solidFill>
                            <a:schemeClr val="tx1"/>
                          </a:solidFill>
                          <a:latin typeface="+mn-lt"/>
                        </a:rPr>
                        <a:t>()</a:t>
                      </a:r>
                    </a:p>
                  </a:txBody>
                  <a:tcPr/>
                </a:tc>
                <a:extLst>
                  <a:ext uri="{0D108BD9-81ED-4DB2-BD59-A6C34878D82A}">
                    <a16:rowId xmlns:a16="http://schemas.microsoft.com/office/drawing/2014/main" val="10004"/>
                  </a:ext>
                </a:extLst>
              </a:tr>
              <a:tr h="592182">
                <a:tc>
                  <a:txBody>
                    <a:bodyPr/>
                    <a:lstStyle/>
                    <a:p>
                      <a:pPr algn="ctr"/>
                      <a:r>
                        <a:rPr lang="en-GB" sz="2400" dirty="0">
                          <a:solidFill>
                            <a:schemeClr val="tx1"/>
                          </a:solidFill>
                          <a:latin typeface="+mn-lt"/>
                        </a:rPr>
                        <a:t>__</a:t>
                      </a:r>
                      <a:r>
                        <a:rPr lang="en-GB" sz="2400" dirty="0" err="1">
                          <a:solidFill>
                            <a:schemeClr val="tx1"/>
                          </a:solidFill>
                          <a:latin typeface="+mn-lt"/>
                        </a:rPr>
                        <a:t>threadfence</a:t>
                      </a:r>
                      <a:r>
                        <a:rPr lang="en-GB" sz="2400" dirty="0">
                          <a:solidFill>
                            <a:schemeClr val="tx1"/>
                          </a:solidFill>
                          <a:latin typeface="+mn-lt"/>
                        </a:rPr>
                        <a:t>()</a:t>
                      </a:r>
                    </a:p>
                  </a:txBody>
                  <a:tcPr/>
                </a:tc>
                <a:tc>
                  <a:txBody>
                    <a:bodyPr/>
                    <a:lstStyle/>
                    <a:p>
                      <a:pPr algn="ctr"/>
                      <a:r>
                        <a:rPr lang="en-GB" sz="2400" baseline="0" dirty="0">
                          <a:solidFill>
                            <a:schemeClr val="tx1"/>
                          </a:solidFill>
                          <a:latin typeface="+mn-lt"/>
                        </a:rPr>
                        <a:t>Finish one kernel and start another</a:t>
                      </a:r>
                      <a:endParaRPr lang="en-GB" sz="2400" dirty="0">
                        <a:solidFill>
                          <a:schemeClr val="tx1"/>
                        </a:solidFill>
                        <a:latin typeface="+mn-l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360027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dirty="0"/>
              <a:t>Translation from CUDA to OpenCL</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15407394"/>
              </p:ext>
            </p:extLst>
          </p:nvPr>
        </p:nvGraphicFramePr>
        <p:xfrm>
          <a:off x="457200" y="1600200"/>
          <a:ext cx="8229600" cy="4079240"/>
        </p:xfrm>
        <a:graphic>
          <a:graphicData uri="http://schemas.openxmlformats.org/drawingml/2006/table">
            <a:tbl>
              <a:tblPr firstRow="1" bandRow="1">
                <a:tableStyleId>{9D7B26C5-4107-4FEC-AEDC-1716B250A1EF}</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GB" dirty="0"/>
                        <a:t>CUDA</a:t>
                      </a:r>
                    </a:p>
                  </a:txBody>
                  <a:tcPr/>
                </a:tc>
                <a:tc>
                  <a:txBody>
                    <a:bodyPr/>
                    <a:lstStyle/>
                    <a:p>
                      <a:r>
                        <a:rPr lang="en-GB" dirty="0"/>
                        <a:t>OpenCL</a:t>
                      </a:r>
                    </a:p>
                  </a:txBody>
                  <a:tcPr/>
                </a:tc>
                <a:extLst>
                  <a:ext uri="{0D108BD9-81ED-4DB2-BD59-A6C34878D82A}">
                    <a16:rowId xmlns:a16="http://schemas.microsoft.com/office/drawing/2014/main" val="10000"/>
                  </a:ext>
                </a:extLst>
              </a:tr>
              <a:tr h="370840">
                <a:tc>
                  <a:txBody>
                    <a:bodyPr/>
                    <a:lstStyle/>
                    <a:p>
                      <a:r>
                        <a:rPr lang="en-US" dirty="0"/>
                        <a:t>GPU</a:t>
                      </a:r>
                    </a:p>
                  </a:txBody>
                  <a:tcPr/>
                </a:tc>
                <a:tc>
                  <a:txBody>
                    <a:bodyPr/>
                    <a:lstStyle/>
                    <a:p>
                      <a:r>
                        <a:rPr lang="en-US" dirty="0"/>
                        <a:t>Device (CPU, GPU </a:t>
                      </a:r>
                      <a:r>
                        <a:rPr lang="en-US" dirty="0" err="1"/>
                        <a:t>etc</a:t>
                      </a:r>
                      <a:r>
                        <a:rPr lang="en-US" dirty="0"/>
                        <a:t>)</a:t>
                      </a:r>
                    </a:p>
                  </a:txBody>
                  <a:tcPr/>
                </a:tc>
                <a:extLst>
                  <a:ext uri="{0D108BD9-81ED-4DB2-BD59-A6C34878D82A}">
                    <a16:rowId xmlns:a16="http://schemas.microsoft.com/office/drawing/2014/main" val="10001"/>
                  </a:ext>
                </a:extLst>
              </a:tr>
              <a:tr h="370840">
                <a:tc>
                  <a:txBody>
                    <a:bodyPr/>
                    <a:lstStyle/>
                    <a:p>
                      <a:r>
                        <a:rPr lang="en-US" dirty="0"/>
                        <a:t>Multiprocessor</a:t>
                      </a:r>
                    </a:p>
                  </a:txBody>
                  <a:tcPr/>
                </a:tc>
                <a:tc>
                  <a:txBody>
                    <a:bodyPr/>
                    <a:lstStyle/>
                    <a:p>
                      <a:r>
                        <a:rPr lang="en-US" dirty="0"/>
                        <a:t>Compute Unit, or CU</a:t>
                      </a:r>
                    </a:p>
                  </a:txBody>
                  <a:tcPr/>
                </a:tc>
                <a:extLst>
                  <a:ext uri="{0D108BD9-81ED-4DB2-BD59-A6C34878D82A}">
                    <a16:rowId xmlns:a16="http://schemas.microsoft.com/office/drawing/2014/main" val="10002"/>
                  </a:ext>
                </a:extLst>
              </a:tr>
              <a:tr h="370840">
                <a:tc>
                  <a:txBody>
                    <a:bodyPr/>
                    <a:lstStyle/>
                    <a:p>
                      <a:r>
                        <a:rPr lang="en-US" dirty="0"/>
                        <a:t>Scalar or CUDA core</a:t>
                      </a:r>
                    </a:p>
                  </a:txBody>
                  <a:tcPr/>
                </a:tc>
                <a:tc>
                  <a:txBody>
                    <a:bodyPr/>
                    <a:lstStyle/>
                    <a:p>
                      <a:r>
                        <a:rPr lang="en-US" dirty="0"/>
                        <a:t>Processing Element, or PE</a:t>
                      </a:r>
                    </a:p>
                  </a:txBody>
                  <a:tcPr/>
                </a:tc>
                <a:extLst>
                  <a:ext uri="{0D108BD9-81ED-4DB2-BD59-A6C34878D82A}">
                    <a16:rowId xmlns:a16="http://schemas.microsoft.com/office/drawing/2014/main" val="10003"/>
                  </a:ext>
                </a:extLst>
              </a:tr>
              <a:tr h="370840">
                <a:tc>
                  <a:txBody>
                    <a:bodyPr/>
                    <a:lstStyle/>
                    <a:p>
                      <a:r>
                        <a:rPr lang="en-US" dirty="0"/>
                        <a:t>Global or Device Memory</a:t>
                      </a:r>
                    </a:p>
                  </a:txBody>
                  <a:tcPr/>
                </a:tc>
                <a:tc>
                  <a:txBody>
                    <a:bodyPr/>
                    <a:lstStyle/>
                    <a:p>
                      <a:r>
                        <a:rPr lang="en-US" dirty="0"/>
                        <a:t>Global Memory</a:t>
                      </a:r>
                    </a:p>
                  </a:txBody>
                  <a:tcPr/>
                </a:tc>
                <a:extLst>
                  <a:ext uri="{0D108BD9-81ED-4DB2-BD59-A6C34878D82A}">
                    <a16:rowId xmlns:a16="http://schemas.microsoft.com/office/drawing/2014/main" val="10004"/>
                  </a:ext>
                </a:extLst>
              </a:tr>
              <a:tr h="370840">
                <a:tc>
                  <a:txBody>
                    <a:bodyPr/>
                    <a:lstStyle/>
                    <a:p>
                      <a:r>
                        <a:rPr lang="en-US" dirty="0"/>
                        <a:t>Shared Memory (per block) </a:t>
                      </a:r>
                    </a:p>
                  </a:txBody>
                  <a:tcPr/>
                </a:tc>
                <a:tc>
                  <a:txBody>
                    <a:bodyPr/>
                    <a:lstStyle/>
                    <a:p>
                      <a:r>
                        <a:rPr lang="en-US" dirty="0"/>
                        <a:t>Local Memory (per workgroup)</a:t>
                      </a:r>
                    </a:p>
                  </a:txBody>
                  <a:tcPr/>
                </a:tc>
                <a:extLst>
                  <a:ext uri="{0D108BD9-81ED-4DB2-BD59-A6C34878D82A}">
                    <a16:rowId xmlns:a16="http://schemas.microsoft.com/office/drawing/2014/main" val="10005"/>
                  </a:ext>
                </a:extLst>
              </a:tr>
              <a:tr h="370840">
                <a:tc>
                  <a:txBody>
                    <a:bodyPr/>
                    <a:lstStyle/>
                    <a:p>
                      <a:r>
                        <a:rPr lang="en-US" dirty="0"/>
                        <a:t>Local Memory (registers)</a:t>
                      </a:r>
                    </a:p>
                  </a:txBody>
                  <a:tcPr/>
                </a:tc>
                <a:tc>
                  <a:txBody>
                    <a:bodyPr/>
                    <a:lstStyle/>
                    <a:p>
                      <a:r>
                        <a:rPr lang="en-US" dirty="0"/>
                        <a:t>Private</a:t>
                      </a:r>
                      <a:r>
                        <a:rPr lang="en-US" baseline="0" dirty="0"/>
                        <a:t> Memory</a:t>
                      </a:r>
                      <a:endParaRPr lang="en-US" dirty="0"/>
                    </a:p>
                  </a:txBody>
                  <a:tcPr/>
                </a:tc>
                <a:extLst>
                  <a:ext uri="{0D108BD9-81ED-4DB2-BD59-A6C34878D82A}">
                    <a16:rowId xmlns:a16="http://schemas.microsoft.com/office/drawing/2014/main" val="10006"/>
                  </a:ext>
                </a:extLst>
              </a:tr>
              <a:tr h="370840">
                <a:tc>
                  <a:txBody>
                    <a:bodyPr/>
                    <a:lstStyle/>
                    <a:p>
                      <a:r>
                        <a:rPr lang="en-US" dirty="0"/>
                        <a:t>Thread Block</a:t>
                      </a:r>
                    </a:p>
                  </a:txBody>
                  <a:tcPr/>
                </a:tc>
                <a:tc>
                  <a:txBody>
                    <a:bodyPr/>
                    <a:lstStyle/>
                    <a:p>
                      <a:r>
                        <a:rPr lang="en-US" dirty="0"/>
                        <a:t>Work-group</a:t>
                      </a:r>
                    </a:p>
                  </a:txBody>
                  <a:tcPr/>
                </a:tc>
                <a:extLst>
                  <a:ext uri="{0D108BD9-81ED-4DB2-BD59-A6C34878D82A}">
                    <a16:rowId xmlns:a16="http://schemas.microsoft.com/office/drawing/2014/main" val="10007"/>
                  </a:ext>
                </a:extLst>
              </a:tr>
              <a:tr h="370840">
                <a:tc>
                  <a:txBody>
                    <a:bodyPr/>
                    <a:lstStyle/>
                    <a:p>
                      <a:r>
                        <a:rPr lang="en-US" dirty="0"/>
                        <a:t>Thread</a:t>
                      </a:r>
                    </a:p>
                  </a:txBody>
                  <a:tcPr/>
                </a:tc>
                <a:tc>
                  <a:txBody>
                    <a:bodyPr/>
                    <a:lstStyle/>
                    <a:p>
                      <a:r>
                        <a:rPr lang="en-US" dirty="0"/>
                        <a:t>Work-item</a:t>
                      </a:r>
                    </a:p>
                  </a:txBody>
                  <a:tcPr/>
                </a:tc>
                <a:extLst>
                  <a:ext uri="{0D108BD9-81ED-4DB2-BD59-A6C34878D82A}">
                    <a16:rowId xmlns:a16="http://schemas.microsoft.com/office/drawing/2014/main" val="10008"/>
                  </a:ext>
                </a:extLst>
              </a:tr>
              <a:tr h="370840">
                <a:tc>
                  <a:txBody>
                    <a:bodyPr/>
                    <a:lstStyle/>
                    <a:p>
                      <a:r>
                        <a:rPr lang="en-US" dirty="0"/>
                        <a:t>Warp</a:t>
                      </a:r>
                    </a:p>
                  </a:txBody>
                  <a:tcPr/>
                </a:tc>
                <a:tc>
                  <a:txBody>
                    <a:bodyPr/>
                    <a:lstStyle/>
                    <a:p>
                      <a:r>
                        <a:rPr lang="en-US" dirty="0"/>
                        <a:t>No equivalent term (yet)</a:t>
                      </a:r>
                    </a:p>
                  </a:txBody>
                  <a:tcPr/>
                </a:tc>
                <a:extLst>
                  <a:ext uri="{0D108BD9-81ED-4DB2-BD59-A6C34878D82A}">
                    <a16:rowId xmlns:a16="http://schemas.microsoft.com/office/drawing/2014/main" val="10009"/>
                  </a:ext>
                </a:extLst>
              </a:tr>
              <a:tr h="370840">
                <a:tc>
                  <a:txBody>
                    <a:bodyPr/>
                    <a:lstStyle/>
                    <a:p>
                      <a:r>
                        <a:rPr lang="en-US" dirty="0"/>
                        <a:t>Grid</a:t>
                      </a:r>
                    </a:p>
                  </a:txBody>
                  <a:tcPr/>
                </a:tc>
                <a:tc>
                  <a:txBody>
                    <a:bodyPr/>
                    <a:lstStyle/>
                    <a:p>
                      <a:r>
                        <a:rPr lang="en-US" dirty="0" err="1"/>
                        <a:t>NDRange</a:t>
                      </a:r>
                      <a:endParaRPr lang="en-US"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54621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information</a:t>
            </a:r>
          </a:p>
        </p:txBody>
      </p:sp>
      <p:sp>
        <p:nvSpPr>
          <p:cNvPr id="3" name="Content Placeholder 2"/>
          <p:cNvSpPr>
            <a:spLocks noGrp="1"/>
          </p:cNvSpPr>
          <p:nvPr>
            <p:ph idx="1"/>
          </p:nvPr>
        </p:nvSpPr>
        <p:spPr/>
        <p:txBody>
          <a:bodyPr/>
          <a:lstStyle/>
          <a:p>
            <a:r>
              <a:rPr lang="en-GB" dirty="0">
                <a:hlinkClick r:id="rId2"/>
              </a:rPr>
              <a:t>http://developer.amd.com/Resources/hc/OpenCLZone/programming/pages/portingcudatoopencl.aspx</a:t>
            </a:r>
            <a:endParaRPr lang="en-GB" dirty="0"/>
          </a:p>
        </p:txBody>
      </p:sp>
    </p:spTree>
    <p:extLst>
      <p:ext uri="{BB962C8B-B14F-4D97-AF65-F5344CB8AC3E}">
        <p14:creationId xmlns:p14="http://schemas.microsoft.com/office/powerpoint/2010/main" val="1154195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13: Porting CUDA to OpenCL</a:t>
            </a:r>
          </a:p>
        </p:txBody>
      </p:sp>
      <p:sp>
        <p:nvSpPr>
          <p:cNvPr id="8" name="Content Placeholder 7"/>
          <p:cNvSpPr>
            <a:spLocks noGrp="1"/>
          </p:cNvSpPr>
          <p:nvPr>
            <p:ph idx="1"/>
          </p:nvPr>
        </p:nvSpPr>
        <p:spPr>
          <a:xfrm>
            <a:off x="179512" y="1127502"/>
            <a:ext cx="8784976" cy="5541858"/>
          </a:xfrm>
        </p:spPr>
        <p:txBody>
          <a:bodyPr>
            <a:normAutofit lnSpcReduction="10000"/>
          </a:bodyPr>
          <a:lstStyle/>
          <a:p>
            <a:r>
              <a:rPr lang="en-GB" dirty="0">
                <a:solidFill>
                  <a:schemeClr val="accent2"/>
                </a:solidFill>
              </a:rPr>
              <a:t>Goal: </a:t>
            </a:r>
          </a:p>
          <a:p>
            <a:pPr lvl="1"/>
            <a:r>
              <a:rPr lang="en-GB" dirty="0"/>
              <a:t>To port the provided CUDA/serial C program to OpenCL</a:t>
            </a:r>
          </a:p>
          <a:p>
            <a:r>
              <a:rPr lang="en-GB" dirty="0">
                <a:solidFill>
                  <a:schemeClr val="accent2"/>
                </a:solidFill>
              </a:rPr>
              <a:t>Procedure: </a:t>
            </a:r>
          </a:p>
          <a:p>
            <a:pPr lvl="1"/>
            <a:r>
              <a:rPr lang="en-GB" dirty="0"/>
              <a:t>Examine the CUDA kernel and identify which parts need changing</a:t>
            </a:r>
          </a:p>
          <a:p>
            <a:pPr lvl="2"/>
            <a:r>
              <a:rPr lang="en-GB" dirty="0"/>
              <a:t>Change them to the </a:t>
            </a:r>
            <a:r>
              <a:rPr lang="en-GB" dirty="0" err="1"/>
              <a:t>OpenCL</a:t>
            </a:r>
            <a:r>
              <a:rPr lang="en-GB" dirty="0"/>
              <a:t> equivalents</a:t>
            </a:r>
          </a:p>
          <a:p>
            <a:pPr lvl="1"/>
            <a:r>
              <a:rPr lang="en-GB" dirty="0"/>
              <a:t>Examine the Host code and port the commands to the OpenCL equivalents</a:t>
            </a:r>
          </a:p>
          <a:p>
            <a:r>
              <a:rPr lang="en-GB" dirty="0">
                <a:solidFill>
                  <a:schemeClr val="accent2"/>
                </a:solidFill>
              </a:rPr>
              <a:t>Expected output:</a:t>
            </a:r>
          </a:p>
          <a:p>
            <a:pPr lvl="1"/>
            <a:r>
              <a:rPr lang="en-GB" dirty="0"/>
              <a:t>The </a:t>
            </a:r>
            <a:r>
              <a:rPr lang="en-GB" dirty="0" err="1"/>
              <a:t>OpenCL</a:t>
            </a:r>
            <a:r>
              <a:rPr lang="en-GB" dirty="0"/>
              <a:t> and CUDA programs should produce the same output – check this!</a:t>
            </a:r>
          </a:p>
        </p:txBody>
      </p:sp>
    </p:spTree>
    <p:extLst>
      <p:ext uri="{BB962C8B-B14F-4D97-AF65-F5344CB8AC3E}">
        <p14:creationId xmlns:p14="http://schemas.microsoft.com/office/powerpoint/2010/main" val="395951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5402"/>
            <a:ext cx="8229600" cy="778098"/>
          </a:xfrm>
        </p:spPr>
        <p:txBody>
          <a:bodyPr/>
          <a:lstStyle/>
          <a:p>
            <a:r>
              <a:rPr lang="zh-CN" altLang="en-US" dirty="0"/>
              <a:t>课程表</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10257864"/>
              </p:ext>
            </p:extLst>
          </p:nvPr>
        </p:nvGraphicFramePr>
        <p:xfrm>
          <a:off x="34697" y="692696"/>
          <a:ext cx="8928992" cy="5869160"/>
        </p:xfrm>
        <a:graphic>
          <a:graphicData uri="http://schemas.openxmlformats.org/drawingml/2006/table">
            <a:tbl>
              <a:tblPr firstRow="1" bandRow="1">
                <a:tableStyleId>{9D7B26C5-4107-4FEC-AEDC-1716B250A1EF}</a:tableStyleId>
              </a:tblPr>
              <a:tblGrid>
                <a:gridCol w="4609311">
                  <a:extLst>
                    <a:ext uri="{9D8B030D-6E8A-4147-A177-3AD203B41FA5}">
                      <a16:colId xmlns:a16="http://schemas.microsoft.com/office/drawing/2014/main" val="20000"/>
                    </a:ext>
                  </a:extLst>
                </a:gridCol>
                <a:gridCol w="4319681">
                  <a:extLst>
                    <a:ext uri="{9D8B030D-6E8A-4147-A177-3AD203B41FA5}">
                      <a16:colId xmlns:a16="http://schemas.microsoft.com/office/drawing/2014/main" val="20001"/>
                    </a:ext>
                  </a:extLst>
                </a:gridCol>
              </a:tblGrid>
              <a:tr h="288032">
                <a:tc>
                  <a:txBody>
                    <a:bodyPr/>
                    <a:lstStyle/>
                    <a:p>
                      <a:r>
                        <a:rPr lang="zh-CN" altLang="en-US" sz="1400" dirty="0"/>
                        <a:t>课程</a:t>
                      </a:r>
                      <a:endParaRPr lang="en-GB" sz="1400" dirty="0"/>
                    </a:p>
                  </a:txBody>
                  <a:tcPr/>
                </a:tc>
                <a:tc>
                  <a:txBody>
                    <a:bodyPr/>
                    <a:lstStyle/>
                    <a:p>
                      <a:r>
                        <a:rPr lang="zh-CN" altLang="en-US" sz="1400" dirty="0"/>
                        <a:t>练习</a:t>
                      </a:r>
                      <a:endParaRPr lang="en-GB" sz="1400" dirty="0"/>
                    </a:p>
                  </a:txBody>
                  <a:tcPr/>
                </a:tc>
                <a:extLst>
                  <a:ext uri="{0D108BD9-81ED-4DB2-BD59-A6C34878D82A}">
                    <a16:rowId xmlns:a16="http://schemas.microsoft.com/office/drawing/2014/main" val="10000"/>
                  </a:ext>
                </a:extLst>
              </a:tr>
              <a:tr h="498336">
                <a:tc>
                  <a:txBody>
                    <a:bodyPr/>
                    <a:lstStyle/>
                    <a:p>
                      <a:r>
                        <a:rPr lang="zh-CN" altLang="en-US" sz="1400" dirty="0"/>
                        <a:t>创建和设置 </a:t>
                      </a:r>
                      <a:r>
                        <a:rPr lang="en-GB" sz="1400" dirty="0"/>
                        <a:t>OpenCL </a:t>
                      </a:r>
                      <a:r>
                        <a:rPr lang="zh-CN" altLang="en-US" sz="1400" dirty="0"/>
                        <a:t>平台</a:t>
                      </a:r>
                      <a:endParaRPr lang="en-GB" sz="1400" dirty="0"/>
                    </a:p>
                  </a:txBody>
                  <a:tcPr/>
                </a:tc>
                <a:tc>
                  <a:txBody>
                    <a:bodyPr/>
                    <a:lstStyle/>
                    <a:p>
                      <a:r>
                        <a:rPr lang="zh-CN" altLang="en-US" sz="1400" dirty="0"/>
                        <a:t>安装 </a:t>
                      </a:r>
                      <a:r>
                        <a:rPr lang="en-GB" sz="1400" dirty="0"/>
                        <a:t>OpenCL</a:t>
                      </a:r>
                    </a:p>
                  </a:txBody>
                  <a:tcPr/>
                </a:tc>
                <a:extLst>
                  <a:ext uri="{0D108BD9-81ED-4DB2-BD59-A6C34878D82A}">
                    <a16:rowId xmlns:a16="http://schemas.microsoft.com/office/drawing/2014/main" val="10001"/>
                  </a:ext>
                </a:extLst>
              </a:tr>
              <a:tr h="326750">
                <a:tc>
                  <a:txBody>
                    <a:bodyPr/>
                    <a:lstStyle/>
                    <a:p>
                      <a:r>
                        <a:rPr lang="zh-CN" altLang="en-US" sz="1400" dirty="0"/>
                        <a:t>概览 </a:t>
                      </a:r>
                      <a:r>
                        <a:rPr lang="en-GB" sz="1400" dirty="0"/>
                        <a:t>OpenCL</a:t>
                      </a:r>
                    </a:p>
                  </a:txBody>
                  <a:tcPr/>
                </a:tc>
                <a:tc>
                  <a:txBody>
                    <a:bodyPr/>
                    <a:lstStyle/>
                    <a:p>
                      <a:r>
                        <a:rPr lang="zh-CN" altLang="en-US" sz="1400" dirty="0"/>
                        <a:t>运行平台信息命令（</a:t>
                      </a:r>
                      <a:r>
                        <a:rPr lang="en-GB" altLang="zh-CN" sz="1400" dirty="0"/>
                        <a:t>platform info command</a:t>
                      </a:r>
                      <a:r>
                        <a:rPr lang="zh-CN" altLang="en-US" sz="1400" dirty="0"/>
                        <a:t>）</a:t>
                      </a:r>
                      <a:endParaRPr lang="en-GB" sz="1400" dirty="0"/>
                    </a:p>
                  </a:txBody>
                  <a:tcPr/>
                </a:tc>
                <a:extLst>
                  <a:ext uri="{0D108BD9-81ED-4DB2-BD59-A6C34878D82A}">
                    <a16:rowId xmlns:a16="http://schemas.microsoft.com/office/drawing/2014/main" val="10002"/>
                  </a:ext>
                </a:extLst>
              </a:tr>
              <a:tr h="326750">
                <a:tc>
                  <a:txBody>
                    <a:bodyPr/>
                    <a:lstStyle/>
                    <a:p>
                      <a:r>
                        <a:rPr lang="en-GB" sz="1400" dirty="0"/>
                        <a:t>OpenCL </a:t>
                      </a:r>
                      <a:r>
                        <a:rPr lang="zh-CN" altLang="en-US" sz="1400" dirty="0"/>
                        <a:t>重要基本概念</a:t>
                      </a:r>
                      <a:endParaRPr lang="en-GB" sz="1400" dirty="0"/>
                    </a:p>
                  </a:txBody>
                  <a:tcPr/>
                </a:tc>
                <a:tc>
                  <a:txBody>
                    <a:bodyPr/>
                    <a:lstStyle/>
                    <a:p>
                      <a:r>
                        <a:rPr lang="zh-CN" altLang="en-US" sz="1400" dirty="0"/>
                        <a:t>运行 </a:t>
                      </a:r>
                      <a:r>
                        <a:rPr lang="en-GB" sz="1400" dirty="0" err="1"/>
                        <a:t>Vadd</a:t>
                      </a:r>
                      <a:r>
                        <a:rPr lang="en-GB" sz="1400" dirty="0"/>
                        <a:t> </a:t>
                      </a:r>
                      <a:r>
                        <a:rPr lang="zh-CN" altLang="en-US" sz="1400" dirty="0"/>
                        <a:t>核函数（</a:t>
                      </a:r>
                      <a:r>
                        <a:rPr lang="en-GB" altLang="zh-CN" sz="1400" dirty="0"/>
                        <a:t>kernel</a:t>
                      </a:r>
                      <a:r>
                        <a:rPr lang="zh-CN" altLang="en-US" sz="1400" dirty="0"/>
                        <a:t>）</a:t>
                      </a:r>
                      <a:endParaRPr lang="en-GB" sz="1400" dirty="0"/>
                    </a:p>
                  </a:txBody>
                  <a:tcPr/>
                </a:tc>
                <a:extLst>
                  <a:ext uri="{0D108BD9-81ED-4DB2-BD59-A6C34878D82A}">
                    <a16:rowId xmlns:a16="http://schemas.microsoft.com/office/drawing/2014/main" val="10003"/>
                  </a:ext>
                </a:extLst>
              </a:tr>
              <a:tr h="326750">
                <a:tc>
                  <a:txBody>
                    <a:bodyPr/>
                    <a:lstStyle/>
                    <a:p>
                      <a:r>
                        <a:rPr lang="zh-CN" altLang="en-US" sz="1400" dirty="0"/>
                        <a:t>概览 </a:t>
                      </a:r>
                      <a:r>
                        <a:rPr lang="en-GB" sz="1400" dirty="0"/>
                        <a:t>OpenCL </a:t>
                      </a:r>
                      <a:r>
                        <a:rPr lang="zh-CN" altLang="en-US" sz="1400" dirty="0"/>
                        <a:t>接口（</a:t>
                      </a:r>
                      <a:r>
                        <a:rPr lang="en-GB" altLang="zh-CN" sz="1400" dirty="0"/>
                        <a:t>APIs</a:t>
                      </a:r>
                      <a:r>
                        <a:rPr lang="zh-CN" altLang="en-US" sz="1400" dirty="0"/>
                        <a:t>）</a:t>
                      </a:r>
                      <a:endParaRPr lang="en-GB" sz="1400" dirty="0"/>
                    </a:p>
                  </a:txBody>
                  <a:tcPr/>
                </a:tc>
                <a:tc>
                  <a:txBody>
                    <a:bodyPr/>
                    <a:lstStyle/>
                    <a:p>
                      <a:r>
                        <a:rPr lang="zh-CN" altLang="en-US" sz="1400" dirty="0"/>
                        <a:t>链接（</a:t>
                      </a:r>
                      <a:r>
                        <a:rPr lang="en-GB" altLang="zh-CN" sz="1400" dirty="0"/>
                        <a:t>Chaining</a:t>
                      </a:r>
                      <a:r>
                        <a:rPr lang="zh-CN" altLang="en-US" sz="1400" dirty="0"/>
                        <a:t>）多个</a:t>
                      </a:r>
                      <a:r>
                        <a:rPr lang="en-GB" sz="1400" dirty="0"/>
                        <a:t> </a:t>
                      </a:r>
                      <a:r>
                        <a:rPr lang="en-GB" sz="1400" dirty="0" err="1"/>
                        <a:t>Vadd</a:t>
                      </a:r>
                      <a:r>
                        <a:rPr lang="en-GB" sz="1400" dirty="0"/>
                        <a:t> </a:t>
                      </a:r>
                      <a:r>
                        <a:rPr lang="zh-CN" altLang="en-US" sz="1400" dirty="0"/>
                        <a:t>核函数（</a:t>
                      </a:r>
                      <a:r>
                        <a:rPr lang="en-GB" altLang="zh-CN" sz="1400" dirty="0"/>
                        <a:t>kernels</a:t>
                      </a:r>
                      <a:r>
                        <a:rPr lang="zh-CN" altLang="en-US" sz="1400" dirty="0"/>
                        <a:t>）</a:t>
                      </a:r>
                      <a:endParaRPr lang="en-GB" sz="1400" dirty="0"/>
                    </a:p>
                  </a:txBody>
                  <a:tcPr/>
                </a:tc>
                <a:extLst>
                  <a:ext uri="{0D108BD9-81ED-4DB2-BD59-A6C34878D82A}">
                    <a16:rowId xmlns:a16="http://schemas.microsoft.com/office/drawing/2014/main" val="10004"/>
                  </a:ext>
                </a:extLst>
              </a:tr>
              <a:tr h="326750">
                <a:tc>
                  <a:txBody>
                    <a:bodyPr/>
                    <a:lstStyle/>
                    <a:p>
                      <a:r>
                        <a:rPr lang="zh-CN" altLang="en-US" sz="1400" dirty="0"/>
                        <a:t>宿主角度（</a:t>
                      </a:r>
                      <a:r>
                        <a:rPr lang="en-GB" altLang="zh-CN" sz="1400" baseline="0" dirty="0"/>
                        <a:t>hosts view</a:t>
                      </a:r>
                      <a:r>
                        <a:rPr lang="zh-CN" altLang="en-US" sz="1400" dirty="0"/>
                        <a:t>）理解核函数（</a:t>
                      </a:r>
                      <a:r>
                        <a:rPr lang="en-GB" altLang="zh-CN" sz="1400" baseline="0" dirty="0"/>
                        <a:t>kernels</a:t>
                      </a:r>
                      <a:r>
                        <a:rPr lang="zh-CN" altLang="en-US" sz="1400" dirty="0"/>
                        <a:t>）</a:t>
                      </a:r>
                      <a:endParaRPr lang="en-GB" sz="1400" dirty="0"/>
                    </a:p>
                  </a:txBody>
                  <a:tcPr/>
                </a:tc>
                <a:tc>
                  <a:txBody>
                    <a:bodyPr/>
                    <a:lstStyle/>
                    <a:p>
                      <a:r>
                        <a:rPr lang="zh-CN" altLang="en-US" sz="1400" dirty="0"/>
                        <a:t>解决</a:t>
                      </a:r>
                      <a:r>
                        <a:rPr lang="en-GB" sz="1400" dirty="0"/>
                        <a:t> D = A+B+C </a:t>
                      </a:r>
                      <a:r>
                        <a:rPr lang="zh-CN" altLang="en-US" sz="1400" dirty="0"/>
                        <a:t>问题</a:t>
                      </a:r>
                      <a:endParaRPr lang="en-GB" sz="1400" dirty="0"/>
                    </a:p>
                  </a:txBody>
                  <a:tcPr/>
                </a:tc>
                <a:extLst>
                  <a:ext uri="{0D108BD9-81ED-4DB2-BD59-A6C34878D82A}">
                    <a16:rowId xmlns:a16="http://schemas.microsoft.com/office/drawing/2014/main" val="10005"/>
                  </a:ext>
                </a:extLst>
              </a:tr>
              <a:tr h="563978">
                <a:tc>
                  <a:txBody>
                    <a:bodyPr/>
                    <a:lstStyle/>
                    <a:p>
                      <a:r>
                        <a:rPr lang="en-GB" sz="1400" dirty="0"/>
                        <a:t>OpenCL </a:t>
                      </a:r>
                      <a:r>
                        <a:rPr lang="zh-CN" altLang="en-US" sz="1400" dirty="0"/>
                        <a:t>核编程（</a:t>
                      </a:r>
                      <a:r>
                        <a:rPr lang="en-GB" altLang="zh-CN" sz="1400" dirty="0"/>
                        <a:t>kernel programming</a:t>
                      </a:r>
                      <a:r>
                        <a:rPr lang="zh-CN" altLang="en-US" sz="1400" dirty="0"/>
                        <a:t>）导论</a:t>
                      </a:r>
                      <a:endParaRPr lang="en-GB" sz="1400" dirty="0"/>
                    </a:p>
                  </a:txBody>
                  <a:tcPr/>
                </a:tc>
                <a:tc>
                  <a:txBody>
                    <a:bodyPr/>
                    <a:lstStyle/>
                    <a:p>
                      <a:r>
                        <a:rPr lang="zh-CN" altLang="en-US" sz="1400" dirty="0"/>
                        <a:t>矩阵乘法</a:t>
                      </a:r>
                      <a:endParaRPr lang="en-GB" sz="1400" dirty="0"/>
                    </a:p>
                  </a:txBody>
                  <a:tcPr/>
                </a:tc>
                <a:extLst>
                  <a:ext uri="{0D108BD9-81ED-4DB2-BD59-A6C34878D82A}">
                    <a16:rowId xmlns:a16="http://schemas.microsoft.com/office/drawing/2014/main" val="10006"/>
                  </a:ext>
                </a:extLst>
              </a:tr>
              <a:tr h="563978">
                <a:tc>
                  <a:txBody>
                    <a:bodyPr/>
                    <a:lstStyle/>
                    <a:p>
                      <a:r>
                        <a:rPr lang="zh-CN" altLang="en-US" sz="1400" dirty="0"/>
                        <a:t>理解 </a:t>
                      </a:r>
                      <a:r>
                        <a:rPr lang="en-GB" sz="1400" dirty="0"/>
                        <a:t>OpenCL </a:t>
                      </a:r>
                      <a:r>
                        <a:rPr lang="zh-CN" altLang="en-US" sz="1400" dirty="0"/>
                        <a:t>内存层级（</a:t>
                      </a:r>
                      <a:r>
                        <a:rPr lang="en-GB" altLang="zh-CN" sz="1400" dirty="0"/>
                        <a:t>memory hierarchy</a:t>
                      </a:r>
                      <a:r>
                        <a:rPr lang="zh-CN" altLang="en-US" sz="1400" dirty="0"/>
                        <a:t>）</a:t>
                      </a:r>
                      <a:endParaRPr lang="en-GB" sz="1400" dirty="0"/>
                    </a:p>
                  </a:txBody>
                  <a:tcPr/>
                </a:tc>
                <a:tc>
                  <a:txBody>
                    <a:bodyPr/>
                    <a:lstStyle/>
                    <a:p>
                      <a:r>
                        <a:rPr lang="zh-CN" altLang="en-US" sz="1400" dirty="0"/>
                        <a:t>优化矩阵乘法</a:t>
                      </a:r>
                      <a:endParaRPr lang="en-GB" sz="1400" dirty="0"/>
                    </a:p>
                  </a:txBody>
                  <a:tcPr/>
                </a:tc>
                <a:extLst>
                  <a:ext uri="{0D108BD9-81ED-4DB2-BD59-A6C34878D82A}">
                    <a16:rowId xmlns:a16="http://schemas.microsoft.com/office/drawing/2014/main" val="10007"/>
                  </a:ext>
                </a:extLst>
              </a:tr>
              <a:tr h="326750">
                <a:tc>
                  <a:txBody>
                    <a:bodyPr/>
                    <a:lstStyle/>
                    <a:p>
                      <a:r>
                        <a:rPr lang="en-GB" sz="1400" dirty="0"/>
                        <a:t>OpenCL </a:t>
                      </a:r>
                      <a:r>
                        <a:rPr lang="zh-CN" altLang="en-US" sz="1400" dirty="0"/>
                        <a:t>中的同步性（</a:t>
                      </a:r>
                      <a:r>
                        <a:rPr lang="en-GB" altLang="zh-CN" sz="1400" dirty="0"/>
                        <a:t>Synchronization</a:t>
                      </a:r>
                      <a:r>
                        <a:rPr lang="zh-CN" altLang="en-US" sz="1400" dirty="0"/>
                        <a:t>）</a:t>
                      </a:r>
                      <a:endParaRPr lang="en-GB" sz="1400" dirty="0"/>
                    </a:p>
                  </a:txBody>
                  <a:tcPr/>
                </a:tc>
                <a:tc>
                  <a:txBody>
                    <a:bodyPr/>
                    <a:lstStyle/>
                    <a:p>
                      <a:r>
                        <a:rPr lang="zh-CN" altLang="en-US" sz="1400" dirty="0"/>
                        <a:t>圆周率 </a:t>
                      </a:r>
                      <a:r>
                        <a:rPr lang="en-US" altLang="zh-CN" sz="1400" dirty="0"/>
                        <a:t>π </a:t>
                      </a:r>
                      <a:r>
                        <a:rPr lang="zh-CN" altLang="en-US" sz="1400" dirty="0"/>
                        <a:t>计算程序</a:t>
                      </a:r>
                      <a:endParaRPr lang="en-GB" sz="1400" dirty="0"/>
                    </a:p>
                  </a:txBody>
                  <a:tcPr/>
                </a:tc>
                <a:extLst>
                  <a:ext uri="{0D108BD9-81ED-4DB2-BD59-A6C34878D82A}">
                    <a16:rowId xmlns:a16="http://schemas.microsoft.com/office/drawing/2014/main" val="10008"/>
                  </a:ext>
                </a:extLst>
              </a:tr>
              <a:tr h="433340">
                <a:tc>
                  <a:txBody>
                    <a:bodyPr/>
                    <a:lstStyle/>
                    <a:p>
                      <a:r>
                        <a:rPr lang="en-GB" altLang="zh-CN" sz="1400" dirty="0"/>
                        <a:t>OpenCL </a:t>
                      </a:r>
                      <a:r>
                        <a:rPr lang="zh-CN" altLang="en-US" sz="1400" dirty="0"/>
                        <a:t>异构计算（</a:t>
                      </a:r>
                      <a:r>
                        <a:rPr lang="en-GB" altLang="zh-CN" sz="1400" dirty="0"/>
                        <a:t>Heterogeneous computing</a:t>
                      </a:r>
                      <a:r>
                        <a:rPr lang="zh-CN" altLang="en-US" sz="1400" dirty="0"/>
                        <a:t>）</a:t>
                      </a:r>
                      <a:endParaRPr lang="en-GB" sz="1400" dirty="0"/>
                    </a:p>
                  </a:txBody>
                  <a:tcPr/>
                </a:tc>
                <a:tc>
                  <a:txBody>
                    <a:bodyPr/>
                    <a:lstStyle/>
                    <a:p>
                      <a:r>
                        <a:rPr lang="zh-CN" altLang="en-US" sz="1400" dirty="0"/>
                        <a:t>在多个设备（</a:t>
                      </a:r>
                      <a:r>
                        <a:rPr lang="en-US" altLang="zh-CN" sz="1400" dirty="0"/>
                        <a:t>devices</a:t>
                      </a:r>
                      <a:r>
                        <a:rPr lang="zh-CN" altLang="en-US" sz="1400" dirty="0"/>
                        <a:t>）上运行核函数（</a:t>
                      </a:r>
                      <a:r>
                        <a:rPr lang="en-US" altLang="zh-CN" sz="1400" dirty="0"/>
                        <a:t>kernel</a:t>
                      </a:r>
                      <a:r>
                        <a:rPr lang="zh-CN" altLang="en-US" sz="1400" dirty="0"/>
                        <a:t>）</a:t>
                      </a:r>
                      <a:endParaRPr lang="en-GB" sz="1400" dirty="0"/>
                    </a:p>
                  </a:txBody>
                  <a:tcPr/>
                </a:tc>
                <a:extLst>
                  <a:ext uri="{0D108BD9-81ED-4DB2-BD59-A6C34878D82A}">
                    <a16:rowId xmlns:a16="http://schemas.microsoft.com/office/drawing/2014/main" val="10009"/>
                  </a:ext>
                </a:extLst>
              </a:tr>
              <a:tr h="326750">
                <a:tc>
                  <a:txBody>
                    <a:bodyPr/>
                    <a:lstStyle/>
                    <a:p>
                      <a:r>
                        <a:rPr lang="zh-CN" altLang="en-US" sz="1400" dirty="0"/>
                        <a:t>优化 </a:t>
                      </a:r>
                      <a:r>
                        <a:rPr lang="en-GB" sz="1400" dirty="0"/>
                        <a:t>OpenCL </a:t>
                      </a:r>
                      <a:r>
                        <a:rPr lang="zh-CN" altLang="en-US" sz="1400" dirty="0"/>
                        <a:t>性能</a:t>
                      </a:r>
                      <a:endParaRPr lang="en-GB" sz="1400" dirty="0"/>
                    </a:p>
                  </a:txBody>
                  <a:tcPr/>
                </a:tc>
                <a:tc>
                  <a:txBody>
                    <a:bodyPr/>
                    <a:lstStyle/>
                    <a:p>
                      <a:r>
                        <a:rPr lang="zh-CN" altLang="en-US" sz="1400" dirty="0"/>
                        <a:t>程序分析（</a:t>
                      </a:r>
                      <a:r>
                        <a:rPr lang="en-GB" altLang="zh-CN" sz="1400" dirty="0"/>
                        <a:t>Profile a program</a:t>
                      </a:r>
                      <a:r>
                        <a:rPr lang="zh-CN" altLang="en-US" sz="1400" dirty="0"/>
                        <a:t>）</a:t>
                      </a:r>
                      <a:endParaRPr lang="en-GB" sz="1400" dirty="0"/>
                    </a:p>
                  </a:txBody>
                  <a:tcPr/>
                </a:tc>
                <a:extLst>
                  <a:ext uri="{0D108BD9-81ED-4DB2-BD59-A6C34878D82A}">
                    <a16:rowId xmlns:a16="http://schemas.microsoft.com/office/drawing/2014/main" val="10010"/>
                  </a:ext>
                </a:extLst>
              </a:tr>
              <a:tr h="563978">
                <a:tc>
                  <a:txBody>
                    <a:bodyPr/>
                    <a:lstStyle/>
                    <a:p>
                      <a:r>
                        <a:rPr lang="zh-CN" altLang="en-US" sz="1400" dirty="0"/>
                        <a:t>借助</a:t>
                      </a:r>
                      <a:r>
                        <a:rPr lang="en-GB" sz="1400" dirty="0"/>
                        <a:t> OpenCL </a:t>
                      </a:r>
                      <a:r>
                        <a:rPr lang="zh-CN" altLang="en-US" sz="1400" dirty="0"/>
                        <a:t>开启移动性能（</a:t>
                      </a:r>
                      <a:r>
                        <a:rPr lang="en-GB" altLang="zh-CN" sz="1400" dirty="0"/>
                        <a:t>portable performance </a:t>
                      </a:r>
                      <a:r>
                        <a:rPr lang="zh-CN" altLang="en-US" sz="1400" dirty="0"/>
                        <a:t>）</a:t>
                      </a:r>
                      <a:endParaRPr lang="en-GB" sz="1400" dirty="0"/>
                    </a:p>
                  </a:txBody>
                  <a:tcPr/>
                </a:tc>
                <a:tc>
                  <a:txBody>
                    <a:bodyPr/>
                    <a:lstStyle/>
                    <a:p>
                      <a:r>
                        <a:rPr lang="zh-CN" altLang="en-US" sz="1400" dirty="0"/>
                        <a:t>为跨平台（</a:t>
                      </a:r>
                      <a:r>
                        <a:rPr lang="en-GB" altLang="zh-CN" sz="1400" baseline="0" dirty="0"/>
                        <a:t>cross-platform</a:t>
                      </a:r>
                      <a:r>
                        <a:rPr lang="zh-CN" altLang="en-US" sz="1400" dirty="0"/>
                        <a:t>）优化矩阵乘法</a:t>
                      </a:r>
                      <a:endParaRPr lang="en-GB" sz="1400" dirty="0"/>
                    </a:p>
                  </a:txBody>
                  <a:tcPr/>
                </a:tc>
                <a:extLst>
                  <a:ext uri="{0D108BD9-81ED-4DB2-BD59-A6C34878D82A}">
                    <a16:rowId xmlns:a16="http://schemas.microsoft.com/office/drawing/2014/main" val="10011"/>
                  </a:ext>
                </a:extLst>
              </a:tr>
              <a:tr h="326750">
                <a:tc>
                  <a:txBody>
                    <a:bodyPr/>
                    <a:lstStyle/>
                    <a:p>
                      <a:r>
                        <a:rPr lang="en-GB" sz="1400" baseline="0" dirty="0"/>
                        <a:t>OpenCL </a:t>
                      </a:r>
                      <a:r>
                        <a:rPr lang="zh-CN" altLang="en-US" sz="1400" baseline="0" dirty="0"/>
                        <a:t>开发调试</a:t>
                      </a:r>
                      <a:endParaRPr lang="en-GB" sz="1400" dirty="0"/>
                    </a:p>
                  </a:txBody>
                  <a:tcPr/>
                </a:tc>
                <a:tc>
                  <a:txBody>
                    <a:bodyPr/>
                    <a:lstStyle/>
                    <a:p>
                      <a:endParaRPr lang="en-GB" sz="1400" dirty="0"/>
                    </a:p>
                  </a:txBody>
                  <a:tcPr/>
                </a:tc>
                <a:extLst>
                  <a:ext uri="{0D108BD9-81ED-4DB2-BD59-A6C34878D82A}">
                    <a16:rowId xmlns:a16="http://schemas.microsoft.com/office/drawing/2014/main" val="10012"/>
                  </a:ext>
                </a:extLst>
              </a:tr>
              <a:tr h="326750">
                <a:tc>
                  <a:txBody>
                    <a:bodyPr/>
                    <a:lstStyle/>
                    <a:p>
                      <a:r>
                        <a:rPr lang="zh-CN" altLang="en-US" sz="1400" dirty="0"/>
                        <a:t>将</a:t>
                      </a:r>
                      <a:r>
                        <a:rPr lang="en-GB" sz="1400" dirty="0"/>
                        <a:t> CUDA </a:t>
                      </a:r>
                      <a:r>
                        <a:rPr lang="zh-CN" altLang="en-US" sz="1400" dirty="0"/>
                        <a:t>代码移植到</a:t>
                      </a:r>
                      <a:r>
                        <a:rPr lang="en-GB" sz="1400" dirty="0"/>
                        <a:t> OpenCL</a:t>
                      </a:r>
                    </a:p>
                  </a:txBody>
                  <a:tcPr/>
                </a:tc>
                <a:tc>
                  <a:txBody>
                    <a:bodyPr/>
                    <a:lstStyle/>
                    <a:p>
                      <a:r>
                        <a:rPr lang="zh-CN" altLang="en-US" sz="1400" dirty="0"/>
                        <a:t>移植</a:t>
                      </a:r>
                      <a:r>
                        <a:rPr lang="en-GB" sz="1400" dirty="0"/>
                        <a:t> CUDA</a:t>
                      </a:r>
                      <a:r>
                        <a:rPr lang="en-GB" sz="1400" baseline="0" dirty="0"/>
                        <a:t> </a:t>
                      </a:r>
                      <a:r>
                        <a:rPr lang="zh-CN" altLang="en-US" sz="1400" baseline="0" dirty="0"/>
                        <a:t>代码到 </a:t>
                      </a:r>
                      <a:r>
                        <a:rPr lang="en-GB" sz="1400" baseline="0" dirty="0"/>
                        <a:t>OpenCL</a:t>
                      </a:r>
                      <a:endParaRPr lang="en-GB" sz="1400" dirty="0"/>
                    </a:p>
                  </a:txBody>
                  <a:tcPr/>
                </a:tc>
                <a:extLst>
                  <a:ext uri="{0D108BD9-81ED-4DB2-BD59-A6C34878D82A}">
                    <a16:rowId xmlns:a16="http://schemas.microsoft.com/office/drawing/2014/main" val="10013"/>
                  </a:ext>
                </a:extLst>
              </a:tr>
              <a:tr h="326750">
                <a:tc>
                  <a:txBody>
                    <a:bodyPr/>
                    <a:lstStyle/>
                    <a:p>
                      <a:r>
                        <a:rPr lang="zh-CN" altLang="en-US" sz="1400" dirty="0"/>
                        <a:t>附录</a:t>
                      </a:r>
                      <a:endParaRPr lang="en-GB" sz="1400" dirty="0"/>
                    </a:p>
                  </a:txBody>
                  <a:tcPr/>
                </a:tc>
                <a:tc>
                  <a:txBody>
                    <a:bodyPr/>
                    <a:lstStyle/>
                    <a:p>
                      <a:endParaRPr lang="en-GB" sz="1400" dirty="0"/>
                    </a:p>
                  </a:txBody>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8153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pPr lvl="0">
              <a:defRPr/>
            </a:pPr>
            <a:r>
              <a:rPr lang="en-US" sz="3600" dirty="0"/>
              <a:t>Industry Standards for Programming Heterogeneous Platforms</a:t>
            </a:r>
          </a:p>
        </p:txBody>
      </p:sp>
      <p:sp>
        <p:nvSpPr>
          <p:cNvPr id="18" name="Content Placeholder 17"/>
          <p:cNvSpPr>
            <a:spLocks noGrp="1"/>
          </p:cNvSpPr>
          <p:nvPr>
            <p:ph idx="1"/>
          </p:nvPr>
        </p:nvSpPr>
        <p:spPr>
          <a:xfrm>
            <a:off x="179512" y="5085184"/>
            <a:ext cx="8784976" cy="1512168"/>
          </a:xfrm>
        </p:spPr>
        <p:txBody>
          <a:bodyPr>
            <a:normAutofit fontScale="62500" lnSpcReduction="20000"/>
          </a:bodyPr>
          <a:lstStyle/>
          <a:p>
            <a:pPr algn="ctr">
              <a:buNone/>
            </a:pPr>
            <a:r>
              <a:rPr lang="en-GB" sz="4600" dirty="0">
                <a:solidFill>
                  <a:schemeClr val="accent4">
                    <a:lumMod val="50000"/>
                  </a:schemeClr>
                </a:solidFill>
              </a:rPr>
              <a:t>OpenCL – Open Computing Language</a:t>
            </a:r>
          </a:p>
          <a:p>
            <a:pPr algn="ctr">
              <a:buNone/>
            </a:pPr>
            <a:br>
              <a:rPr lang="en-GB" dirty="0"/>
            </a:br>
            <a:r>
              <a:rPr lang="en-GB" dirty="0"/>
              <a:t>Open, royalty-free standard for portable, parallel programming of heterogeneous parallel computing CPUs, GPUs, and other processors</a:t>
            </a:r>
          </a:p>
          <a:p>
            <a:pPr algn="ctr">
              <a:buNone/>
            </a:pPr>
            <a:endParaRPr lang="en-GB" dirty="0"/>
          </a:p>
        </p:txBody>
      </p:sp>
      <p:sp>
        <p:nvSpPr>
          <p:cNvPr id="5" name="Oval 9"/>
          <p:cNvSpPr>
            <a:spLocks/>
          </p:cNvSpPr>
          <p:nvPr/>
        </p:nvSpPr>
        <p:spPr bwMode="auto">
          <a:xfrm>
            <a:off x="3350988" y="1381504"/>
            <a:ext cx="4767263"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6" name="Oval 7"/>
          <p:cNvSpPr>
            <a:spLocks/>
          </p:cNvSpPr>
          <p:nvPr/>
        </p:nvSpPr>
        <p:spPr bwMode="auto">
          <a:xfrm>
            <a:off x="831622" y="1381504"/>
            <a:ext cx="4768850" cy="3618178"/>
          </a:xfrm>
          <a:prstGeom prst="ellipse">
            <a:avLst/>
          </a:prstGeom>
          <a:solidFill>
            <a:schemeClr val="accent2">
              <a:lumMod val="20000"/>
              <a:lumOff val="80000"/>
              <a:alpha val="39999"/>
            </a:schemeClr>
          </a:solidFill>
          <a:ln w="3175">
            <a:solidFill>
              <a:schemeClr val="tx1"/>
            </a:solidFill>
            <a:round/>
            <a:headEnd/>
            <a:tailEnd/>
          </a:ln>
        </p:spPr>
        <p:txBody>
          <a:bodyPr lIns="64270" tIns="32135" rIns="64270" bIns="32135" anchor="ctr"/>
          <a:lstStyle/>
          <a:p>
            <a:pPr algn="ctr" defTabSz="642938">
              <a:lnSpc>
                <a:spcPct val="90000"/>
              </a:lnSpc>
            </a:pPr>
            <a:endParaRPr lang="en-US" sz="1300" b="1">
              <a:latin typeface="Arial Narrow" pitchFamily="34" charset="0"/>
              <a:ea typeface="MS PGothic" pitchFamily="34" charset="-128"/>
            </a:endParaRPr>
          </a:p>
        </p:txBody>
      </p:sp>
      <p:sp>
        <p:nvSpPr>
          <p:cNvPr id="8" name="Text Box 8"/>
          <p:cNvSpPr txBox="1">
            <a:spLocks/>
          </p:cNvSpPr>
          <p:nvPr/>
        </p:nvSpPr>
        <p:spPr bwMode="auto">
          <a:xfrm>
            <a:off x="1403648" y="1844824"/>
            <a:ext cx="2143125" cy="729695"/>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CPUs</a:t>
            </a:r>
          </a:p>
          <a:p>
            <a:pPr algn="ctr" defTabSz="642938">
              <a:lnSpc>
                <a:spcPct val="90000"/>
              </a:lnSpc>
            </a:pPr>
            <a:r>
              <a:rPr lang="en-US" sz="1300" b="1" dirty="0">
                <a:latin typeface="+mj-lt"/>
                <a:ea typeface="MS PGothic" pitchFamily="34" charset="-128"/>
              </a:rPr>
              <a:t>Multiple cores driving performance increases</a:t>
            </a:r>
          </a:p>
        </p:txBody>
      </p:sp>
      <p:sp>
        <p:nvSpPr>
          <p:cNvPr id="9" name="Text Box 10"/>
          <p:cNvSpPr txBox="1">
            <a:spLocks/>
          </p:cNvSpPr>
          <p:nvPr/>
        </p:nvSpPr>
        <p:spPr bwMode="auto">
          <a:xfrm>
            <a:off x="5292080" y="1700808"/>
            <a:ext cx="2143125" cy="90974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2200" b="1" dirty="0">
                <a:latin typeface="+mj-lt"/>
                <a:ea typeface="MS PGothic" pitchFamily="34" charset="-128"/>
              </a:rPr>
              <a:t>GPUs</a:t>
            </a:r>
          </a:p>
          <a:p>
            <a:pPr algn="ctr" defTabSz="642938">
              <a:lnSpc>
                <a:spcPct val="90000"/>
              </a:lnSpc>
            </a:pPr>
            <a:r>
              <a:rPr lang="en-US" sz="1300" b="1" dirty="0">
                <a:latin typeface="+mj-lt"/>
                <a:ea typeface="MS PGothic" pitchFamily="34" charset="-128"/>
              </a:rPr>
              <a:t>Increasingly general purpose data-parallel computing</a:t>
            </a:r>
          </a:p>
        </p:txBody>
      </p:sp>
      <p:sp>
        <p:nvSpPr>
          <p:cNvPr id="10" name="Text Box 12"/>
          <p:cNvSpPr txBox="1">
            <a:spLocks/>
          </p:cNvSpPr>
          <p:nvPr/>
        </p:nvSpPr>
        <p:spPr bwMode="auto">
          <a:xfrm>
            <a:off x="5940152" y="3429000"/>
            <a:ext cx="1404937"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Graphics APIs and Shading Languages</a:t>
            </a:r>
          </a:p>
        </p:txBody>
      </p:sp>
      <p:sp>
        <p:nvSpPr>
          <p:cNvPr id="11" name="Text Box 13"/>
          <p:cNvSpPr txBox="1">
            <a:spLocks/>
          </p:cNvSpPr>
          <p:nvPr/>
        </p:nvSpPr>
        <p:spPr bwMode="auto">
          <a:xfrm>
            <a:off x="1547664" y="3573016"/>
            <a:ext cx="1671638" cy="1006694"/>
          </a:xfrm>
          <a:prstGeom prst="rect">
            <a:avLst/>
          </a:prstGeom>
          <a:noFill/>
          <a:ln w="3175">
            <a:noFill/>
            <a:miter lim="800000"/>
            <a:headEnd/>
            <a:tailEnd/>
          </a:ln>
        </p:spPr>
        <p:txBody>
          <a:bodyPr lIns="64270" tIns="32135" rIns="64270" bIns="32135">
            <a:spAutoFit/>
          </a:bodyPr>
          <a:lstStyle/>
          <a:p>
            <a:pPr algn="ctr" defTabSz="642938">
              <a:lnSpc>
                <a:spcPct val="90000"/>
              </a:lnSpc>
            </a:pPr>
            <a:r>
              <a:rPr lang="en-US" sz="1700" b="1" dirty="0">
                <a:latin typeface="+mj-lt"/>
                <a:ea typeface="MS PGothic" pitchFamily="34" charset="-128"/>
              </a:rPr>
              <a:t>Multi-processor programming – e.g. </a:t>
            </a:r>
            <a:r>
              <a:rPr lang="en-US" sz="1700" b="1" dirty="0" err="1">
                <a:latin typeface="+mj-lt"/>
                <a:ea typeface="MS PGothic" pitchFamily="34" charset="-128"/>
              </a:rPr>
              <a:t>OpenMP</a:t>
            </a:r>
            <a:endParaRPr lang="en-US" sz="1700" b="1" dirty="0">
              <a:latin typeface="+mj-lt"/>
              <a:ea typeface="MS PGothic" pitchFamily="34" charset="-128"/>
            </a:endParaRPr>
          </a:p>
        </p:txBody>
      </p:sp>
      <p:sp>
        <p:nvSpPr>
          <p:cNvPr id="12" name="Text Box 16"/>
          <p:cNvSpPr txBox="1">
            <a:spLocks/>
          </p:cNvSpPr>
          <p:nvPr/>
        </p:nvSpPr>
        <p:spPr bwMode="auto">
          <a:xfrm>
            <a:off x="3784968" y="1970203"/>
            <a:ext cx="1359299" cy="535796"/>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1700" b="1" dirty="0">
                <a:latin typeface="+mj-lt"/>
                <a:ea typeface="MS PGothic" pitchFamily="34" charset="-128"/>
              </a:rPr>
              <a:t>Emerging</a:t>
            </a:r>
            <a:br>
              <a:rPr lang="en-US" sz="1700" b="1" dirty="0">
                <a:latin typeface="+mj-lt"/>
                <a:ea typeface="MS PGothic" pitchFamily="34" charset="-128"/>
              </a:rPr>
            </a:br>
            <a:r>
              <a:rPr lang="en-US" sz="1700" b="1" dirty="0">
                <a:latin typeface="+mj-lt"/>
                <a:ea typeface="MS PGothic" pitchFamily="34" charset="-128"/>
              </a:rPr>
              <a:t>Intersection</a:t>
            </a:r>
          </a:p>
        </p:txBody>
      </p:sp>
      <p:sp>
        <p:nvSpPr>
          <p:cNvPr id="13" name="Text Box 17"/>
          <p:cNvSpPr txBox="1">
            <a:spLocks/>
          </p:cNvSpPr>
          <p:nvPr/>
        </p:nvSpPr>
        <p:spPr bwMode="auto">
          <a:xfrm>
            <a:off x="3497236" y="3645024"/>
            <a:ext cx="1937984" cy="618895"/>
          </a:xfrm>
          <a:prstGeom prst="rect">
            <a:avLst/>
          </a:prstGeom>
          <a:noFill/>
          <a:ln w="3175">
            <a:noFill/>
            <a:miter lim="800000"/>
            <a:headEnd/>
            <a:tailEnd/>
          </a:ln>
        </p:spPr>
        <p:txBody>
          <a:bodyPr wrap="none" lIns="64270" tIns="32135" rIns="64270" bIns="32135">
            <a:spAutoFit/>
          </a:bodyPr>
          <a:lstStyle/>
          <a:p>
            <a:pPr algn="ctr" defTabSz="642938">
              <a:lnSpc>
                <a:spcPct val="90000"/>
              </a:lnSpc>
            </a:pPr>
            <a:r>
              <a:rPr lang="en-US" sz="2000" b="1" dirty="0">
                <a:latin typeface="+mj-lt"/>
                <a:ea typeface="MS PGothic" pitchFamily="34" charset="-128"/>
              </a:rPr>
              <a:t>Heterogeneous</a:t>
            </a:r>
            <a:br>
              <a:rPr lang="en-US" sz="2000" b="1" dirty="0">
                <a:latin typeface="+mj-lt"/>
                <a:ea typeface="MS PGothic" pitchFamily="34" charset="-128"/>
              </a:rPr>
            </a:br>
            <a:r>
              <a:rPr lang="en-US" sz="2000" b="1" dirty="0">
                <a:latin typeface="+mj-lt"/>
                <a:ea typeface="MS PGothic" pitchFamily="34" charset="-128"/>
              </a:rPr>
              <a:t>Computing</a:t>
            </a:r>
          </a:p>
        </p:txBody>
      </p:sp>
      <p:pic>
        <p:nvPicPr>
          <p:cNvPr id="14" name="Picture 16" descr="OpenCL"/>
          <p:cNvPicPr>
            <a:picLocks noChangeAspect="1" noChangeArrowheads="1"/>
          </p:cNvPicPr>
          <p:nvPr/>
        </p:nvPicPr>
        <p:blipFill>
          <a:blip r:embed="rId2" cstate="print"/>
          <a:srcRect/>
          <a:stretch>
            <a:fillRect/>
          </a:stretch>
        </p:blipFill>
        <p:spPr bwMode="auto">
          <a:xfrm>
            <a:off x="3627209" y="2492896"/>
            <a:ext cx="1727200" cy="1194593"/>
          </a:xfrm>
          <a:prstGeom prst="rect">
            <a:avLst/>
          </a:prstGeom>
          <a:noFill/>
          <a:ln w="9525">
            <a:noFill/>
            <a:miter lim="800000"/>
            <a:headEnd/>
            <a:tailEnd/>
          </a:ln>
        </p:spPr>
      </p:pic>
      <p:sp>
        <p:nvSpPr>
          <p:cNvPr id="15" name="AutoShape 14"/>
          <p:cNvSpPr>
            <a:spLocks/>
          </p:cNvSpPr>
          <p:nvPr/>
        </p:nvSpPr>
        <p:spPr bwMode="auto">
          <a:xfrm>
            <a:off x="402997" y="2676653"/>
            <a:ext cx="3268662" cy="847989"/>
          </a:xfrm>
          <a:prstGeom prst="rightArrow">
            <a:avLst>
              <a:gd name="adj1" fmla="val 50000"/>
              <a:gd name="adj2" fmla="val 80304"/>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
        <p:nvSpPr>
          <p:cNvPr id="16" name="AutoShape 15"/>
          <p:cNvSpPr>
            <a:spLocks/>
          </p:cNvSpPr>
          <p:nvPr/>
        </p:nvSpPr>
        <p:spPr bwMode="auto">
          <a:xfrm flipH="1">
            <a:off x="5279815" y="2676653"/>
            <a:ext cx="3267075" cy="847989"/>
          </a:xfrm>
          <a:prstGeom prst="rightArrow">
            <a:avLst>
              <a:gd name="adj1" fmla="val 50000"/>
              <a:gd name="adj2" fmla="val 80265"/>
            </a:avLst>
          </a:prstGeom>
          <a:solidFill>
            <a:schemeClr val="accent5"/>
          </a:solidFill>
          <a:ln w="3175">
            <a:noFill/>
            <a:miter lim="800000"/>
            <a:headEnd/>
            <a:tailEnd/>
          </a:ln>
        </p:spPr>
        <p:txBody>
          <a:bodyPr wrap="none" lIns="64270" tIns="32135" rIns="64270" bIns="32135" anchor="ctr"/>
          <a:lstStyle/>
          <a:p>
            <a:pPr algn="ctr" defTabSz="642938">
              <a:lnSpc>
                <a:spcPct val="90000"/>
              </a:lnSpc>
            </a:pPr>
            <a:endParaRPr lang="en-US" sz="1300" b="1">
              <a:solidFill>
                <a:schemeClr val="tx2"/>
              </a:solidFill>
              <a:latin typeface="Arial Narrow" pitchFamily="34" charset="0"/>
              <a:ea typeface="MS PGothic" pitchFamily="34" charset="-128"/>
            </a:endParaRPr>
          </a:p>
        </p:txBody>
      </p:sp>
    </p:spTree>
    <p:extLst>
      <p:ext uri="{BB962C8B-B14F-4D97-AF65-F5344CB8AC3E}">
        <p14:creationId xmlns:p14="http://schemas.microsoft.com/office/powerpoint/2010/main" val="32163378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Some Concluding remarks</a:t>
            </a:r>
          </a:p>
        </p:txBody>
      </p:sp>
    </p:spTree>
    <p:extLst>
      <p:ext uri="{BB962C8B-B14F-4D97-AF65-F5344CB8AC3E}">
        <p14:creationId xmlns:p14="http://schemas.microsoft.com/office/powerpoint/2010/main" val="2314763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Conclusion</a:t>
            </a:r>
          </a:p>
        </p:txBody>
      </p:sp>
      <p:sp>
        <p:nvSpPr>
          <p:cNvPr id="5" name="Content Placeholder 4"/>
          <p:cNvSpPr>
            <a:spLocks noGrp="1"/>
          </p:cNvSpPr>
          <p:nvPr>
            <p:ph idx="1"/>
          </p:nvPr>
        </p:nvSpPr>
        <p:spPr>
          <a:xfrm>
            <a:off x="179512" y="1340768"/>
            <a:ext cx="8784976" cy="5445224"/>
          </a:xfrm>
        </p:spPr>
        <p:txBody>
          <a:bodyPr>
            <a:normAutofit fontScale="70000" lnSpcReduction="20000"/>
          </a:bodyPr>
          <a:lstStyle/>
          <a:p>
            <a:pPr>
              <a:lnSpc>
                <a:spcPct val="110000"/>
              </a:lnSpc>
            </a:pPr>
            <a:r>
              <a:rPr lang="en-GB" dirty="0"/>
              <a:t>OpenCL has widespread industrial support</a:t>
            </a:r>
          </a:p>
          <a:p>
            <a:pPr>
              <a:lnSpc>
                <a:spcPct val="110000"/>
              </a:lnSpc>
            </a:pPr>
            <a:endParaRPr lang="en-GB" dirty="0"/>
          </a:p>
          <a:p>
            <a:pPr>
              <a:lnSpc>
                <a:spcPct val="110000"/>
              </a:lnSpc>
            </a:pPr>
            <a:r>
              <a:rPr lang="en-GB" dirty="0"/>
              <a:t>OpenCL defines a platform-API/framework for heterogeneous computing, not just GPGPU or CPU-offload programming</a:t>
            </a:r>
          </a:p>
          <a:p>
            <a:pPr>
              <a:lnSpc>
                <a:spcPct val="110000"/>
              </a:lnSpc>
            </a:pPr>
            <a:endParaRPr lang="en-GB" dirty="0"/>
          </a:p>
          <a:p>
            <a:pPr>
              <a:lnSpc>
                <a:spcPct val="110000"/>
              </a:lnSpc>
            </a:pPr>
            <a:r>
              <a:rPr lang="en-GB" dirty="0"/>
              <a:t>OpenCL has the potential to deliver portably </a:t>
            </a:r>
            <a:r>
              <a:rPr lang="en-GB" dirty="0" err="1"/>
              <a:t>performant</a:t>
            </a:r>
            <a:r>
              <a:rPr lang="en-GB" dirty="0"/>
              <a:t> code; but it has to be used correctly</a:t>
            </a:r>
          </a:p>
          <a:p>
            <a:pPr>
              <a:lnSpc>
                <a:spcPct val="110000"/>
              </a:lnSpc>
            </a:pPr>
            <a:endParaRPr lang="en-GB" dirty="0"/>
          </a:p>
          <a:p>
            <a:pPr>
              <a:lnSpc>
                <a:spcPct val="110000"/>
              </a:lnSpc>
            </a:pPr>
            <a:r>
              <a:rPr lang="en-GB" dirty="0"/>
              <a:t>The latest C++ and Python APIs make developing OpenCL programs much simpler than before</a:t>
            </a:r>
          </a:p>
          <a:p>
            <a:pPr>
              <a:lnSpc>
                <a:spcPct val="110000"/>
              </a:lnSpc>
            </a:pPr>
            <a:endParaRPr lang="en-GB" dirty="0"/>
          </a:p>
          <a:p>
            <a:pPr>
              <a:lnSpc>
                <a:spcPct val="110000"/>
              </a:lnSpc>
            </a:pPr>
            <a:r>
              <a:rPr lang="en-GB" dirty="0"/>
              <a:t>The future is clear:</a:t>
            </a:r>
          </a:p>
          <a:p>
            <a:pPr lvl="1">
              <a:lnSpc>
                <a:spcPct val="110000"/>
              </a:lnSpc>
            </a:pPr>
            <a:r>
              <a:rPr lang="en-GB" dirty="0"/>
              <a:t>OpenCL is the </a:t>
            </a:r>
            <a:r>
              <a:rPr lang="en-GB" sz="3400" dirty="0">
                <a:solidFill>
                  <a:schemeClr val="accent2"/>
                </a:solidFill>
              </a:rPr>
              <a:t>only </a:t>
            </a:r>
            <a:r>
              <a:rPr lang="en-GB" dirty="0"/>
              <a:t>parallel programming standard that enables mixing task parallel and data parallel code in a single program while load balancing across </a:t>
            </a:r>
            <a:r>
              <a:rPr lang="en-GB" sz="3400" dirty="0">
                <a:solidFill>
                  <a:schemeClr val="accent4">
                    <a:lumMod val="50000"/>
                  </a:schemeClr>
                </a:solidFill>
              </a:rPr>
              <a:t>ALL </a:t>
            </a:r>
            <a:r>
              <a:rPr lang="en-GB" dirty="0"/>
              <a:t>of the platform’s available resources.</a:t>
            </a:r>
          </a:p>
          <a:p>
            <a:pPr>
              <a:lnSpc>
                <a:spcPct val="110000"/>
              </a:lnSpc>
            </a:pPr>
            <a:endParaRPr lang="en-GB" dirty="0"/>
          </a:p>
        </p:txBody>
      </p:sp>
    </p:spTree>
    <p:extLst>
      <p:ext uri="{BB962C8B-B14F-4D97-AF65-F5344CB8AC3E}">
        <p14:creationId xmlns:p14="http://schemas.microsoft.com/office/powerpoint/2010/main" val="30635606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important related trends</a:t>
            </a:r>
          </a:p>
        </p:txBody>
      </p:sp>
      <p:sp>
        <p:nvSpPr>
          <p:cNvPr id="3" name="Content Placeholder 2"/>
          <p:cNvSpPr>
            <a:spLocks noGrp="1"/>
          </p:cNvSpPr>
          <p:nvPr>
            <p:ph idx="1"/>
          </p:nvPr>
        </p:nvSpPr>
        <p:spPr>
          <a:xfrm>
            <a:off x="107504" y="1411560"/>
            <a:ext cx="8856984" cy="5257800"/>
          </a:xfrm>
        </p:spPr>
        <p:txBody>
          <a:bodyPr>
            <a:normAutofit fontScale="62500" lnSpcReduction="20000"/>
          </a:bodyPr>
          <a:lstStyle/>
          <a:p>
            <a:r>
              <a:rPr lang="en-GB" dirty="0" err="1"/>
              <a:t>OpenCL’s</a:t>
            </a:r>
            <a:r>
              <a:rPr lang="en-GB" dirty="0"/>
              <a:t> Standard Portable Intermediate Representation (SPIR)</a:t>
            </a:r>
          </a:p>
          <a:p>
            <a:pPr lvl="1"/>
            <a:r>
              <a:rPr lang="en-GB" dirty="0"/>
              <a:t>Based on LLVM’s IR</a:t>
            </a:r>
          </a:p>
          <a:p>
            <a:pPr lvl="1"/>
            <a:r>
              <a:rPr lang="en-GB" dirty="0"/>
              <a:t>Makes interchangeable front- and back-ends straightforward</a:t>
            </a:r>
          </a:p>
          <a:p>
            <a:pPr lvl="1"/>
            <a:r>
              <a:rPr lang="en-GB" dirty="0"/>
              <a:t>Now libraries of OpenCL kernels can be distributed in "binary" form, protecting software developer IP</a:t>
            </a:r>
          </a:p>
          <a:p>
            <a:endParaRPr lang="en-GB" dirty="0"/>
          </a:p>
          <a:p>
            <a:r>
              <a:rPr lang="en-GB" dirty="0"/>
              <a:t>OpenCL 2.0 adds support for:</a:t>
            </a:r>
          </a:p>
          <a:p>
            <a:pPr lvl="1"/>
            <a:r>
              <a:rPr lang="en-GB" dirty="0"/>
              <a:t>Shared virtual memory to share addresses between the host and the devices</a:t>
            </a:r>
          </a:p>
          <a:p>
            <a:pPr lvl="1"/>
            <a:r>
              <a:rPr lang="en-GB" dirty="0"/>
              <a:t>Dynamic (nested) parallelism, enabling kernels to directly </a:t>
            </a:r>
            <a:r>
              <a:rPr lang="en-GB" dirty="0" err="1"/>
              <a:t>enqueue</a:t>
            </a:r>
            <a:r>
              <a:rPr lang="en-GB" dirty="0"/>
              <a:t> other kernels on the same device without host intervention</a:t>
            </a:r>
          </a:p>
          <a:p>
            <a:pPr lvl="1"/>
            <a:r>
              <a:rPr lang="en-GB" dirty="0"/>
              <a:t>A formal memory model based on C11</a:t>
            </a:r>
          </a:p>
          <a:p>
            <a:pPr lvl="1"/>
            <a:r>
              <a:rPr lang="en-GB" dirty="0"/>
              <a:t>A generic address space to enable easier mixing and matching between host/global/local/private</a:t>
            </a:r>
          </a:p>
          <a:p>
            <a:pPr lvl="1"/>
            <a:r>
              <a:rPr lang="en-GB" dirty="0"/>
              <a:t>Pipes as memory objects</a:t>
            </a:r>
          </a:p>
          <a:p>
            <a:pPr lvl="1"/>
            <a:r>
              <a:rPr lang="en-GB" dirty="0"/>
              <a:t>Sub-groups to expose warp/</a:t>
            </a:r>
            <a:r>
              <a:rPr lang="en-GB" dirty="0" err="1"/>
              <a:t>wavefront</a:t>
            </a:r>
            <a:r>
              <a:rPr lang="en-GB" dirty="0"/>
              <a:t>-like hardware features</a:t>
            </a:r>
          </a:p>
          <a:p>
            <a:pPr lvl="1"/>
            <a:r>
              <a:rPr lang="en-GB" dirty="0"/>
              <a:t>Lots of other improvements!</a:t>
            </a:r>
          </a:p>
          <a:p>
            <a:endParaRPr lang="en-GB" dirty="0"/>
          </a:p>
          <a:p>
            <a:r>
              <a:rPr lang="en-GB" dirty="0"/>
              <a:t>For the latest news on SPIR and new OpenCL versions see:</a:t>
            </a:r>
          </a:p>
          <a:p>
            <a:pPr lvl="1"/>
            <a:r>
              <a:rPr lang="en-GB" dirty="0">
                <a:hlinkClick r:id="rId2"/>
              </a:rPr>
              <a:t>http://www.khronos.org/opencl/</a:t>
            </a:r>
            <a:r>
              <a:rPr lang="en-GB" dirty="0"/>
              <a:t> </a:t>
            </a:r>
          </a:p>
        </p:txBody>
      </p:sp>
      <p:sp>
        <p:nvSpPr>
          <p:cNvPr id="4" name="Content Placeholder 7"/>
          <p:cNvSpPr txBox="1">
            <a:spLocks/>
          </p:cNvSpPr>
          <p:nvPr/>
        </p:nvSpPr>
        <p:spPr>
          <a:xfrm>
            <a:off x="4283968" y="6597351"/>
            <a:ext cx="4861484" cy="26064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3548099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Resources:</a:t>
            </a:r>
            <a:br>
              <a:rPr lang="en-GB" dirty="0"/>
            </a:br>
            <a:r>
              <a:rPr lang="en-GB" dirty="0"/>
              <a:t>https://www.khronos.org/opencl/</a:t>
            </a:r>
          </a:p>
        </p:txBody>
      </p:sp>
      <p:sp>
        <p:nvSpPr>
          <p:cNvPr id="4" name="TextBox 3"/>
          <p:cNvSpPr txBox="1"/>
          <p:nvPr/>
        </p:nvSpPr>
        <p:spPr>
          <a:xfrm>
            <a:off x="1979712" y="4221088"/>
            <a:ext cx="6526925" cy="923330"/>
          </a:xfrm>
          <a:prstGeom prst="rect">
            <a:avLst/>
          </a:prstGeom>
          <a:noFill/>
        </p:spPr>
        <p:txBody>
          <a:bodyPr wrap="square" rtlCol="0">
            <a:spAutoFit/>
          </a:bodyPr>
          <a:lstStyle/>
          <a:p>
            <a:r>
              <a:rPr lang="en-US" sz="1800" b="1" dirty="0">
                <a:solidFill>
                  <a:schemeClr val="tx1"/>
                </a:solidFill>
                <a:latin typeface="+mn-lt"/>
              </a:rPr>
              <a:t>OpenCL Programming Guide</a:t>
            </a:r>
            <a:r>
              <a:rPr lang="en-US" sz="1800" dirty="0">
                <a:solidFill>
                  <a:schemeClr val="tx1"/>
                </a:solidFill>
                <a:latin typeface="+mn-lt"/>
              </a:rPr>
              <a:t>: </a:t>
            </a:r>
          </a:p>
          <a:p>
            <a:r>
              <a:rPr lang="en-US" sz="1800" dirty="0">
                <a:solidFill>
                  <a:schemeClr val="tx1"/>
                </a:solidFill>
                <a:latin typeface="+mn-lt"/>
              </a:rPr>
              <a:t>Aaftab Munshi, Benedict Gaster, Timothy G. Mattson and James Fung, 2011 </a:t>
            </a:r>
          </a:p>
        </p:txBody>
      </p:sp>
      <p:sp>
        <p:nvSpPr>
          <p:cNvPr id="5" name="TextBox 4"/>
          <p:cNvSpPr txBox="1"/>
          <p:nvPr/>
        </p:nvSpPr>
        <p:spPr>
          <a:xfrm>
            <a:off x="1979712" y="5373216"/>
            <a:ext cx="6526925" cy="923330"/>
          </a:xfrm>
          <a:prstGeom prst="rect">
            <a:avLst/>
          </a:prstGeom>
          <a:noFill/>
        </p:spPr>
        <p:txBody>
          <a:bodyPr wrap="square" rtlCol="0">
            <a:spAutoFit/>
          </a:bodyPr>
          <a:lstStyle/>
          <a:p>
            <a:r>
              <a:rPr lang="en-US" sz="1800" b="1" dirty="0">
                <a:solidFill>
                  <a:schemeClr val="tx1"/>
                </a:solidFill>
                <a:latin typeface="+mn-lt"/>
              </a:rPr>
              <a:t>Heterogeneous Computing with OpenCL</a:t>
            </a:r>
          </a:p>
          <a:p>
            <a:r>
              <a:rPr lang="en-US" sz="1800" dirty="0">
                <a:solidFill>
                  <a:schemeClr val="tx1"/>
                </a:solidFill>
                <a:latin typeface="+mn-lt"/>
              </a:rPr>
              <a:t>Benedict Gaster, Lee Howes, David R. </a:t>
            </a:r>
            <a:r>
              <a:rPr lang="en-US" sz="1800" dirty="0" err="1">
                <a:solidFill>
                  <a:schemeClr val="tx1"/>
                </a:solidFill>
                <a:latin typeface="+mn-lt"/>
              </a:rPr>
              <a:t>Kaeli</a:t>
            </a:r>
            <a:r>
              <a:rPr lang="en-US" sz="1800" dirty="0">
                <a:solidFill>
                  <a:schemeClr val="tx1"/>
                </a:solidFill>
                <a:latin typeface="+mn-lt"/>
              </a:rPr>
              <a:t>, </a:t>
            </a:r>
            <a:r>
              <a:rPr lang="en-US" sz="1800" dirty="0" err="1">
                <a:solidFill>
                  <a:schemeClr val="tx1"/>
                </a:solidFill>
                <a:latin typeface="+mn-lt"/>
              </a:rPr>
              <a:t>Perhaad</a:t>
            </a:r>
            <a:r>
              <a:rPr lang="en-US" sz="1800" dirty="0">
                <a:solidFill>
                  <a:schemeClr val="tx1"/>
                </a:solidFill>
                <a:latin typeface="+mn-lt"/>
              </a:rPr>
              <a:t> </a:t>
            </a:r>
            <a:r>
              <a:rPr lang="en-US" sz="1800" dirty="0" err="1">
                <a:solidFill>
                  <a:schemeClr val="tx1"/>
                </a:solidFill>
                <a:latin typeface="+mn-lt"/>
              </a:rPr>
              <a:t>Mistry</a:t>
            </a:r>
            <a:r>
              <a:rPr lang="en-US" sz="1800" dirty="0">
                <a:solidFill>
                  <a:schemeClr val="tx1"/>
                </a:solidFill>
                <a:latin typeface="+mn-lt"/>
              </a:rPr>
              <a:t> and Dana </a:t>
            </a:r>
            <a:r>
              <a:rPr lang="en-US" sz="1800" dirty="0" err="1">
                <a:solidFill>
                  <a:schemeClr val="tx1"/>
                </a:solidFill>
                <a:latin typeface="+mn-lt"/>
              </a:rPr>
              <a:t>Schaa</a:t>
            </a:r>
            <a:r>
              <a:rPr lang="en-US" sz="1800" dirty="0">
                <a:solidFill>
                  <a:schemeClr val="tx1"/>
                </a:solidFill>
                <a:latin typeface="+mn-lt"/>
              </a:rPr>
              <a:t>, 2011</a:t>
            </a:r>
          </a:p>
        </p:txBody>
      </p:sp>
      <p:grpSp>
        <p:nvGrpSpPr>
          <p:cNvPr id="6" name="Group 9"/>
          <p:cNvGrpSpPr/>
          <p:nvPr/>
        </p:nvGrpSpPr>
        <p:grpSpPr>
          <a:xfrm>
            <a:off x="620958" y="5301208"/>
            <a:ext cx="845301" cy="1008112"/>
            <a:chOff x="376238" y="3239813"/>
            <a:chExt cx="1817664" cy="2167759"/>
          </a:xfrm>
        </p:grpSpPr>
        <p:pic>
          <p:nvPicPr>
            <p:cNvPr id="7" name="Picture 2"/>
            <p:cNvPicPr>
              <a:picLocks noChangeAspect="1" noChangeArrowheads="1"/>
            </p:cNvPicPr>
            <p:nvPr/>
          </p:nvPicPr>
          <p:blipFill>
            <a:blip r:embed="rId2" cstate="print"/>
            <a:srcRect/>
            <a:stretch>
              <a:fillRect/>
            </a:stretch>
          </p:blipFill>
          <p:spPr bwMode="auto">
            <a:xfrm>
              <a:off x="376238" y="3239813"/>
              <a:ext cx="1765410" cy="2167759"/>
            </a:xfrm>
            <a:prstGeom prst="rect">
              <a:avLst/>
            </a:prstGeom>
            <a:noFill/>
            <a:ln w="9525">
              <a:noFill/>
              <a:miter lim="800000"/>
              <a:headEnd/>
              <a:tailEnd/>
            </a:ln>
          </p:spPr>
        </p:pic>
        <p:sp>
          <p:nvSpPr>
            <p:cNvPr id="8" name="Rectangle 7"/>
            <p:cNvSpPr/>
            <p:nvPr/>
          </p:nvSpPr>
          <p:spPr>
            <a:xfrm>
              <a:off x="2032731" y="3269473"/>
              <a:ext cx="161171" cy="17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8" idx="0"/>
            </p:cNvCxnSpPr>
            <p:nvPr/>
          </p:nvCxnSpPr>
          <p:spPr>
            <a:xfrm rot="16200000" flipV="1">
              <a:off x="1058161" y="4324629"/>
              <a:ext cx="2111216" cy="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 name="Group 12"/>
          <p:cNvGrpSpPr/>
          <p:nvPr/>
        </p:nvGrpSpPr>
        <p:grpSpPr>
          <a:xfrm>
            <a:off x="611560" y="4131315"/>
            <a:ext cx="864096" cy="1097885"/>
            <a:chOff x="376239" y="728335"/>
            <a:chExt cx="1751583" cy="2225491"/>
          </a:xfrm>
        </p:grpSpPr>
        <p:pic>
          <p:nvPicPr>
            <p:cNvPr id="11" name="Picture 10"/>
            <p:cNvPicPr>
              <a:picLocks noChangeAspect="1" noChangeArrowheads="1"/>
            </p:cNvPicPr>
            <p:nvPr/>
          </p:nvPicPr>
          <p:blipFill>
            <a:blip r:embed="rId3" cstate="print"/>
            <a:srcRect/>
            <a:stretch>
              <a:fillRect/>
            </a:stretch>
          </p:blipFill>
          <p:spPr bwMode="auto">
            <a:xfrm>
              <a:off x="376239" y="728335"/>
              <a:ext cx="1704810" cy="2225491"/>
            </a:xfrm>
            <a:prstGeom prst="rect">
              <a:avLst/>
            </a:prstGeom>
            <a:noFill/>
            <a:ln w="9525">
              <a:noFill/>
              <a:miter lim="800000"/>
              <a:headEnd/>
              <a:tailEnd/>
            </a:ln>
          </p:spPr>
        </p:pic>
        <p:sp>
          <p:nvSpPr>
            <p:cNvPr id="12" name="Rectangle 11"/>
            <p:cNvSpPr/>
            <p:nvPr/>
          </p:nvSpPr>
          <p:spPr>
            <a:xfrm>
              <a:off x="1984811" y="749721"/>
              <a:ext cx="112675" cy="199348"/>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62817" y="736720"/>
              <a:ext cx="65005" cy="277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stretch>
            <a:fillRect/>
          </a:stretch>
        </p:blipFill>
        <p:spPr>
          <a:xfrm>
            <a:off x="611560" y="1700808"/>
            <a:ext cx="864096" cy="1109578"/>
          </a:xfrm>
          <a:prstGeom prst="rect">
            <a:avLst/>
          </a:prstGeom>
        </p:spPr>
      </p:pic>
      <p:sp>
        <p:nvSpPr>
          <p:cNvPr id="16" name="TextBox 15"/>
          <p:cNvSpPr txBox="1"/>
          <p:nvPr/>
        </p:nvSpPr>
        <p:spPr>
          <a:xfrm>
            <a:off x="1979712" y="1785590"/>
            <a:ext cx="6526925" cy="923330"/>
          </a:xfrm>
          <a:prstGeom prst="rect">
            <a:avLst/>
          </a:prstGeom>
          <a:noFill/>
        </p:spPr>
        <p:txBody>
          <a:bodyPr wrap="square" rtlCol="0">
            <a:spAutoFit/>
          </a:bodyPr>
          <a:lstStyle/>
          <a:p>
            <a:r>
              <a:rPr lang="en-US" sz="1800" b="1" dirty="0">
                <a:solidFill>
                  <a:schemeClr val="tx1"/>
                </a:solidFill>
                <a:latin typeface="+mn-lt"/>
              </a:rPr>
              <a:t>The OpenCL specification</a:t>
            </a:r>
            <a:endParaRPr lang="en-US" sz="1800" dirty="0">
              <a:solidFill>
                <a:schemeClr val="tx1"/>
              </a:solidFill>
              <a:latin typeface="+mn-lt"/>
            </a:endParaRPr>
          </a:p>
          <a:p>
            <a:r>
              <a:rPr lang="en-US" sz="1800" dirty="0">
                <a:solidFill>
                  <a:schemeClr val="tx1"/>
                </a:solidFill>
                <a:latin typeface="+mn-lt"/>
              </a:rPr>
              <a:t>Surprisingly approachable for a spec!</a:t>
            </a:r>
          </a:p>
          <a:p>
            <a:r>
              <a:rPr lang="en-US" dirty="0">
                <a:hlinkClick r:id="rId5"/>
              </a:rPr>
              <a:t>https://www.khronos.org/registry/cl/</a:t>
            </a:r>
            <a:r>
              <a:rPr lang="en-US" dirty="0"/>
              <a:t> </a:t>
            </a:r>
          </a:p>
        </p:txBody>
      </p:sp>
      <p:pic>
        <p:nvPicPr>
          <p:cNvPr id="17" name="Picture 2"/>
          <p:cNvPicPr>
            <a:picLocks noGrp="1" noChangeAspect="1" noChangeArrowheads="1"/>
          </p:cNvPicPr>
          <p:nvPr>
            <p:ph sz="half" idx="4294967295"/>
          </p:nvPr>
        </p:nvPicPr>
        <p:blipFill>
          <a:blip r:embed="rId6" cstate="print"/>
          <a:stretch>
            <a:fillRect/>
          </a:stretch>
        </p:blipFill>
        <p:spPr bwMode="auto">
          <a:xfrm>
            <a:off x="611560" y="2924944"/>
            <a:ext cx="864096" cy="1110138"/>
          </a:xfrm>
          <a:prstGeom prst="rect">
            <a:avLst/>
          </a:prstGeom>
          <a:noFill/>
          <a:ln w="9525">
            <a:noFill/>
            <a:miter lim="800000"/>
            <a:headEnd/>
            <a:tailEnd/>
          </a:ln>
        </p:spPr>
      </p:pic>
      <p:sp>
        <p:nvSpPr>
          <p:cNvPr id="18" name="TextBox 17"/>
          <p:cNvSpPr txBox="1"/>
          <p:nvPr/>
        </p:nvSpPr>
        <p:spPr>
          <a:xfrm>
            <a:off x="1979712" y="2996952"/>
            <a:ext cx="6526925" cy="923330"/>
          </a:xfrm>
          <a:prstGeom prst="rect">
            <a:avLst/>
          </a:prstGeom>
          <a:noFill/>
        </p:spPr>
        <p:txBody>
          <a:bodyPr wrap="square" rtlCol="0">
            <a:spAutoFit/>
          </a:bodyPr>
          <a:lstStyle/>
          <a:p>
            <a:r>
              <a:rPr lang="en-US" sz="1800" b="1" dirty="0">
                <a:solidFill>
                  <a:schemeClr val="tx1"/>
                </a:solidFill>
                <a:latin typeface="+mn-lt"/>
              </a:rPr>
              <a:t>OpenCL reference card</a:t>
            </a:r>
            <a:endParaRPr lang="en-US" sz="1800" dirty="0">
              <a:solidFill>
                <a:schemeClr val="tx1"/>
              </a:solidFill>
              <a:latin typeface="+mn-lt"/>
            </a:endParaRPr>
          </a:p>
          <a:p>
            <a:r>
              <a:rPr lang="en-US" sz="1800" dirty="0">
                <a:solidFill>
                  <a:schemeClr val="tx1"/>
                </a:solidFill>
                <a:latin typeface="+mn-lt"/>
              </a:rPr>
              <a:t>Useful to have on your desk(top)</a:t>
            </a:r>
            <a:endParaRPr lang="en-US" dirty="0"/>
          </a:p>
          <a:p>
            <a:r>
              <a:rPr lang="en-US" sz="1800" dirty="0">
                <a:solidFill>
                  <a:schemeClr val="tx1"/>
                </a:solidFill>
                <a:latin typeface="+mn-lt"/>
              </a:rPr>
              <a:t>Available on the same page as the spec.</a:t>
            </a:r>
          </a:p>
        </p:txBody>
      </p:sp>
    </p:spTree>
    <p:extLst>
      <p:ext uri="{BB962C8B-B14F-4D97-AF65-F5344CB8AC3E}">
        <p14:creationId xmlns:p14="http://schemas.microsoft.com/office/powerpoint/2010/main" val="29317353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GB" dirty="0"/>
              <a:t>New annual </a:t>
            </a:r>
            <a:r>
              <a:rPr lang="en-GB" dirty="0" err="1"/>
              <a:t>OpenCL</a:t>
            </a:r>
            <a:r>
              <a:rPr lang="en-GB" dirty="0"/>
              <a:t> conference</a:t>
            </a:r>
          </a:p>
          <a:p>
            <a:pPr lvl="1"/>
            <a:r>
              <a:rPr lang="en-GB" dirty="0">
                <a:hlinkClick r:id="rId2"/>
              </a:rPr>
              <a:t>http://www.iwocl.org/</a:t>
            </a:r>
            <a:endParaRPr lang="en-GB" dirty="0"/>
          </a:p>
          <a:p>
            <a:pPr lvl="1"/>
            <a:r>
              <a:rPr lang="en-GB" dirty="0"/>
              <a:t>Held in May each year</a:t>
            </a:r>
          </a:p>
          <a:p>
            <a:pPr lvl="1"/>
            <a:r>
              <a:rPr lang="en-GB" dirty="0"/>
              <a:t>CFP to be announced at SC</a:t>
            </a:r>
          </a:p>
          <a:p>
            <a:endParaRPr lang="en-GB" dirty="0"/>
          </a:p>
          <a:p>
            <a:r>
              <a:rPr lang="en-GB" dirty="0" err="1"/>
              <a:t>OpenCL</a:t>
            </a:r>
            <a:r>
              <a:rPr lang="en-GB" dirty="0"/>
              <a:t> Forums:</a:t>
            </a:r>
          </a:p>
          <a:p>
            <a:pPr lvl="1"/>
            <a:r>
              <a:rPr lang="en-GB" dirty="0"/>
              <a:t>Khronos' OpenCL forums are the central place to be:</a:t>
            </a:r>
          </a:p>
          <a:p>
            <a:pPr lvl="1"/>
            <a:r>
              <a:rPr lang="en-GB" dirty="0">
                <a:hlinkClick r:id="rId3"/>
              </a:rPr>
              <a:t>http://www.khronos.org/message_boards/forumdisplay.php?f=61</a:t>
            </a:r>
            <a:r>
              <a:rPr lang="en-GB" dirty="0"/>
              <a:t> </a:t>
            </a:r>
          </a:p>
          <a:p>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132856"/>
            <a:ext cx="3006841" cy="740366"/>
          </a:xfrm>
          <a:prstGeom prst="rect">
            <a:avLst/>
          </a:prstGeom>
        </p:spPr>
      </p:pic>
    </p:spTree>
    <p:extLst>
      <p:ext uri="{BB962C8B-B14F-4D97-AF65-F5344CB8AC3E}">
        <p14:creationId xmlns:p14="http://schemas.microsoft.com/office/powerpoint/2010/main" val="41157976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OpenCL resources</a:t>
            </a:r>
          </a:p>
        </p:txBody>
      </p:sp>
      <p:sp>
        <p:nvSpPr>
          <p:cNvPr id="3" name="Content Placeholder 2"/>
          <p:cNvSpPr>
            <a:spLocks noGrp="1"/>
          </p:cNvSpPr>
          <p:nvPr>
            <p:ph idx="1"/>
          </p:nvPr>
        </p:nvSpPr>
        <p:spPr/>
        <p:txBody>
          <a:bodyPr>
            <a:normAutofit fontScale="85000" lnSpcReduction="10000"/>
          </a:bodyPr>
          <a:lstStyle/>
          <a:p>
            <a:r>
              <a:rPr lang="en-GB" dirty="0"/>
              <a:t>CLU: a library of useful C-level OpenCL utilities, such as program initialization, CL kernel code compilation and calling kernels with their arguments (bit like GLUT!):</a:t>
            </a:r>
            <a:r>
              <a:rPr lang="en-GB" dirty="0">
                <a:hlinkClick r:id="rId2"/>
              </a:rPr>
              <a:t>https://github.com/Computing-Language-Utility/CLU</a:t>
            </a:r>
          </a:p>
          <a:p>
            <a:endParaRPr lang="en-GB" dirty="0"/>
          </a:p>
          <a:p>
            <a:r>
              <a:rPr lang="en-GB" dirty="0" err="1"/>
              <a:t>clMath</a:t>
            </a:r>
            <a:r>
              <a:rPr lang="en-GB" dirty="0"/>
              <a:t>: an open source BLAS / FFT library originally developed by </a:t>
            </a:r>
            <a:r>
              <a:rPr lang="en-GB" dirty="0" err="1"/>
              <a:t>AMD</a:t>
            </a:r>
            <a:r>
              <a:rPr lang="en-GB" dirty="0" err="1">
                <a:hlinkClick r:id="rId3"/>
              </a:rPr>
              <a:t>https</a:t>
            </a:r>
            <a:r>
              <a:rPr lang="en-GB" dirty="0">
                <a:hlinkClick r:id="rId3"/>
              </a:rPr>
              <a:t>://github.com/clMathLibraries/clBLAS and </a:t>
            </a:r>
            <a:r>
              <a:rPr lang="en-GB" dirty="0">
                <a:hlinkClick r:id="rId4"/>
              </a:rPr>
              <a:t>https://github.com/clMathLibraries/clFFT</a:t>
            </a:r>
            <a:endParaRPr lang="en-GB" dirty="0"/>
          </a:p>
        </p:txBody>
      </p:sp>
    </p:spTree>
    <p:extLst>
      <p:ext uri="{BB962C8B-B14F-4D97-AF65-F5344CB8AC3E}">
        <p14:creationId xmlns:p14="http://schemas.microsoft.com/office/powerpoint/2010/main" val="38122078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Versions of </a:t>
            </a:r>
            <a:r>
              <a:rPr lang="en-GB" dirty="0" err="1"/>
              <a:t>opencl</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0014253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1.0</a:t>
            </a:r>
          </a:p>
        </p:txBody>
      </p:sp>
      <p:sp>
        <p:nvSpPr>
          <p:cNvPr id="3" name="Content Placeholder 2"/>
          <p:cNvSpPr>
            <a:spLocks noGrp="1"/>
          </p:cNvSpPr>
          <p:nvPr>
            <p:ph idx="1"/>
          </p:nvPr>
        </p:nvSpPr>
        <p:spPr/>
        <p:txBody>
          <a:bodyPr/>
          <a:lstStyle/>
          <a:p>
            <a:r>
              <a:rPr lang="en-GB" dirty="0"/>
              <a:t>First public release, December 2008</a:t>
            </a:r>
          </a:p>
        </p:txBody>
      </p:sp>
    </p:spTree>
    <p:extLst>
      <p:ext uri="{BB962C8B-B14F-4D97-AF65-F5344CB8AC3E}">
        <p14:creationId xmlns:p14="http://schemas.microsoft.com/office/powerpoint/2010/main" val="12651999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1.1</a:t>
            </a:r>
          </a:p>
        </p:txBody>
      </p:sp>
      <p:sp>
        <p:nvSpPr>
          <p:cNvPr id="5" name="Content Placeholder 4"/>
          <p:cNvSpPr>
            <a:spLocks noGrp="1"/>
          </p:cNvSpPr>
          <p:nvPr>
            <p:ph idx="1"/>
          </p:nvPr>
        </p:nvSpPr>
        <p:spPr/>
        <p:txBody>
          <a:bodyPr/>
          <a:lstStyle/>
          <a:p>
            <a:r>
              <a:rPr lang="en-GB" dirty="0"/>
              <a:t>Released June 2010</a:t>
            </a:r>
          </a:p>
          <a:p>
            <a:r>
              <a:rPr lang="en-GB" dirty="0"/>
              <a:t>Major new features:</a:t>
            </a:r>
          </a:p>
          <a:p>
            <a:pPr lvl="1"/>
            <a:r>
              <a:rPr lang="en-GB" dirty="0"/>
              <a:t>Sub buffers</a:t>
            </a:r>
          </a:p>
          <a:p>
            <a:pPr lvl="1"/>
            <a:r>
              <a:rPr lang="en-GB" dirty="0"/>
              <a:t>User events</a:t>
            </a:r>
          </a:p>
          <a:p>
            <a:pPr lvl="1"/>
            <a:r>
              <a:rPr lang="en-GB" dirty="0"/>
              <a:t>More built-in functions</a:t>
            </a:r>
          </a:p>
          <a:p>
            <a:pPr lvl="1"/>
            <a:r>
              <a:rPr lang="en-GB" dirty="0"/>
              <a:t>32-bit atomics become core features</a:t>
            </a:r>
          </a:p>
          <a:p>
            <a:pPr lvl="1"/>
            <a:endParaRPr lang="en-GB" dirty="0"/>
          </a:p>
        </p:txBody>
      </p:sp>
    </p:spTree>
    <p:extLst>
      <p:ext uri="{BB962C8B-B14F-4D97-AF65-F5344CB8AC3E}">
        <p14:creationId xmlns:p14="http://schemas.microsoft.com/office/powerpoint/2010/main" val="27494640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1.2</a:t>
            </a:r>
          </a:p>
        </p:txBody>
      </p:sp>
      <p:sp>
        <p:nvSpPr>
          <p:cNvPr id="5" name="Content Placeholder 4"/>
          <p:cNvSpPr>
            <a:spLocks noGrp="1"/>
          </p:cNvSpPr>
          <p:nvPr>
            <p:ph idx="1"/>
          </p:nvPr>
        </p:nvSpPr>
        <p:spPr/>
        <p:txBody>
          <a:bodyPr/>
          <a:lstStyle/>
          <a:p>
            <a:r>
              <a:rPr lang="en-GB" dirty="0"/>
              <a:t>Released November 2011</a:t>
            </a:r>
          </a:p>
          <a:p>
            <a:r>
              <a:rPr lang="en-GB" dirty="0"/>
              <a:t>Major new features:</a:t>
            </a:r>
          </a:p>
          <a:p>
            <a:pPr lvl="1"/>
            <a:r>
              <a:rPr lang="en-GB" dirty="0"/>
              <a:t>Custom devices and built-in kernels</a:t>
            </a:r>
          </a:p>
          <a:p>
            <a:pPr lvl="1"/>
            <a:r>
              <a:rPr lang="en-GB" dirty="0"/>
              <a:t>Device partitioning</a:t>
            </a:r>
          </a:p>
          <a:p>
            <a:pPr lvl="1"/>
            <a:r>
              <a:rPr lang="en-GB" dirty="0"/>
              <a:t>Support separate compilation and linking of programs</a:t>
            </a:r>
          </a:p>
          <a:p>
            <a:pPr lvl="1"/>
            <a:r>
              <a:rPr lang="en-GB" dirty="0"/>
              <a:t>Greater support for OpenCL libraries</a:t>
            </a:r>
          </a:p>
        </p:txBody>
      </p:sp>
    </p:spTree>
    <p:extLst>
      <p:ext uri="{BB962C8B-B14F-4D97-AF65-F5344CB8AC3E}">
        <p14:creationId xmlns:p14="http://schemas.microsoft.com/office/powerpoint/2010/main" val="84364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0"/>
            <a:ext cx="8229600" cy="908720"/>
          </a:xfrm>
        </p:spPr>
        <p:txBody>
          <a:bodyPr>
            <a:normAutofit/>
          </a:bodyPr>
          <a:lstStyle/>
          <a:p>
            <a:r>
              <a:rPr lang="en-GB" dirty="0"/>
              <a:t>The origins of OpenCL</a:t>
            </a:r>
          </a:p>
        </p:txBody>
      </p:sp>
      <p:sp>
        <p:nvSpPr>
          <p:cNvPr id="5" name="TextBox 4"/>
          <p:cNvSpPr txBox="1"/>
          <p:nvPr/>
        </p:nvSpPr>
        <p:spPr>
          <a:xfrm>
            <a:off x="-36512" y="1082987"/>
            <a:ext cx="864096" cy="461665"/>
          </a:xfrm>
          <a:prstGeom prst="rect">
            <a:avLst/>
          </a:prstGeom>
          <a:noFill/>
        </p:spPr>
        <p:txBody>
          <a:bodyPr wrap="square" rtlCol="0">
            <a:spAutoFit/>
          </a:bodyPr>
          <a:lstStyle/>
          <a:p>
            <a:r>
              <a:rPr lang="en-GB" sz="2400" b="1" dirty="0">
                <a:solidFill>
                  <a:schemeClr val="tx2"/>
                </a:solidFill>
              </a:rPr>
              <a:t>AMD</a:t>
            </a:r>
          </a:p>
        </p:txBody>
      </p:sp>
      <p:sp>
        <p:nvSpPr>
          <p:cNvPr id="6" name="TextBox 5"/>
          <p:cNvSpPr txBox="1"/>
          <p:nvPr/>
        </p:nvSpPr>
        <p:spPr>
          <a:xfrm>
            <a:off x="-36512" y="1685999"/>
            <a:ext cx="864096" cy="461665"/>
          </a:xfrm>
          <a:prstGeom prst="rect">
            <a:avLst/>
          </a:prstGeom>
          <a:noFill/>
        </p:spPr>
        <p:txBody>
          <a:bodyPr wrap="square" rtlCol="0">
            <a:spAutoFit/>
          </a:bodyPr>
          <a:lstStyle/>
          <a:p>
            <a:r>
              <a:rPr lang="en-GB" sz="2400" b="1" dirty="0">
                <a:solidFill>
                  <a:schemeClr val="tx2"/>
                </a:solidFill>
              </a:rPr>
              <a:t>ATI</a:t>
            </a:r>
          </a:p>
        </p:txBody>
      </p:sp>
      <p:sp>
        <p:nvSpPr>
          <p:cNvPr id="7" name="TextBox 6"/>
          <p:cNvSpPr txBox="1"/>
          <p:nvPr/>
        </p:nvSpPr>
        <p:spPr>
          <a:xfrm>
            <a:off x="-36512" y="2946186"/>
            <a:ext cx="1152128" cy="461665"/>
          </a:xfrm>
          <a:prstGeom prst="rect">
            <a:avLst/>
          </a:prstGeom>
          <a:noFill/>
        </p:spPr>
        <p:txBody>
          <a:bodyPr wrap="square" rtlCol="0">
            <a:spAutoFit/>
          </a:bodyPr>
          <a:lstStyle/>
          <a:p>
            <a:r>
              <a:rPr lang="en-GB" sz="2400" b="1" dirty="0">
                <a:solidFill>
                  <a:schemeClr val="tx2"/>
                </a:solidFill>
              </a:rPr>
              <a:t>NVIDIA</a:t>
            </a:r>
          </a:p>
        </p:txBody>
      </p:sp>
      <p:sp>
        <p:nvSpPr>
          <p:cNvPr id="8" name="TextBox 7"/>
          <p:cNvSpPr txBox="1"/>
          <p:nvPr/>
        </p:nvSpPr>
        <p:spPr>
          <a:xfrm>
            <a:off x="-36512" y="4528755"/>
            <a:ext cx="864096" cy="461665"/>
          </a:xfrm>
          <a:prstGeom prst="rect">
            <a:avLst/>
          </a:prstGeom>
          <a:noFill/>
        </p:spPr>
        <p:txBody>
          <a:bodyPr wrap="square" rtlCol="0">
            <a:spAutoFit/>
          </a:bodyPr>
          <a:lstStyle/>
          <a:p>
            <a:r>
              <a:rPr lang="en-GB" sz="2400" b="1" dirty="0">
                <a:solidFill>
                  <a:schemeClr val="tx2"/>
                </a:solidFill>
              </a:rPr>
              <a:t>Intel</a:t>
            </a:r>
          </a:p>
        </p:txBody>
      </p:sp>
      <p:sp>
        <p:nvSpPr>
          <p:cNvPr id="9" name="TextBox 8"/>
          <p:cNvSpPr txBox="1"/>
          <p:nvPr/>
        </p:nvSpPr>
        <p:spPr>
          <a:xfrm>
            <a:off x="-36512" y="5877272"/>
            <a:ext cx="1008112" cy="461665"/>
          </a:xfrm>
          <a:prstGeom prst="rect">
            <a:avLst/>
          </a:prstGeom>
          <a:noFill/>
        </p:spPr>
        <p:txBody>
          <a:bodyPr wrap="square" rtlCol="0">
            <a:spAutoFit/>
          </a:bodyPr>
          <a:lstStyle/>
          <a:p>
            <a:r>
              <a:rPr lang="en-GB" sz="2400" b="1" dirty="0">
                <a:solidFill>
                  <a:schemeClr val="tx2"/>
                </a:solidFill>
              </a:rPr>
              <a:t>Apple</a:t>
            </a:r>
          </a:p>
        </p:txBody>
      </p:sp>
      <p:sp>
        <p:nvSpPr>
          <p:cNvPr id="10" name="TextBox 9"/>
          <p:cNvSpPr txBox="1"/>
          <p:nvPr/>
        </p:nvSpPr>
        <p:spPr>
          <a:xfrm>
            <a:off x="1341149" y="1224136"/>
            <a:ext cx="1872208" cy="923330"/>
          </a:xfrm>
          <a:prstGeom prst="rect">
            <a:avLst/>
          </a:prstGeom>
          <a:noFill/>
        </p:spPr>
        <p:txBody>
          <a:bodyPr wrap="square" rtlCol="0">
            <a:spAutoFit/>
          </a:bodyPr>
          <a:lstStyle/>
          <a:p>
            <a:r>
              <a:rPr lang="en-GB" dirty="0"/>
              <a:t>Merged, needed commonality across products</a:t>
            </a:r>
          </a:p>
        </p:txBody>
      </p:sp>
      <p:cxnSp>
        <p:nvCxnSpPr>
          <p:cNvPr id="12" name="Straight Connector 11"/>
          <p:cNvCxnSpPr>
            <a:stCxn id="5" idx="3"/>
            <a:endCxn id="10" idx="1"/>
          </p:cNvCxnSpPr>
          <p:nvPr/>
        </p:nvCxnSpPr>
        <p:spPr>
          <a:xfrm>
            <a:off x="827584" y="1313820"/>
            <a:ext cx="513565" cy="3719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3"/>
            <a:endCxn id="10" idx="1"/>
          </p:cNvCxnSpPr>
          <p:nvPr/>
        </p:nvCxnSpPr>
        <p:spPr>
          <a:xfrm flipV="1">
            <a:off x="827584" y="1685801"/>
            <a:ext cx="513565" cy="2310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12186" y="2576855"/>
            <a:ext cx="1738391" cy="1200329"/>
          </a:xfrm>
          <a:prstGeom prst="rect">
            <a:avLst/>
          </a:prstGeom>
          <a:noFill/>
        </p:spPr>
        <p:txBody>
          <a:bodyPr wrap="square" rtlCol="0">
            <a:spAutoFit/>
          </a:bodyPr>
          <a:lstStyle/>
          <a:p>
            <a:r>
              <a:rPr lang="en-GB" dirty="0"/>
              <a:t>GPU vendor – wants to steal market share from CPU</a:t>
            </a:r>
          </a:p>
        </p:txBody>
      </p:sp>
      <p:cxnSp>
        <p:nvCxnSpPr>
          <p:cNvPr id="21" name="Straight Connector 20"/>
          <p:cNvCxnSpPr>
            <a:stCxn id="7" idx="3"/>
            <a:endCxn id="20" idx="1"/>
          </p:cNvCxnSpPr>
          <p:nvPr/>
        </p:nvCxnSpPr>
        <p:spPr>
          <a:xfrm>
            <a:off x="1115616" y="3177019"/>
            <a:ext cx="1965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1149" y="4159423"/>
            <a:ext cx="1872208" cy="1200329"/>
          </a:xfrm>
          <a:prstGeom prst="rect">
            <a:avLst/>
          </a:prstGeom>
          <a:noFill/>
        </p:spPr>
        <p:txBody>
          <a:bodyPr wrap="square" rtlCol="0">
            <a:spAutoFit/>
          </a:bodyPr>
          <a:lstStyle/>
          <a:p>
            <a:r>
              <a:rPr lang="en-GB" dirty="0"/>
              <a:t>CPU vendor – wants to steal market share from GPU</a:t>
            </a:r>
          </a:p>
        </p:txBody>
      </p:sp>
      <p:cxnSp>
        <p:nvCxnSpPr>
          <p:cNvPr id="32" name="Straight Connector 31"/>
          <p:cNvCxnSpPr>
            <a:stCxn id="8" idx="3"/>
            <a:endCxn id="30" idx="1"/>
          </p:cNvCxnSpPr>
          <p:nvPr/>
        </p:nvCxnSpPr>
        <p:spPr>
          <a:xfrm>
            <a:off x="827584" y="4759588"/>
            <a:ext cx="51356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23437" y="5507939"/>
            <a:ext cx="2880320" cy="1200329"/>
          </a:xfrm>
          <a:prstGeom prst="rect">
            <a:avLst/>
          </a:prstGeom>
          <a:noFill/>
        </p:spPr>
        <p:txBody>
          <a:bodyPr wrap="square" rtlCol="0">
            <a:spAutoFit/>
          </a:bodyPr>
          <a:lstStyle/>
          <a:p>
            <a:r>
              <a:rPr lang="en-GB" dirty="0"/>
              <a:t>Was tired of recoding for many core, GPUs.</a:t>
            </a:r>
          </a:p>
          <a:p>
            <a:r>
              <a:rPr lang="en-GB" dirty="0"/>
              <a:t>Pushed vendors to standardize.</a:t>
            </a:r>
          </a:p>
        </p:txBody>
      </p:sp>
      <p:cxnSp>
        <p:nvCxnSpPr>
          <p:cNvPr id="39" name="Straight Connector 38"/>
          <p:cNvCxnSpPr>
            <a:stCxn id="9" idx="3"/>
            <a:endCxn id="38" idx="1"/>
          </p:cNvCxnSpPr>
          <p:nvPr/>
        </p:nvCxnSpPr>
        <p:spPr>
          <a:xfrm flipV="1">
            <a:off x="971600" y="6108104"/>
            <a:ext cx="351837"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26118" y="2287544"/>
            <a:ext cx="2591594" cy="707886"/>
          </a:xfrm>
          <a:prstGeom prst="rect">
            <a:avLst/>
          </a:prstGeom>
          <a:noFill/>
        </p:spPr>
        <p:txBody>
          <a:bodyPr wrap="square" rtlCol="0">
            <a:spAutoFit/>
          </a:bodyPr>
          <a:lstStyle/>
          <a:p>
            <a:r>
              <a:rPr lang="en-GB" sz="2000" b="1" dirty="0">
                <a:solidFill>
                  <a:schemeClr val="accent2"/>
                </a:solidFill>
              </a:rPr>
              <a:t>Wrote a rough draft straw man API</a:t>
            </a:r>
          </a:p>
        </p:txBody>
      </p:sp>
      <p:cxnSp>
        <p:nvCxnSpPr>
          <p:cNvPr id="55" name="Straight Connector 54"/>
          <p:cNvCxnSpPr>
            <a:stCxn id="10" idx="3"/>
            <a:endCxn id="54" idx="1"/>
          </p:cNvCxnSpPr>
          <p:nvPr/>
        </p:nvCxnSpPr>
        <p:spPr>
          <a:xfrm>
            <a:off x="3213357" y="1685801"/>
            <a:ext cx="1012761" cy="9556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0" idx="3"/>
            <a:endCxn id="54" idx="1"/>
          </p:cNvCxnSpPr>
          <p:nvPr/>
        </p:nvCxnSpPr>
        <p:spPr>
          <a:xfrm flipV="1">
            <a:off x="3050577" y="2641487"/>
            <a:ext cx="1175541" cy="535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0" idx="0"/>
            <a:endCxn id="54" idx="1"/>
          </p:cNvCxnSpPr>
          <p:nvPr/>
        </p:nvCxnSpPr>
        <p:spPr>
          <a:xfrm flipV="1">
            <a:off x="2277253" y="2641487"/>
            <a:ext cx="1948865" cy="15179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38" idx="0"/>
            <a:endCxn id="54" idx="1"/>
          </p:cNvCxnSpPr>
          <p:nvPr/>
        </p:nvCxnSpPr>
        <p:spPr>
          <a:xfrm flipV="1">
            <a:off x="2763597" y="2641487"/>
            <a:ext cx="1462521" cy="28664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361972" y="3974130"/>
            <a:ext cx="2319885" cy="707886"/>
          </a:xfrm>
          <a:prstGeom prst="rect">
            <a:avLst/>
          </a:prstGeom>
          <a:noFill/>
        </p:spPr>
        <p:txBody>
          <a:bodyPr wrap="square" rtlCol="0">
            <a:spAutoFit/>
          </a:bodyPr>
          <a:lstStyle/>
          <a:p>
            <a:r>
              <a:rPr lang="en-GB" sz="2000" b="1" dirty="0">
                <a:solidFill>
                  <a:schemeClr val="accent2"/>
                </a:solidFill>
              </a:rPr>
              <a:t>Khronos Compute group formed</a:t>
            </a:r>
          </a:p>
        </p:txBody>
      </p:sp>
      <p:cxnSp>
        <p:nvCxnSpPr>
          <p:cNvPr id="113" name="Straight Connector 112"/>
          <p:cNvCxnSpPr>
            <a:stCxn id="54" idx="2"/>
            <a:endCxn id="112" idx="0"/>
          </p:cNvCxnSpPr>
          <p:nvPr/>
        </p:nvCxnSpPr>
        <p:spPr>
          <a:xfrm>
            <a:off x="5521915" y="2995430"/>
            <a:ext cx="0" cy="978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7608274" y="740657"/>
            <a:ext cx="774340" cy="400110"/>
          </a:xfrm>
          <a:prstGeom prst="rect">
            <a:avLst/>
          </a:prstGeom>
          <a:noFill/>
        </p:spPr>
        <p:txBody>
          <a:bodyPr wrap="square" rtlCol="0">
            <a:spAutoFit/>
          </a:bodyPr>
          <a:lstStyle/>
          <a:p>
            <a:r>
              <a:rPr lang="en-GB" sz="2000" b="1" dirty="0">
                <a:solidFill>
                  <a:schemeClr val="accent3"/>
                </a:solidFill>
              </a:rPr>
              <a:t>ARM</a:t>
            </a:r>
          </a:p>
        </p:txBody>
      </p:sp>
      <p:sp>
        <p:nvSpPr>
          <p:cNvPr id="136" name="TextBox 135"/>
          <p:cNvSpPr txBox="1"/>
          <p:nvPr/>
        </p:nvSpPr>
        <p:spPr>
          <a:xfrm>
            <a:off x="7608274" y="1107561"/>
            <a:ext cx="953852" cy="400110"/>
          </a:xfrm>
          <a:prstGeom prst="rect">
            <a:avLst/>
          </a:prstGeom>
          <a:noFill/>
        </p:spPr>
        <p:txBody>
          <a:bodyPr wrap="square" rtlCol="0">
            <a:spAutoFit/>
          </a:bodyPr>
          <a:lstStyle/>
          <a:p>
            <a:r>
              <a:rPr lang="en-GB" sz="2000" b="1" dirty="0">
                <a:solidFill>
                  <a:schemeClr val="accent3"/>
                </a:solidFill>
              </a:rPr>
              <a:t>Nokia</a:t>
            </a:r>
          </a:p>
        </p:txBody>
      </p:sp>
      <p:sp>
        <p:nvSpPr>
          <p:cNvPr id="137" name="TextBox 136"/>
          <p:cNvSpPr txBox="1"/>
          <p:nvPr/>
        </p:nvSpPr>
        <p:spPr>
          <a:xfrm>
            <a:off x="7608274" y="1474465"/>
            <a:ext cx="611560" cy="400110"/>
          </a:xfrm>
          <a:prstGeom prst="rect">
            <a:avLst/>
          </a:prstGeom>
          <a:noFill/>
        </p:spPr>
        <p:txBody>
          <a:bodyPr wrap="square" rtlCol="0">
            <a:spAutoFit/>
          </a:bodyPr>
          <a:lstStyle/>
          <a:p>
            <a:r>
              <a:rPr lang="en-GB" sz="2000" b="1" dirty="0">
                <a:solidFill>
                  <a:schemeClr val="accent3"/>
                </a:solidFill>
              </a:rPr>
              <a:t>IBM</a:t>
            </a:r>
          </a:p>
        </p:txBody>
      </p:sp>
      <p:sp>
        <p:nvSpPr>
          <p:cNvPr id="138" name="TextBox 137"/>
          <p:cNvSpPr txBox="1"/>
          <p:nvPr/>
        </p:nvSpPr>
        <p:spPr>
          <a:xfrm>
            <a:off x="7608274" y="1841369"/>
            <a:ext cx="774340" cy="400110"/>
          </a:xfrm>
          <a:prstGeom prst="rect">
            <a:avLst/>
          </a:prstGeom>
          <a:noFill/>
        </p:spPr>
        <p:txBody>
          <a:bodyPr wrap="square" rtlCol="0">
            <a:spAutoFit/>
          </a:bodyPr>
          <a:lstStyle/>
          <a:p>
            <a:r>
              <a:rPr lang="en-GB" sz="2000" b="1" dirty="0">
                <a:solidFill>
                  <a:schemeClr val="accent3"/>
                </a:solidFill>
              </a:rPr>
              <a:t>Sony</a:t>
            </a:r>
          </a:p>
        </p:txBody>
      </p:sp>
      <p:sp>
        <p:nvSpPr>
          <p:cNvPr id="139" name="TextBox 138"/>
          <p:cNvSpPr txBox="1"/>
          <p:nvPr/>
        </p:nvSpPr>
        <p:spPr>
          <a:xfrm>
            <a:off x="7608274" y="2208273"/>
            <a:ext cx="1601924" cy="400110"/>
          </a:xfrm>
          <a:prstGeom prst="rect">
            <a:avLst/>
          </a:prstGeom>
          <a:noFill/>
        </p:spPr>
        <p:txBody>
          <a:bodyPr wrap="square" rtlCol="0">
            <a:spAutoFit/>
          </a:bodyPr>
          <a:lstStyle/>
          <a:p>
            <a:r>
              <a:rPr lang="en-GB" sz="2000" b="1" dirty="0">
                <a:solidFill>
                  <a:schemeClr val="accent3"/>
                </a:solidFill>
              </a:rPr>
              <a:t>Qualcomm</a:t>
            </a:r>
          </a:p>
        </p:txBody>
      </p:sp>
      <p:sp>
        <p:nvSpPr>
          <p:cNvPr id="140" name="TextBox 139"/>
          <p:cNvSpPr txBox="1"/>
          <p:nvPr/>
        </p:nvSpPr>
        <p:spPr>
          <a:xfrm>
            <a:off x="7608274" y="2564904"/>
            <a:ext cx="1824518" cy="400110"/>
          </a:xfrm>
          <a:prstGeom prst="rect">
            <a:avLst/>
          </a:prstGeom>
          <a:noFill/>
        </p:spPr>
        <p:txBody>
          <a:bodyPr wrap="square" rtlCol="0">
            <a:spAutoFit/>
          </a:bodyPr>
          <a:lstStyle/>
          <a:p>
            <a:r>
              <a:rPr lang="en-GB" sz="2000" b="1" dirty="0">
                <a:solidFill>
                  <a:schemeClr val="accent3"/>
                </a:solidFill>
              </a:rPr>
              <a:t>Imagination</a:t>
            </a:r>
          </a:p>
        </p:txBody>
      </p:sp>
      <p:sp>
        <p:nvSpPr>
          <p:cNvPr id="142" name="TextBox 141"/>
          <p:cNvSpPr txBox="1"/>
          <p:nvPr/>
        </p:nvSpPr>
        <p:spPr>
          <a:xfrm>
            <a:off x="7608274" y="2942080"/>
            <a:ext cx="594828" cy="400110"/>
          </a:xfrm>
          <a:prstGeom prst="rect">
            <a:avLst/>
          </a:prstGeom>
          <a:noFill/>
        </p:spPr>
        <p:txBody>
          <a:bodyPr wrap="square" rtlCol="0">
            <a:spAutoFit/>
          </a:bodyPr>
          <a:lstStyle/>
          <a:p>
            <a:r>
              <a:rPr lang="en-GB" sz="2000" b="1" dirty="0">
                <a:solidFill>
                  <a:schemeClr val="accent3"/>
                </a:solidFill>
              </a:rPr>
              <a:t>TI</a:t>
            </a:r>
          </a:p>
        </p:txBody>
      </p:sp>
      <p:cxnSp>
        <p:nvCxnSpPr>
          <p:cNvPr id="146" name="Straight Connector 145"/>
          <p:cNvCxnSpPr/>
          <p:nvPr/>
        </p:nvCxnSpPr>
        <p:spPr>
          <a:xfrm flipV="1">
            <a:off x="7249502" y="940712"/>
            <a:ext cx="23051" cy="374146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272552" y="94071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272552" y="1307616"/>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7272552" y="1674520"/>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272552" y="204142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272552" y="2408328"/>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272552" y="2775232"/>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272552" y="3142135"/>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0" name="Content Placeholder 7"/>
          <p:cNvSpPr txBox="1">
            <a:spLocks/>
          </p:cNvSpPr>
          <p:nvPr/>
        </p:nvSpPr>
        <p:spPr>
          <a:xfrm>
            <a:off x="5255132" y="6593106"/>
            <a:ext cx="3853372" cy="2922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cxnSp>
        <p:nvCxnSpPr>
          <p:cNvPr id="172" name="Straight Connector 171"/>
          <p:cNvCxnSpPr/>
          <p:nvPr/>
        </p:nvCxnSpPr>
        <p:spPr>
          <a:xfrm>
            <a:off x="6646105" y="4328073"/>
            <a:ext cx="6149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72523" y="3335789"/>
            <a:ext cx="1426932" cy="707886"/>
          </a:xfrm>
          <a:prstGeom prst="rect">
            <a:avLst/>
          </a:prstGeom>
          <a:noFill/>
        </p:spPr>
        <p:txBody>
          <a:bodyPr wrap="square" rtlCol="0">
            <a:spAutoFit/>
          </a:bodyPr>
          <a:lstStyle/>
          <a:p>
            <a:r>
              <a:rPr lang="en-GB" sz="2000" b="1" dirty="0">
                <a:solidFill>
                  <a:schemeClr val="accent3"/>
                </a:solidFill>
              </a:rPr>
              <a:t>+ many more</a:t>
            </a:r>
          </a:p>
        </p:txBody>
      </p:sp>
      <p:cxnSp>
        <p:nvCxnSpPr>
          <p:cNvPr id="194" name="Straight Connector 193"/>
          <p:cNvCxnSpPr/>
          <p:nvPr/>
        </p:nvCxnSpPr>
        <p:spPr>
          <a:xfrm>
            <a:off x="7236801" y="3535844"/>
            <a:ext cx="33572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16" descr="OpenCL"/>
          <p:cNvPicPr>
            <a:picLocks noChangeAspect="1" noChangeArrowheads="1"/>
          </p:cNvPicPr>
          <p:nvPr/>
        </p:nvPicPr>
        <p:blipFill>
          <a:blip r:embed="rId2" cstate="print"/>
          <a:srcRect/>
          <a:stretch>
            <a:fillRect/>
          </a:stretch>
        </p:blipFill>
        <p:spPr bwMode="auto">
          <a:xfrm>
            <a:off x="6576813" y="4990420"/>
            <a:ext cx="1727200" cy="1194593"/>
          </a:xfrm>
          <a:prstGeom prst="rect">
            <a:avLst/>
          </a:prstGeom>
          <a:noFill/>
          <a:ln w="9525">
            <a:noFill/>
            <a:miter lim="800000"/>
            <a:headEnd/>
            <a:tailEnd/>
          </a:ln>
        </p:spPr>
      </p:pic>
    </p:spTree>
    <p:extLst>
      <p:ext uri="{BB962C8B-B14F-4D97-AF65-F5344CB8AC3E}">
        <p14:creationId xmlns:p14="http://schemas.microsoft.com/office/powerpoint/2010/main" val="1960522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2.0</a:t>
            </a:r>
          </a:p>
        </p:txBody>
      </p:sp>
      <p:sp>
        <p:nvSpPr>
          <p:cNvPr id="5" name="Content Placeholder 4"/>
          <p:cNvSpPr>
            <a:spLocks noGrp="1"/>
          </p:cNvSpPr>
          <p:nvPr>
            <p:ph idx="1"/>
          </p:nvPr>
        </p:nvSpPr>
        <p:spPr/>
        <p:txBody>
          <a:bodyPr>
            <a:normAutofit fontScale="92500" lnSpcReduction="10000"/>
          </a:bodyPr>
          <a:lstStyle/>
          <a:p>
            <a:r>
              <a:rPr lang="en-GB" dirty="0"/>
              <a:t>Released in November 2013</a:t>
            </a:r>
          </a:p>
          <a:p>
            <a:r>
              <a:rPr lang="en-GB" dirty="0"/>
              <a:t>Major new features:</a:t>
            </a:r>
          </a:p>
          <a:p>
            <a:pPr lvl="1"/>
            <a:r>
              <a:rPr lang="en-GB" dirty="0"/>
              <a:t>Shared virtual memory (SVM)</a:t>
            </a:r>
          </a:p>
          <a:p>
            <a:pPr lvl="1"/>
            <a:r>
              <a:rPr lang="en-GB" dirty="0"/>
              <a:t>Dynamic parallelism</a:t>
            </a:r>
          </a:p>
          <a:p>
            <a:pPr lvl="1"/>
            <a:r>
              <a:rPr lang="en-GB" dirty="0"/>
              <a:t>Pipes</a:t>
            </a:r>
          </a:p>
          <a:p>
            <a:pPr lvl="1"/>
            <a:r>
              <a:rPr lang="en-GB" dirty="0"/>
              <a:t>Built-in reductions/broadcasts</a:t>
            </a:r>
          </a:p>
          <a:p>
            <a:pPr lvl="1"/>
            <a:r>
              <a:rPr lang="en-GB" dirty="0"/>
              <a:t>Sub-groups</a:t>
            </a:r>
          </a:p>
          <a:p>
            <a:pPr lvl="1"/>
            <a:r>
              <a:rPr lang="en-GB" dirty="0"/>
              <a:t>"generic" address space</a:t>
            </a:r>
          </a:p>
          <a:p>
            <a:pPr lvl="1"/>
            <a:r>
              <a:rPr lang="en-GB" dirty="0"/>
              <a:t>C11 atomics</a:t>
            </a:r>
          </a:p>
          <a:p>
            <a:pPr lvl="1"/>
            <a:r>
              <a:rPr lang="en-GB" dirty="0"/>
              <a:t>More image support</a:t>
            </a:r>
          </a:p>
        </p:txBody>
      </p:sp>
    </p:spTree>
    <p:extLst>
      <p:ext uri="{BB962C8B-B14F-4D97-AF65-F5344CB8AC3E}">
        <p14:creationId xmlns:p14="http://schemas.microsoft.com/office/powerpoint/2010/main" val="8436453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Vector operations within kernels</a:t>
            </a:r>
          </a:p>
        </p:txBody>
      </p:sp>
      <p:sp>
        <p:nvSpPr>
          <p:cNvPr id="5" name="Text Placeholder 4"/>
          <p:cNvSpPr>
            <a:spLocks noGrp="1"/>
          </p:cNvSpPr>
          <p:nvPr>
            <p:ph type="body" idx="1"/>
          </p:nvPr>
        </p:nvSpPr>
        <p:spPr/>
        <p:txBody>
          <a:bodyPr/>
          <a:lstStyle/>
          <a:p>
            <a:r>
              <a:rPr lang="en-GB" dirty="0">
                <a:solidFill>
                  <a:schemeClr val="tx1"/>
                </a:solidFill>
              </a:rPr>
              <a:t>Appendix A</a:t>
            </a:r>
          </a:p>
        </p:txBody>
      </p:sp>
    </p:spTree>
    <p:extLst>
      <p:ext uri="{BB962C8B-B14F-4D97-AF65-F5344CB8AC3E}">
        <p14:creationId xmlns:p14="http://schemas.microsoft.com/office/powerpoint/2010/main" val="14693861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Before we continue...</a:t>
            </a:r>
          </a:p>
        </p:txBody>
      </p:sp>
      <p:sp>
        <p:nvSpPr>
          <p:cNvPr id="5" name="Content Placeholder 4"/>
          <p:cNvSpPr>
            <a:spLocks noGrp="1"/>
          </p:cNvSpPr>
          <p:nvPr>
            <p:ph idx="1"/>
          </p:nvPr>
        </p:nvSpPr>
        <p:spPr/>
        <p:txBody>
          <a:bodyPr>
            <a:normAutofit lnSpcReduction="10000"/>
          </a:bodyPr>
          <a:lstStyle/>
          <a:p>
            <a:r>
              <a:rPr lang="en-GB" dirty="0"/>
              <a:t>The </a:t>
            </a:r>
            <a:r>
              <a:rPr lang="en-GB" dirty="0" err="1"/>
              <a:t>OpenCL</a:t>
            </a:r>
            <a:r>
              <a:rPr lang="en-GB" dirty="0"/>
              <a:t> device compilers are good at auto-</a:t>
            </a:r>
            <a:r>
              <a:rPr lang="en-GB" dirty="0" err="1"/>
              <a:t>vectorising</a:t>
            </a:r>
            <a:r>
              <a:rPr lang="en-GB" dirty="0"/>
              <a:t> your code</a:t>
            </a:r>
          </a:p>
          <a:p>
            <a:pPr lvl="1"/>
            <a:r>
              <a:rPr lang="en-GB" dirty="0"/>
              <a:t>Adjacent work-items may be packed to produce </a:t>
            </a:r>
            <a:r>
              <a:rPr lang="en-GB" dirty="0" err="1"/>
              <a:t>vectorized</a:t>
            </a:r>
            <a:r>
              <a:rPr lang="en-GB" dirty="0"/>
              <a:t> code</a:t>
            </a:r>
          </a:p>
          <a:p>
            <a:r>
              <a:rPr lang="en-GB" dirty="0"/>
              <a:t>By using vector operations the compiler may not optimize as </a:t>
            </a:r>
            <a:r>
              <a:rPr lang="en-GB" dirty="0" err="1"/>
              <a:t>sucessfully</a:t>
            </a:r>
            <a:endParaRPr lang="en-GB" dirty="0"/>
          </a:p>
          <a:p>
            <a:r>
              <a:rPr lang="en-GB" dirty="0"/>
              <a:t>So </a:t>
            </a:r>
            <a:r>
              <a:rPr lang="en-GB" b="1" i="1" u="sng" dirty="0">
                <a:solidFill>
                  <a:srgbClr val="FF0000"/>
                </a:solidFill>
              </a:rPr>
              <a:t>think twice</a:t>
            </a:r>
            <a:r>
              <a:rPr lang="en-GB" dirty="0">
                <a:solidFill>
                  <a:srgbClr val="FF0000"/>
                </a:solidFill>
              </a:rPr>
              <a:t> </a:t>
            </a:r>
            <a:r>
              <a:rPr lang="en-GB" dirty="0"/>
              <a:t>before you explicitly </a:t>
            </a:r>
            <a:r>
              <a:rPr lang="en-GB" dirty="0" err="1"/>
              <a:t>vectorize</a:t>
            </a:r>
            <a:r>
              <a:rPr lang="en-GB" dirty="0"/>
              <a:t> your OpenCL kernels, you might end up hurting performance!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2272"/>
            <a:ext cx="8229600" cy="1143000"/>
          </a:xfrm>
        </p:spPr>
        <p:txBody>
          <a:bodyPr>
            <a:normAutofit/>
          </a:bodyPr>
          <a:lstStyle/>
          <a:p>
            <a:r>
              <a:rPr lang="en-GB" dirty="0"/>
              <a:t>Vector operations</a:t>
            </a:r>
          </a:p>
        </p:txBody>
      </p:sp>
      <p:sp>
        <p:nvSpPr>
          <p:cNvPr id="5" name="Content Placeholder 4"/>
          <p:cNvSpPr>
            <a:spLocks noGrp="1"/>
          </p:cNvSpPr>
          <p:nvPr>
            <p:ph idx="1"/>
          </p:nvPr>
        </p:nvSpPr>
        <p:spPr>
          <a:xfrm>
            <a:off x="107504" y="836712"/>
            <a:ext cx="8928992" cy="4464495"/>
          </a:xfrm>
        </p:spPr>
        <p:txBody>
          <a:bodyPr>
            <a:normAutofit fontScale="77500" lnSpcReduction="20000"/>
          </a:bodyPr>
          <a:lstStyle/>
          <a:p>
            <a:r>
              <a:rPr lang="en-GB" dirty="0"/>
              <a:t>Modern microprocessors include vector units:</a:t>
            </a:r>
          </a:p>
          <a:p>
            <a:pPr marL="457200" lvl="1" indent="0">
              <a:buNone/>
            </a:pPr>
            <a:r>
              <a:rPr lang="en-GB" dirty="0"/>
              <a:t>Functional units that carry out operations on blocks of numbers</a:t>
            </a:r>
          </a:p>
          <a:p>
            <a:r>
              <a:rPr lang="en-GB" dirty="0"/>
              <a:t>For example, x86 CPUs have over the years introduced MMX, SSE, and AVX instruction sets …</a:t>
            </a:r>
          </a:p>
          <a:p>
            <a:pPr marL="457200" lvl="1" indent="0">
              <a:buNone/>
            </a:pPr>
            <a:r>
              <a:rPr lang="en-GB" dirty="0"/>
              <a:t>characterized in part by their widths (e.g. SSE operates on 128 bits at a time, AVX 256 bits </a:t>
            </a:r>
            <a:r>
              <a:rPr lang="en-GB" dirty="0" err="1"/>
              <a:t>etc</a:t>
            </a:r>
            <a:r>
              <a:rPr lang="en-GB" dirty="0"/>
              <a:t>)</a:t>
            </a:r>
          </a:p>
          <a:p>
            <a:r>
              <a:rPr lang="en-GB" dirty="0"/>
              <a:t>To gain full performance from these processors it is important to exploit these vector units</a:t>
            </a:r>
          </a:p>
          <a:p>
            <a:r>
              <a:rPr lang="en-GB" dirty="0"/>
              <a:t>Compilers can sometimes automatically exploit vector units.</a:t>
            </a:r>
          </a:p>
          <a:p>
            <a:pPr marL="457200" lvl="1" indent="0">
              <a:buNone/>
            </a:pPr>
            <a:r>
              <a:rPr lang="en-GB" dirty="0"/>
              <a:t>Experience over the years has shown, however, that you all too often have to code vector operations by hand.</a:t>
            </a:r>
          </a:p>
          <a:p>
            <a:r>
              <a:rPr lang="en-GB" dirty="0"/>
              <a:t>Example using 128 bit wide SSE:</a:t>
            </a:r>
          </a:p>
          <a:p>
            <a:endParaRPr lang="en-GB" dirty="0"/>
          </a:p>
        </p:txBody>
      </p:sp>
      <p:sp>
        <p:nvSpPr>
          <p:cNvPr id="8" name="TextBox 7"/>
          <p:cNvSpPr txBox="1"/>
          <p:nvPr/>
        </p:nvSpPr>
        <p:spPr>
          <a:xfrm>
            <a:off x="82550" y="5315143"/>
            <a:ext cx="9061450" cy="1354217"/>
          </a:xfrm>
          <a:prstGeom prst="rect">
            <a:avLst/>
          </a:prstGeom>
          <a:noFill/>
        </p:spPr>
        <p:txBody>
          <a:bodyPr wrap="square" rtlCol="0">
            <a:spAutoFit/>
          </a:bodyPr>
          <a:lstStyle/>
          <a:p>
            <a:r>
              <a:rPr lang="en-US" sz="1400" b="1" dirty="0">
                <a:solidFill>
                  <a:schemeClr val="tx1"/>
                </a:solidFill>
                <a:latin typeface="Courier New Bold"/>
              </a:rPr>
              <a:t>#include "</a:t>
            </a:r>
            <a:r>
              <a:rPr lang="en-US" sz="1400" b="1" dirty="0" err="1">
                <a:solidFill>
                  <a:schemeClr val="tx1"/>
                </a:solidFill>
                <a:latin typeface="Courier New Bold"/>
              </a:rPr>
              <a:t>xmmintrin.h</a:t>
            </a:r>
            <a:r>
              <a:rPr lang="en-US" sz="1400" b="1" dirty="0">
                <a:solidFill>
                  <a:schemeClr val="tx1"/>
                </a:solidFill>
                <a:latin typeface="Courier New Bold"/>
              </a:rPr>
              <a:t> "     // vector </a:t>
            </a:r>
            <a:r>
              <a:rPr lang="en-US" sz="1400" b="1" dirty="0" err="1">
                <a:solidFill>
                  <a:schemeClr val="tx1"/>
                </a:solidFill>
                <a:latin typeface="Courier New Bold"/>
              </a:rPr>
              <a:t>intrinsics</a:t>
            </a:r>
            <a:r>
              <a:rPr lang="en-US" sz="1400" b="1" dirty="0">
                <a:solidFill>
                  <a:schemeClr val="tx1"/>
                </a:solidFill>
                <a:latin typeface="Courier New Bold"/>
              </a:rPr>
              <a:t> from </a:t>
            </a:r>
            <a:r>
              <a:rPr lang="en-US" sz="1400" b="1" dirty="0" err="1">
                <a:solidFill>
                  <a:schemeClr val="tx1"/>
                </a:solidFill>
                <a:latin typeface="Courier New Bold"/>
              </a:rPr>
              <a:t>gcc</a:t>
            </a:r>
            <a:r>
              <a:rPr lang="en-US" sz="1400" b="1" dirty="0">
                <a:solidFill>
                  <a:schemeClr val="tx1"/>
                </a:solidFill>
                <a:latin typeface="Courier New Bold"/>
              </a:rPr>
              <a:t> for SSE (128 bit wide)</a:t>
            </a:r>
          </a:p>
          <a:p>
            <a:endParaRPr lang="en-US" sz="1400" b="1" dirty="0">
              <a:solidFill>
                <a:schemeClr val="tx1"/>
              </a:solidFill>
              <a:latin typeface="Courier New Bold"/>
            </a:endParaRPr>
          </a:p>
          <a:p>
            <a:r>
              <a:rPr lang="en-US" sz="1400" b="1" dirty="0">
                <a:solidFill>
                  <a:schemeClr val="tx1"/>
                </a:solidFill>
                <a:latin typeface="Courier New Bold"/>
              </a:rPr>
              <a:t>__m128 ramp = _</a:t>
            </a:r>
            <a:r>
              <a:rPr lang="en-US" sz="1400" b="1" dirty="0" err="1">
                <a:solidFill>
                  <a:schemeClr val="tx1"/>
                </a:solidFill>
                <a:latin typeface="Courier New Bold"/>
              </a:rPr>
              <a:t>mm_setr_ps</a:t>
            </a:r>
            <a:r>
              <a:rPr lang="en-US" sz="1400" b="1" dirty="0">
                <a:solidFill>
                  <a:schemeClr val="tx1"/>
                </a:solidFill>
                <a:latin typeface="Courier New Bold"/>
              </a:rPr>
              <a:t>(0.5, 1.5, 2.5, 3.5);   </a:t>
            </a:r>
            <a:r>
              <a:rPr lang="en-US" sz="1200" b="1" dirty="0">
                <a:solidFill>
                  <a:schemeClr val="tx1"/>
                </a:solidFill>
                <a:latin typeface="Courier New Bold"/>
              </a:rPr>
              <a:t>// pack 4 floats into vector register</a:t>
            </a:r>
          </a:p>
          <a:p>
            <a:r>
              <a:rPr lang="en-US" sz="1400" b="1" dirty="0">
                <a:solidFill>
                  <a:schemeClr val="tx1"/>
                </a:solidFill>
                <a:latin typeface="Courier New Bold"/>
              </a:rPr>
              <a:t>__m128 </a:t>
            </a:r>
            <a:r>
              <a:rPr lang="en-US" sz="1400" b="1" dirty="0" err="1">
                <a:solidFill>
                  <a:schemeClr val="tx1"/>
                </a:solidFill>
                <a:latin typeface="Courier New Bold"/>
              </a:rPr>
              <a:t>vstep</a:t>
            </a:r>
            <a:r>
              <a:rPr lang="en-US" sz="1400" b="1" dirty="0">
                <a:solidFill>
                  <a:schemeClr val="tx1"/>
                </a:solidFill>
                <a:latin typeface="Courier New Bold"/>
              </a:rPr>
              <a:t> = _mm_load1_ps(&amp;step);              </a:t>
            </a:r>
            <a:r>
              <a:rPr lang="en-US" sz="1200" b="1" dirty="0">
                <a:solidFill>
                  <a:schemeClr val="tx1"/>
                </a:solidFill>
                <a:latin typeface="Courier New Bold"/>
              </a:rPr>
              <a:t>// pack step into a vector register</a:t>
            </a:r>
          </a:p>
          <a:p>
            <a:r>
              <a:rPr lang="en-US" sz="1400" b="1" dirty="0">
                <a:solidFill>
                  <a:schemeClr val="tx1"/>
                </a:solidFill>
                <a:latin typeface="Courier New Bold"/>
              </a:rPr>
              <a:t>__m128 </a:t>
            </a:r>
            <a:r>
              <a:rPr lang="en-US" sz="1400" b="1" dirty="0" err="1">
                <a:solidFill>
                  <a:schemeClr val="tx1"/>
                </a:solidFill>
                <a:latin typeface="Courier New Bold"/>
              </a:rPr>
              <a:t>xvec</a:t>
            </a:r>
            <a:r>
              <a:rPr lang="en-US" sz="1400" b="1" dirty="0">
                <a:solidFill>
                  <a:schemeClr val="tx1"/>
                </a:solidFill>
                <a:latin typeface="Courier New Bold"/>
              </a:rPr>
              <a:t>; = _</a:t>
            </a:r>
            <a:r>
              <a:rPr lang="en-US" sz="1400" b="1" dirty="0" err="1">
                <a:solidFill>
                  <a:schemeClr val="tx1"/>
                </a:solidFill>
                <a:latin typeface="Courier New Bold"/>
              </a:rPr>
              <a:t>mm_mul_ps</a:t>
            </a:r>
            <a:r>
              <a:rPr lang="en-US" sz="1400" b="1" dirty="0">
                <a:solidFill>
                  <a:schemeClr val="tx1"/>
                </a:solidFill>
                <a:latin typeface="Courier New Bold"/>
              </a:rPr>
              <a:t>(</a:t>
            </a:r>
            <a:r>
              <a:rPr lang="en-US" sz="1400" b="1" dirty="0" err="1">
                <a:solidFill>
                  <a:schemeClr val="tx1"/>
                </a:solidFill>
                <a:latin typeface="Courier New Bold"/>
              </a:rPr>
              <a:t>ramp,vstep</a:t>
            </a:r>
            <a:r>
              <a:rPr lang="en-US" sz="1400" b="1" dirty="0">
                <a:solidFill>
                  <a:schemeClr val="tx1"/>
                </a:solidFill>
                <a:latin typeface="Courier New Bold"/>
              </a:rPr>
              <a:t>);           </a:t>
            </a:r>
            <a:r>
              <a:rPr lang="en-US" sz="1200" b="1" dirty="0">
                <a:solidFill>
                  <a:schemeClr val="tx1"/>
                </a:solidFill>
                <a:latin typeface="Courier New Bold"/>
              </a:rPr>
              <a:t>// multiple corresponding 32 bit</a:t>
            </a:r>
          </a:p>
          <a:p>
            <a:r>
              <a:rPr lang="en-US" sz="1200" b="1" dirty="0">
                <a:latin typeface="Courier New Bold"/>
              </a:rPr>
              <a:t>                                                         // </a:t>
            </a:r>
            <a:r>
              <a:rPr lang="en-US" sz="1200" b="1" dirty="0">
                <a:solidFill>
                  <a:schemeClr val="tx1"/>
                </a:solidFill>
                <a:latin typeface="Courier New Bold"/>
              </a:rPr>
              <a:t> floats and assign to </a:t>
            </a:r>
            <a:r>
              <a:rPr lang="en-US" sz="1200" b="1" dirty="0" err="1">
                <a:solidFill>
                  <a:schemeClr val="tx1"/>
                </a:solidFill>
                <a:latin typeface="Courier New Bold"/>
              </a:rPr>
              <a:t>xvec</a:t>
            </a:r>
            <a:endParaRPr lang="en-US" sz="1200" b="1" dirty="0">
              <a:solidFill>
                <a:schemeClr val="tx1"/>
              </a:solidFill>
              <a:latin typeface="Courier New Bold"/>
            </a:endParaRPr>
          </a:p>
        </p:txBody>
      </p:sp>
    </p:spTree>
    <p:extLst>
      <p:ext uri="{BB962C8B-B14F-4D97-AF65-F5344CB8AC3E}">
        <p14:creationId xmlns:p14="http://schemas.microsoft.com/office/powerpoint/2010/main" val="2859872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t>Vector </a:t>
            </a:r>
            <a:r>
              <a:rPr lang="en-GB" dirty="0" err="1"/>
              <a:t>intrinsics</a:t>
            </a:r>
            <a:r>
              <a:rPr lang="en-GB" dirty="0"/>
              <a:t> challenges</a:t>
            </a:r>
          </a:p>
        </p:txBody>
      </p:sp>
      <p:sp>
        <p:nvSpPr>
          <p:cNvPr id="3" name="Content Placeholder 2"/>
          <p:cNvSpPr>
            <a:spLocks noGrp="1"/>
          </p:cNvSpPr>
          <p:nvPr>
            <p:ph idx="1"/>
          </p:nvPr>
        </p:nvSpPr>
        <p:spPr>
          <a:xfrm>
            <a:off x="107504" y="1412776"/>
            <a:ext cx="8856984" cy="4525963"/>
          </a:xfrm>
        </p:spPr>
        <p:txBody>
          <a:bodyPr>
            <a:normAutofit fontScale="77500" lnSpcReduction="20000"/>
          </a:bodyPr>
          <a:lstStyle/>
          <a:p>
            <a:r>
              <a:rPr lang="en-GB" dirty="0"/>
              <a:t>Requires an assembly code style of programming:</a:t>
            </a:r>
          </a:p>
          <a:p>
            <a:pPr lvl="1"/>
            <a:r>
              <a:rPr lang="en-GB" dirty="0"/>
              <a:t>Load into registers</a:t>
            </a:r>
          </a:p>
          <a:p>
            <a:pPr lvl="1"/>
            <a:r>
              <a:rPr lang="en-GB" dirty="0"/>
              <a:t>Operate with register operands to produce values in another vector register</a:t>
            </a:r>
          </a:p>
          <a:p>
            <a:r>
              <a:rPr lang="en-GB" dirty="0"/>
              <a:t>Non portable</a:t>
            </a:r>
          </a:p>
          <a:p>
            <a:pPr lvl="1"/>
            <a:r>
              <a:rPr lang="en-GB" dirty="0"/>
              <a:t>Change vector instruction set (even from the same vendor) and code must be re-written. Compilers might treat them differently too</a:t>
            </a:r>
          </a:p>
          <a:p>
            <a:r>
              <a:rPr lang="en-GB" dirty="0"/>
              <a:t>Consequences:</a:t>
            </a:r>
          </a:p>
          <a:p>
            <a:pPr lvl="1"/>
            <a:r>
              <a:rPr lang="en-GB" dirty="0"/>
              <a:t>Very few programmers are willing to code with </a:t>
            </a:r>
            <a:r>
              <a:rPr lang="en-GB" dirty="0" err="1"/>
              <a:t>intrinsics</a:t>
            </a:r>
            <a:endParaRPr lang="en-GB" dirty="0"/>
          </a:p>
          <a:p>
            <a:pPr lvl="1"/>
            <a:r>
              <a:rPr lang="en-GB" dirty="0"/>
              <a:t>Most programs only exploit vector instructions that the compiler can automatically generate – which can be hit or miss</a:t>
            </a:r>
          </a:p>
          <a:p>
            <a:pPr lvl="1"/>
            <a:r>
              <a:rPr lang="en-GB" dirty="0"/>
              <a:t>Most programs grossly under exploit available performance.</a:t>
            </a:r>
          </a:p>
          <a:p>
            <a:endParaRPr lang="en-GB" dirty="0"/>
          </a:p>
        </p:txBody>
      </p:sp>
      <p:sp>
        <p:nvSpPr>
          <p:cNvPr id="4" name="TextBox 3"/>
          <p:cNvSpPr txBox="1"/>
          <p:nvPr/>
        </p:nvSpPr>
        <p:spPr>
          <a:xfrm>
            <a:off x="1403648" y="5805264"/>
            <a:ext cx="6552728" cy="1015663"/>
          </a:xfrm>
          <a:prstGeom prst="rect">
            <a:avLst/>
          </a:prstGeom>
          <a:noFill/>
        </p:spPr>
        <p:txBody>
          <a:bodyPr wrap="square" rtlCol="0">
            <a:spAutoFit/>
          </a:bodyPr>
          <a:lstStyle/>
          <a:p>
            <a:r>
              <a:rPr lang="en-GB" sz="2000" dirty="0">
                <a:solidFill>
                  <a:schemeClr val="accent1"/>
                </a:solidFill>
              </a:rPr>
              <a:t>Solution: a  high level portable vector instruction set … which is precisely what OpenCL provides. </a:t>
            </a:r>
          </a:p>
          <a:p>
            <a:endParaRPr lang="en-GB" sz="2000" dirty="0">
              <a:solidFill>
                <a:schemeClr val="accent1"/>
              </a:solidFill>
            </a:endParaRPr>
          </a:p>
        </p:txBody>
      </p:sp>
    </p:spTree>
    <p:extLst>
      <p:ext uri="{BB962C8B-B14F-4D97-AF65-F5344CB8AC3E}">
        <p14:creationId xmlns:p14="http://schemas.microsoft.com/office/powerpoint/2010/main" val="19186167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Types</a:t>
            </a:r>
          </a:p>
        </p:txBody>
      </p:sp>
      <p:sp>
        <p:nvSpPr>
          <p:cNvPr id="3" name="Content Placeholder 2"/>
          <p:cNvSpPr>
            <a:spLocks noGrp="1"/>
          </p:cNvSpPr>
          <p:nvPr>
            <p:ph idx="1"/>
          </p:nvPr>
        </p:nvSpPr>
        <p:spPr/>
        <p:txBody>
          <a:bodyPr>
            <a:normAutofit fontScale="77500" lnSpcReduction="20000"/>
          </a:bodyPr>
          <a:lstStyle/>
          <a:p>
            <a:r>
              <a:rPr lang="en-GB" dirty="0"/>
              <a:t>The OpenCL C kernel programming language provides a set of vector instructions:</a:t>
            </a:r>
          </a:p>
          <a:p>
            <a:pPr lvl="1"/>
            <a:r>
              <a:rPr lang="en-GB" dirty="0"/>
              <a:t>These are portable between different vector instruction sets</a:t>
            </a:r>
          </a:p>
          <a:p>
            <a:r>
              <a:rPr lang="en-GB" dirty="0"/>
              <a:t>These instructions support vector lengths of 2, 4, 8, and 16 … for example:</a:t>
            </a:r>
          </a:p>
          <a:p>
            <a:pPr lvl="1"/>
            <a:r>
              <a:rPr lang="en-GB" b="1" dirty="0">
                <a:latin typeface="Courier New Bold"/>
              </a:rPr>
              <a:t>char2, ushort4, int8, float16, double2</a:t>
            </a:r>
            <a:r>
              <a:rPr lang="en-GB" dirty="0"/>
              <a:t>, …</a:t>
            </a:r>
          </a:p>
          <a:p>
            <a:r>
              <a:rPr lang="en-GB" dirty="0"/>
              <a:t>Properties of these types include:</a:t>
            </a:r>
          </a:p>
          <a:p>
            <a:pPr lvl="1"/>
            <a:r>
              <a:rPr lang="en-GB" dirty="0"/>
              <a:t>Endian safe</a:t>
            </a:r>
          </a:p>
          <a:p>
            <a:pPr lvl="1"/>
            <a:r>
              <a:rPr lang="en-GB" dirty="0"/>
              <a:t>Aligned at vector length</a:t>
            </a:r>
          </a:p>
          <a:p>
            <a:pPr lvl="1"/>
            <a:r>
              <a:rPr lang="en-GB" dirty="0"/>
              <a:t>Vector operations (</a:t>
            </a:r>
            <a:r>
              <a:rPr lang="en-GB" dirty="0" err="1"/>
              <a:t>elementwise</a:t>
            </a:r>
            <a:r>
              <a:rPr lang="en-GB" dirty="0"/>
              <a:t>) and built-in functions</a:t>
            </a:r>
          </a:p>
          <a:p>
            <a:endParaRPr lang="en-GB" dirty="0"/>
          </a:p>
        </p:txBody>
      </p:sp>
      <p:sp>
        <p:nvSpPr>
          <p:cNvPr id="5" name="TextBox 4"/>
          <p:cNvSpPr txBox="1"/>
          <p:nvPr/>
        </p:nvSpPr>
        <p:spPr>
          <a:xfrm>
            <a:off x="4355976" y="6002977"/>
            <a:ext cx="4382979" cy="646331"/>
          </a:xfrm>
          <a:prstGeom prst="rect">
            <a:avLst/>
          </a:prstGeom>
          <a:noFill/>
        </p:spPr>
        <p:txBody>
          <a:bodyPr wrap="square" rtlCol="0">
            <a:spAutoFit/>
          </a:bodyPr>
          <a:lstStyle/>
          <a:p>
            <a:r>
              <a:rPr lang="en-GB" dirty="0">
                <a:solidFill>
                  <a:schemeClr val="accent1"/>
                </a:solidFill>
              </a:rPr>
              <a:t>Remember, double (and hence vectors of double) are optional in OpenCL v1.1</a:t>
            </a:r>
          </a:p>
        </p:txBody>
      </p:sp>
    </p:spTree>
    <p:extLst>
      <p:ext uri="{BB962C8B-B14F-4D97-AF65-F5344CB8AC3E}">
        <p14:creationId xmlns:p14="http://schemas.microsoft.com/office/powerpoint/2010/main" val="10974688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r>
              <a:rPr lang="en-GB" dirty="0"/>
              <a:t>Vector Operations</a:t>
            </a:r>
          </a:p>
        </p:txBody>
      </p:sp>
      <p:sp>
        <p:nvSpPr>
          <p:cNvPr id="3" name="Content Placeholder 2"/>
          <p:cNvSpPr>
            <a:spLocks noGrp="1"/>
          </p:cNvSpPr>
          <p:nvPr>
            <p:ph idx="1"/>
          </p:nvPr>
        </p:nvSpPr>
        <p:spPr>
          <a:xfrm>
            <a:off x="457200" y="952128"/>
            <a:ext cx="3106688" cy="676672"/>
          </a:xfrm>
        </p:spPr>
        <p:txBody>
          <a:bodyPr/>
          <a:lstStyle/>
          <a:p>
            <a:r>
              <a:rPr lang="en-GB" dirty="0"/>
              <a:t>Vector literal</a:t>
            </a:r>
          </a:p>
        </p:txBody>
      </p:sp>
      <p:sp>
        <p:nvSpPr>
          <p:cNvPr id="4" name="Content Placeholder 2"/>
          <p:cNvSpPr txBox="1">
            <a:spLocks/>
          </p:cNvSpPr>
          <p:nvPr/>
        </p:nvSpPr>
        <p:spPr>
          <a:xfrm>
            <a:off x="467290" y="2924944"/>
            <a:ext cx="5040814" cy="6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Vector components</a:t>
            </a:r>
          </a:p>
        </p:txBody>
      </p:sp>
      <p:sp>
        <p:nvSpPr>
          <p:cNvPr id="5" name="Content Placeholder 2"/>
          <p:cNvSpPr txBox="1">
            <a:spLocks/>
          </p:cNvSpPr>
          <p:nvPr/>
        </p:nvSpPr>
        <p:spPr>
          <a:xfrm>
            <a:off x="457200" y="4912568"/>
            <a:ext cx="3106688" cy="676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Vector ops</a:t>
            </a:r>
          </a:p>
        </p:txBody>
      </p:sp>
      <p:sp>
        <p:nvSpPr>
          <p:cNvPr id="6" name="TextBox 5"/>
          <p:cNvSpPr txBox="1"/>
          <p:nvPr/>
        </p:nvSpPr>
        <p:spPr>
          <a:xfrm>
            <a:off x="611560" y="1686088"/>
            <a:ext cx="2447192" cy="307777"/>
          </a:xfrm>
          <a:prstGeom prst="rect">
            <a:avLst/>
          </a:prstGeom>
          <a:noFill/>
        </p:spPr>
        <p:txBody>
          <a:bodyPr wrap="none" rtlCol="0">
            <a:spAutoFit/>
          </a:bodyPr>
          <a:lstStyle/>
          <a:p>
            <a:r>
              <a:rPr lang="en-GB" sz="1400" b="1" dirty="0">
                <a:solidFill>
                  <a:schemeClr val="accent3"/>
                </a:solidFill>
                <a:latin typeface="Courier New Bold"/>
              </a:rPr>
              <a:t>int4</a:t>
            </a:r>
            <a:r>
              <a:rPr lang="en-GB" sz="1400" b="1" dirty="0">
                <a:latin typeface="Courier New Bold"/>
              </a:rPr>
              <a:t> vi0 = (</a:t>
            </a:r>
            <a:r>
              <a:rPr lang="en-GB" sz="1400" b="1" dirty="0">
                <a:solidFill>
                  <a:schemeClr val="accent3"/>
                </a:solidFill>
                <a:latin typeface="Courier New Bold"/>
              </a:rPr>
              <a:t>int4</a:t>
            </a:r>
            <a:r>
              <a:rPr lang="en-GB" sz="1400" b="1" dirty="0">
                <a:latin typeface="Courier New Bold"/>
              </a:rPr>
              <a:t>) -7;</a:t>
            </a:r>
          </a:p>
        </p:txBody>
      </p:sp>
      <p:sp>
        <p:nvSpPr>
          <p:cNvPr id="7" name="TextBox 6"/>
          <p:cNvSpPr txBox="1"/>
          <p:nvPr/>
        </p:nvSpPr>
        <p:spPr>
          <a:xfrm>
            <a:off x="611560" y="2396876"/>
            <a:ext cx="3524585" cy="307777"/>
          </a:xfrm>
          <a:prstGeom prst="rect">
            <a:avLst/>
          </a:prstGeom>
          <a:noFill/>
        </p:spPr>
        <p:txBody>
          <a:bodyPr wrap="none" rtlCol="0">
            <a:spAutoFit/>
          </a:bodyPr>
          <a:lstStyle/>
          <a:p>
            <a:r>
              <a:rPr lang="en-GB" sz="1400" b="1" dirty="0">
                <a:solidFill>
                  <a:schemeClr val="accent3"/>
                </a:solidFill>
                <a:latin typeface="Courier New Bold"/>
              </a:rPr>
              <a:t>int4</a:t>
            </a:r>
            <a:r>
              <a:rPr lang="en-GB" sz="1400" b="1" dirty="0">
                <a:latin typeface="Courier New Bold"/>
              </a:rPr>
              <a:t> vi1 = (</a:t>
            </a:r>
            <a:r>
              <a:rPr lang="en-GB" sz="1400" b="1" dirty="0">
                <a:solidFill>
                  <a:schemeClr val="accent3"/>
                </a:solidFill>
                <a:latin typeface="Courier New Bold"/>
              </a:rPr>
              <a:t>int4</a:t>
            </a:r>
            <a:r>
              <a:rPr lang="en-GB" sz="1400" b="1" dirty="0">
                <a:latin typeface="Courier New Bold"/>
              </a:rPr>
              <a:t>) (0, 1, 2, 3);</a:t>
            </a:r>
          </a:p>
        </p:txBody>
      </p:sp>
      <p:sp>
        <p:nvSpPr>
          <p:cNvPr id="8" name="TextBox 7"/>
          <p:cNvSpPr txBox="1"/>
          <p:nvPr/>
        </p:nvSpPr>
        <p:spPr>
          <a:xfrm>
            <a:off x="611560" y="3652950"/>
            <a:ext cx="1908495" cy="307777"/>
          </a:xfrm>
          <a:prstGeom prst="rect">
            <a:avLst/>
          </a:prstGeom>
          <a:noFill/>
        </p:spPr>
        <p:txBody>
          <a:bodyPr wrap="none" rtlCol="0">
            <a:spAutoFit/>
          </a:bodyPr>
          <a:lstStyle/>
          <a:p>
            <a:r>
              <a:rPr lang="en-GB" sz="1400" b="1" dirty="0">
                <a:latin typeface="Courier New Bold"/>
              </a:rPr>
              <a:t>vi0.lo = vi1.hi;</a:t>
            </a:r>
          </a:p>
        </p:txBody>
      </p:sp>
      <p:sp>
        <p:nvSpPr>
          <p:cNvPr id="9" name="TextBox 8"/>
          <p:cNvSpPr txBox="1"/>
          <p:nvPr/>
        </p:nvSpPr>
        <p:spPr>
          <a:xfrm>
            <a:off x="611560" y="4301022"/>
            <a:ext cx="4601979" cy="307777"/>
          </a:xfrm>
          <a:prstGeom prst="rect">
            <a:avLst/>
          </a:prstGeom>
          <a:noFill/>
        </p:spPr>
        <p:txBody>
          <a:bodyPr wrap="none" rtlCol="0">
            <a:spAutoFit/>
          </a:bodyPr>
          <a:lstStyle/>
          <a:p>
            <a:r>
              <a:rPr lang="en-GB" sz="1400" b="1" dirty="0">
                <a:solidFill>
                  <a:schemeClr val="accent3"/>
                </a:solidFill>
                <a:latin typeface="Courier New Bold"/>
              </a:rPr>
              <a:t>int8</a:t>
            </a:r>
            <a:r>
              <a:rPr lang="en-GB" sz="1400" b="1" dirty="0">
                <a:latin typeface="Courier New Bold"/>
              </a:rPr>
              <a:t> v8 = (</a:t>
            </a:r>
            <a:r>
              <a:rPr lang="en-GB" sz="1400" b="1" dirty="0">
                <a:solidFill>
                  <a:schemeClr val="accent3"/>
                </a:solidFill>
                <a:latin typeface="Courier New Bold"/>
              </a:rPr>
              <a:t>int8</a:t>
            </a:r>
            <a:r>
              <a:rPr lang="en-GB" sz="1400" b="1" dirty="0">
                <a:latin typeface="Courier New Bold"/>
              </a:rPr>
              <a:t>) (vi0, vi1.s01, vi1.odd);</a:t>
            </a:r>
          </a:p>
        </p:txBody>
      </p:sp>
      <p:sp>
        <p:nvSpPr>
          <p:cNvPr id="10" name="TextBox 9"/>
          <p:cNvSpPr txBox="1"/>
          <p:nvPr/>
        </p:nvSpPr>
        <p:spPr>
          <a:xfrm>
            <a:off x="611560" y="5637236"/>
            <a:ext cx="1369799" cy="307777"/>
          </a:xfrm>
          <a:prstGeom prst="rect">
            <a:avLst/>
          </a:prstGeom>
          <a:noFill/>
        </p:spPr>
        <p:txBody>
          <a:bodyPr wrap="none" rtlCol="0">
            <a:spAutoFit/>
          </a:bodyPr>
          <a:lstStyle/>
          <a:p>
            <a:r>
              <a:rPr lang="en-GB" sz="1400" b="1" dirty="0">
                <a:latin typeface="Courier New Bold"/>
              </a:rPr>
              <a:t>vi0 += vi1;</a:t>
            </a:r>
          </a:p>
        </p:txBody>
      </p:sp>
      <p:sp>
        <p:nvSpPr>
          <p:cNvPr id="11" name="TextBox 10"/>
          <p:cNvSpPr txBox="1"/>
          <p:nvPr/>
        </p:nvSpPr>
        <p:spPr>
          <a:xfrm>
            <a:off x="611560" y="6217567"/>
            <a:ext cx="1800756" cy="307777"/>
          </a:xfrm>
          <a:prstGeom prst="rect">
            <a:avLst/>
          </a:prstGeom>
          <a:noFill/>
        </p:spPr>
        <p:txBody>
          <a:bodyPr wrap="none" rtlCol="0">
            <a:spAutoFit/>
          </a:bodyPr>
          <a:lstStyle/>
          <a:p>
            <a:r>
              <a:rPr lang="en-GB" sz="1400" b="1" dirty="0">
                <a:latin typeface="Courier New Bold"/>
              </a:rPr>
              <a:t>vi0 = </a:t>
            </a:r>
            <a:r>
              <a:rPr lang="en-GB" sz="1400" b="1" dirty="0">
                <a:solidFill>
                  <a:schemeClr val="tx2">
                    <a:lumMod val="75000"/>
                  </a:schemeClr>
                </a:solidFill>
                <a:latin typeface="Courier New Bold"/>
              </a:rPr>
              <a:t>abs</a:t>
            </a:r>
            <a:r>
              <a:rPr lang="en-GB" sz="1400" b="1" dirty="0">
                <a:latin typeface="Courier New Bold"/>
              </a:rPr>
              <a:t>(vi0);</a:t>
            </a:r>
          </a:p>
        </p:txBody>
      </p:sp>
      <p:graphicFrame>
        <p:nvGraphicFramePr>
          <p:cNvPr id="12" name="Group 140"/>
          <p:cNvGraphicFramePr>
            <a:graphicFrameLocks noGrp="1"/>
          </p:cNvGraphicFramePr>
          <p:nvPr>
            <p:extLst>
              <p:ext uri="{D42A27DB-BD31-4B8C-83A1-F6EECF244321}">
                <p14:modId xmlns:p14="http://schemas.microsoft.com/office/powerpoint/2010/main" val="4082940376"/>
              </p:ext>
            </p:extLst>
          </p:nvPr>
        </p:nvGraphicFramePr>
        <p:xfrm>
          <a:off x="4470007" y="1638092"/>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13" name="Group 140"/>
          <p:cNvGraphicFramePr>
            <a:graphicFrameLocks noGrp="1"/>
          </p:cNvGraphicFramePr>
          <p:nvPr>
            <p:extLst>
              <p:ext uri="{D42A27DB-BD31-4B8C-83A1-F6EECF244321}">
                <p14:modId xmlns:p14="http://schemas.microsoft.com/office/powerpoint/2010/main" val="3713438586"/>
              </p:ext>
            </p:extLst>
          </p:nvPr>
        </p:nvGraphicFramePr>
        <p:xfrm>
          <a:off x="4932040" y="237532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14" name="Group 140"/>
          <p:cNvGraphicFramePr>
            <a:graphicFrameLocks noGrp="1"/>
          </p:cNvGraphicFramePr>
          <p:nvPr>
            <p:extLst>
              <p:ext uri="{D42A27DB-BD31-4B8C-83A1-F6EECF244321}">
                <p14:modId xmlns:p14="http://schemas.microsoft.com/office/powerpoint/2010/main" val="1590088008"/>
              </p:ext>
            </p:extLst>
          </p:nvPr>
        </p:nvGraphicFramePr>
        <p:xfrm>
          <a:off x="4932040" y="352934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16" name="Straight Arrow Connector 15"/>
          <p:cNvCxnSpPr/>
          <p:nvPr/>
        </p:nvCxnSpPr>
        <p:spPr>
          <a:xfrm flipH="1">
            <a:off x="5148064"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544562" y="2748990"/>
            <a:ext cx="792088" cy="75201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19" name="Group 140"/>
          <p:cNvGraphicFramePr>
            <a:graphicFrameLocks noGrp="1"/>
          </p:cNvGraphicFramePr>
          <p:nvPr>
            <p:extLst>
              <p:ext uri="{D42A27DB-BD31-4B8C-83A1-F6EECF244321}">
                <p14:modId xmlns:p14="http://schemas.microsoft.com/office/powerpoint/2010/main" val="918168380"/>
              </p:ext>
            </p:extLst>
          </p:nvPr>
        </p:nvGraphicFramePr>
        <p:xfrm>
          <a:off x="5357904" y="4291610"/>
          <a:ext cx="3462566" cy="322942"/>
        </p:xfrm>
        <a:graphic>
          <a:graphicData uri="http://schemas.openxmlformats.org/drawingml/2006/table">
            <a:tbl>
              <a:tblPr/>
              <a:tblGrid>
                <a:gridCol w="432619">
                  <a:extLst>
                    <a:ext uri="{9D8B030D-6E8A-4147-A177-3AD203B41FA5}">
                      <a16:colId xmlns:a16="http://schemas.microsoft.com/office/drawing/2014/main" val="20000"/>
                    </a:ext>
                  </a:extLst>
                </a:gridCol>
                <a:gridCol w="432621">
                  <a:extLst>
                    <a:ext uri="{9D8B030D-6E8A-4147-A177-3AD203B41FA5}">
                      <a16:colId xmlns:a16="http://schemas.microsoft.com/office/drawing/2014/main" val="20001"/>
                    </a:ext>
                  </a:extLst>
                </a:gridCol>
                <a:gridCol w="434231">
                  <a:extLst>
                    <a:ext uri="{9D8B030D-6E8A-4147-A177-3AD203B41FA5}">
                      <a16:colId xmlns:a16="http://schemas.microsoft.com/office/drawing/2014/main" val="20002"/>
                    </a:ext>
                  </a:extLst>
                </a:gridCol>
                <a:gridCol w="432619">
                  <a:extLst>
                    <a:ext uri="{9D8B030D-6E8A-4147-A177-3AD203B41FA5}">
                      <a16:colId xmlns:a16="http://schemas.microsoft.com/office/drawing/2014/main" val="20003"/>
                    </a:ext>
                  </a:extLst>
                </a:gridCol>
                <a:gridCol w="432619">
                  <a:extLst>
                    <a:ext uri="{9D8B030D-6E8A-4147-A177-3AD203B41FA5}">
                      <a16:colId xmlns:a16="http://schemas.microsoft.com/office/drawing/2014/main" val="20004"/>
                    </a:ext>
                  </a:extLst>
                </a:gridCol>
                <a:gridCol w="432619">
                  <a:extLst>
                    <a:ext uri="{9D8B030D-6E8A-4147-A177-3AD203B41FA5}">
                      <a16:colId xmlns:a16="http://schemas.microsoft.com/office/drawing/2014/main" val="20005"/>
                    </a:ext>
                  </a:extLst>
                </a:gridCol>
                <a:gridCol w="432619">
                  <a:extLst>
                    <a:ext uri="{9D8B030D-6E8A-4147-A177-3AD203B41FA5}">
                      <a16:colId xmlns:a16="http://schemas.microsoft.com/office/drawing/2014/main" val="20006"/>
                    </a:ext>
                  </a:extLst>
                </a:gridCol>
                <a:gridCol w="432619">
                  <a:extLst>
                    <a:ext uri="{9D8B030D-6E8A-4147-A177-3AD203B41FA5}">
                      <a16:colId xmlns:a16="http://schemas.microsoft.com/office/drawing/2014/main" val="20007"/>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endPar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endParaRP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20" name="Straight Arrow Connector 19"/>
          <p:cNvCxnSpPr/>
          <p:nvPr/>
        </p:nvCxnSpPr>
        <p:spPr>
          <a:xfrm>
            <a:off x="5544562"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19074" y="1996972"/>
            <a:ext cx="539606"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148064" y="3877017"/>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616116" y="3877014"/>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051039" y="3877016"/>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25551" y="3877015"/>
            <a:ext cx="396498" cy="37600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48064" y="2748990"/>
            <a:ext cx="2196698" cy="15040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960561386"/>
              </p:ext>
            </p:extLst>
          </p:nvPr>
        </p:nvGraphicFramePr>
        <p:xfrm>
          <a:off x="7100714" y="4291610"/>
          <a:ext cx="855662" cy="322942"/>
        </p:xfrm>
        <a:graphic>
          <a:graphicData uri="http://schemas.openxmlformats.org/drawingml/2006/table">
            <a:tbl>
              <a:tblPr/>
              <a:tblGrid>
                <a:gridCol w="428625">
                  <a:extLst>
                    <a:ext uri="{9D8B030D-6E8A-4147-A177-3AD203B41FA5}">
                      <a16:colId xmlns:a16="http://schemas.microsoft.com/office/drawing/2014/main" val="20000"/>
                    </a:ext>
                  </a:extLst>
                </a:gridCol>
                <a:gridCol w="427037">
                  <a:extLst>
                    <a:ext uri="{9D8B030D-6E8A-4147-A177-3AD203B41FA5}">
                      <a16:colId xmlns:a16="http://schemas.microsoft.com/office/drawing/2014/main" val="20001"/>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1" name="Straight Arrow Connector 30"/>
          <p:cNvCxnSpPr/>
          <p:nvPr/>
        </p:nvCxnSpPr>
        <p:spPr>
          <a:xfrm>
            <a:off x="5508104" y="2685507"/>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351050545"/>
              </p:ext>
            </p:extLst>
          </p:nvPr>
        </p:nvGraphicFramePr>
        <p:xfrm>
          <a:off x="7956376" y="4291610"/>
          <a:ext cx="855662" cy="322942"/>
        </p:xfrm>
        <a:graphic>
          <a:graphicData uri="http://schemas.openxmlformats.org/drawingml/2006/table">
            <a:tbl>
              <a:tblPr/>
              <a:tblGrid>
                <a:gridCol w="428625">
                  <a:extLst>
                    <a:ext uri="{9D8B030D-6E8A-4147-A177-3AD203B41FA5}">
                      <a16:colId xmlns:a16="http://schemas.microsoft.com/office/drawing/2014/main" val="20000"/>
                    </a:ext>
                  </a:extLst>
                </a:gridCol>
                <a:gridCol w="427037">
                  <a:extLst>
                    <a:ext uri="{9D8B030D-6E8A-4147-A177-3AD203B41FA5}">
                      <a16:colId xmlns:a16="http://schemas.microsoft.com/office/drawing/2014/main" val="20001"/>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34" name="Straight Arrow Connector 33"/>
          <p:cNvCxnSpPr/>
          <p:nvPr/>
        </p:nvCxnSpPr>
        <p:spPr>
          <a:xfrm>
            <a:off x="5508104" y="2685504"/>
            <a:ext cx="2542918" cy="15675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04529" y="2685504"/>
            <a:ext cx="2196698" cy="1567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38" name="Group 140"/>
          <p:cNvGraphicFramePr>
            <a:graphicFrameLocks noGrp="1"/>
          </p:cNvGraphicFramePr>
          <p:nvPr>
            <p:extLst>
              <p:ext uri="{D42A27DB-BD31-4B8C-83A1-F6EECF244321}">
                <p14:modId xmlns:p14="http://schemas.microsoft.com/office/powerpoint/2010/main" val="2691441903"/>
              </p:ext>
            </p:extLst>
          </p:nvPr>
        </p:nvGraphicFramePr>
        <p:xfrm>
          <a:off x="5324876" y="4774051"/>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39" name="Group 140"/>
          <p:cNvGraphicFramePr>
            <a:graphicFrameLocks noGrp="1"/>
          </p:cNvGraphicFramePr>
          <p:nvPr>
            <p:extLst>
              <p:ext uri="{D42A27DB-BD31-4B8C-83A1-F6EECF244321}">
                <p14:modId xmlns:p14="http://schemas.microsoft.com/office/powerpoint/2010/main" val="69594787"/>
              </p:ext>
            </p:extLst>
          </p:nvPr>
        </p:nvGraphicFramePr>
        <p:xfrm>
          <a:off x="5324876" y="5194290"/>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graphicFrame>
        <p:nvGraphicFramePr>
          <p:cNvPr id="40" name="Group 140"/>
          <p:cNvGraphicFramePr>
            <a:graphicFrameLocks noGrp="1"/>
          </p:cNvGraphicFramePr>
          <p:nvPr>
            <p:extLst>
              <p:ext uri="{D42A27DB-BD31-4B8C-83A1-F6EECF244321}">
                <p14:modId xmlns:p14="http://schemas.microsoft.com/office/powerpoint/2010/main" val="3608502446"/>
              </p:ext>
            </p:extLst>
          </p:nvPr>
        </p:nvGraphicFramePr>
        <p:xfrm>
          <a:off x="5324876" y="5842362"/>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sp>
        <p:nvSpPr>
          <p:cNvPr id="41" name="TextBox 40"/>
          <p:cNvSpPr txBox="1"/>
          <p:nvPr/>
        </p:nvSpPr>
        <p:spPr>
          <a:xfrm>
            <a:off x="4644008" y="5383669"/>
            <a:ext cx="302155" cy="523220"/>
          </a:xfrm>
          <a:prstGeom prst="rect">
            <a:avLst/>
          </a:prstGeom>
          <a:noFill/>
        </p:spPr>
        <p:txBody>
          <a:bodyPr wrap="square" rtlCol="0">
            <a:spAutoFit/>
          </a:bodyPr>
          <a:lstStyle/>
          <a:p>
            <a:r>
              <a:rPr lang="en-GB" sz="2800" dirty="0"/>
              <a:t>+</a:t>
            </a:r>
          </a:p>
        </p:txBody>
      </p:sp>
      <p:cxnSp>
        <p:nvCxnSpPr>
          <p:cNvPr id="42" name="Straight Arrow Connector 41"/>
          <p:cNvCxnSpPr/>
          <p:nvPr/>
        </p:nvCxnSpPr>
        <p:spPr>
          <a:xfrm>
            <a:off x="5467940"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1854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309225"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754283" y="5530880"/>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47" name="Group 140"/>
          <p:cNvGraphicFramePr>
            <a:graphicFrameLocks noGrp="1"/>
          </p:cNvGraphicFramePr>
          <p:nvPr>
            <p:extLst>
              <p:ext uri="{D42A27DB-BD31-4B8C-83A1-F6EECF244321}">
                <p14:modId xmlns:p14="http://schemas.microsoft.com/office/powerpoint/2010/main" val="3940527939"/>
              </p:ext>
            </p:extLst>
          </p:nvPr>
        </p:nvGraphicFramePr>
        <p:xfrm>
          <a:off x="5310535" y="6453336"/>
          <a:ext cx="1709737" cy="322942"/>
        </p:xfrm>
        <a:graphic>
          <a:graphicData uri="http://schemas.openxmlformats.org/drawingml/2006/table">
            <a:tbl>
              <a:tblPr/>
              <a:tblGrid>
                <a:gridCol w="427037">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22942">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tc>
                  <a:txBody>
                    <a:bodyPr/>
                    <a:lstStyle/>
                    <a:p>
                      <a:pPr marL="30163" marR="0" lvl="0" indent="0" algn="l"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800" b="1" i="0" u="none" strike="noStrike" cap="none" normalizeH="0" baseline="0" dirty="0">
                          <a:ln>
                            <a:noFill/>
                          </a:ln>
                          <a:solidFill>
                            <a:schemeClr val="tx1"/>
                          </a:solidFill>
                          <a:effectLst/>
                          <a:latin typeface="+mn-lt"/>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chemeClr val="tx1">
                        <a:alpha val="20000"/>
                      </a:schemeClr>
                    </a:solidFill>
                  </a:tcPr>
                </a:tc>
                <a:extLst>
                  <a:ext uri="{0D108BD9-81ED-4DB2-BD59-A6C34878D82A}">
                    <a16:rowId xmlns:a16="http://schemas.microsoft.com/office/drawing/2014/main" val="10000"/>
                  </a:ext>
                </a:extLst>
              </a:tr>
            </a:tbl>
          </a:graphicData>
        </a:graphic>
      </p:graphicFrame>
      <p:cxnSp>
        <p:nvCxnSpPr>
          <p:cNvPr id="48" name="Straight Arrow Connector 47"/>
          <p:cNvCxnSpPr/>
          <p:nvPr/>
        </p:nvCxnSpPr>
        <p:spPr>
          <a:xfrm>
            <a:off x="5517905"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96850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59190"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04248" y="6165304"/>
            <a:ext cx="0" cy="3144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0" presetClass="entr" presetSubtype="0" fill="hold" nodeType="withEffect">
                                  <p:stCondLst>
                                    <p:cond delay="90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2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20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20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nodeType="withEffect">
                                  <p:stCondLst>
                                    <p:cond delay="200"/>
                                  </p:stCondLst>
                                  <p:childTnLst>
                                    <p:set>
                                      <p:cBhvr>
                                        <p:cTn id="106" dur="1" fill="hold">
                                          <p:stCondLst>
                                            <p:cond delay="0"/>
                                          </p:stCondLst>
                                        </p:cTn>
                                        <p:tgtEl>
                                          <p:spTgt spid="49"/>
                                        </p:tgtEl>
                                        <p:attrNameLst>
                                          <p:attrName>style.visibility</p:attrName>
                                        </p:attrNameLst>
                                      </p:cBhvr>
                                      <p:to>
                                        <p:strVal val="visible"/>
                                      </p:to>
                                    </p:set>
                                    <p:animEffect transition="in" filter="fade">
                                      <p:cBhvr>
                                        <p:cTn id="107" dur="500"/>
                                        <p:tgtEl>
                                          <p:spTgt spid="49"/>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0"/>
                                        </p:tgtEl>
                                        <p:attrNameLst>
                                          <p:attrName>style.visibility</p:attrName>
                                        </p:attrNameLst>
                                      </p:cBhvr>
                                      <p:to>
                                        <p:strVal val="visible"/>
                                      </p:to>
                                    </p:set>
                                    <p:animEffect transition="in" filter="fade">
                                      <p:cBhvr>
                                        <p:cTn id="110" dur="500"/>
                                        <p:tgtEl>
                                          <p:spTgt spid="50"/>
                                        </p:tgtEl>
                                      </p:cBhvr>
                                    </p:animEffect>
                                  </p:childTnLst>
                                </p:cTn>
                              </p:par>
                              <p:par>
                                <p:cTn id="111" presetID="10" presetClass="entr" presetSubtype="0" fill="hold" nodeType="withEffect">
                                  <p:stCondLst>
                                    <p:cond delay="20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10" presetClass="entr" presetSubtype="0" fill="hold" nodeType="withEffect">
                                  <p:stCondLst>
                                    <p:cond delay="90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500"/>
                                        <p:tgtEl>
                                          <p:spTgt spid="47"/>
                                        </p:tgtEl>
                                      </p:cBhvr>
                                    </p:animEffect>
                                  </p:childTnLst>
                                </p:cTn>
                              </p:par>
                              <p:par>
                                <p:cTn id="117" presetID="1"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4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lstStyle/>
          <a:p>
            <a:r>
              <a:rPr lang="en-GB" dirty="0"/>
              <a:t>Using vector operations</a:t>
            </a:r>
          </a:p>
        </p:txBody>
      </p:sp>
      <p:sp>
        <p:nvSpPr>
          <p:cNvPr id="3" name="Content Placeholder 2"/>
          <p:cNvSpPr>
            <a:spLocks noGrp="1"/>
          </p:cNvSpPr>
          <p:nvPr>
            <p:ph idx="1"/>
          </p:nvPr>
        </p:nvSpPr>
        <p:spPr>
          <a:xfrm>
            <a:off x="107504" y="1196752"/>
            <a:ext cx="8856984" cy="5472608"/>
          </a:xfrm>
        </p:spPr>
        <p:txBody>
          <a:bodyPr>
            <a:normAutofit fontScale="85000" lnSpcReduction="10000"/>
          </a:bodyPr>
          <a:lstStyle/>
          <a:p>
            <a:r>
              <a:rPr lang="en-GB" dirty="0"/>
              <a:t>You can convert a scalar loop into a vector loop using the following steps:</a:t>
            </a:r>
          </a:p>
          <a:p>
            <a:pPr lvl="1"/>
            <a:r>
              <a:rPr lang="en-GB" dirty="0"/>
              <a:t>Based on the width of your vector instruction set and your problem, choose the number of values you can pack into a vector register (the width):  </a:t>
            </a:r>
          </a:p>
          <a:p>
            <a:pPr lvl="2"/>
            <a:r>
              <a:rPr lang="en-GB" dirty="0"/>
              <a:t>E.g. for a 128 bit wide SSE instruction set and float data (32 bit), you can pack four values (128 bits =4*32 bits) into a vector register</a:t>
            </a:r>
          </a:p>
          <a:p>
            <a:pPr lvl="1"/>
            <a:r>
              <a:rPr lang="en-GB" dirty="0"/>
              <a:t>Unroll the loop to match your width (in our example, 4)</a:t>
            </a:r>
          </a:p>
          <a:p>
            <a:pPr lvl="1"/>
            <a:r>
              <a:rPr lang="en-GB" dirty="0"/>
              <a:t>Set up the loop preamble and postscript. For example, if the number of loop iterations doesn’t evenly divide the width, you’ll need to cover the extra iterations in a loop postscript or pad your vectors in a preamble</a:t>
            </a:r>
          </a:p>
          <a:p>
            <a:pPr lvl="1"/>
            <a:r>
              <a:rPr lang="en-GB" dirty="0"/>
              <a:t>Replace instructions in the body of the loop with their vector instruction counter parts</a:t>
            </a:r>
          </a:p>
          <a:p>
            <a:endParaRPr lang="en-GB" dirty="0"/>
          </a:p>
        </p:txBody>
      </p:sp>
    </p:spTree>
    <p:extLst>
      <p:ext uri="{BB962C8B-B14F-4D97-AF65-F5344CB8AC3E}">
        <p14:creationId xmlns:p14="http://schemas.microsoft.com/office/powerpoint/2010/main" val="25065562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Vector instructions example</a:t>
            </a:r>
          </a:p>
        </p:txBody>
      </p:sp>
      <p:sp>
        <p:nvSpPr>
          <p:cNvPr id="3" name="Content Placeholder 2"/>
          <p:cNvSpPr>
            <a:spLocks noGrp="1"/>
          </p:cNvSpPr>
          <p:nvPr>
            <p:ph idx="1"/>
          </p:nvPr>
        </p:nvSpPr>
        <p:spPr>
          <a:xfrm>
            <a:off x="179512" y="908720"/>
            <a:ext cx="8784976" cy="5760640"/>
          </a:xfrm>
        </p:spPr>
        <p:txBody>
          <a:bodyPr>
            <a:normAutofit fontScale="70000" lnSpcReduction="20000"/>
          </a:bodyPr>
          <a:lstStyle/>
          <a:p>
            <a:r>
              <a:rPr lang="en-GB" dirty="0"/>
              <a:t>Scalar loop:</a:t>
            </a:r>
          </a:p>
          <a:p>
            <a:pPr marL="457200" lvl="1" indent="0">
              <a:buNone/>
            </a:pP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34; </a:t>
            </a:r>
            <a:r>
              <a:rPr lang="en-GB" b="1" dirty="0" err="1">
                <a:latin typeface="Courier New Bold"/>
              </a:rPr>
              <a:t>i</a:t>
            </a:r>
            <a:r>
              <a:rPr lang="en-GB" b="1" dirty="0">
                <a:latin typeface="Courier New Bold"/>
              </a:rPr>
              <a:t>++) x[</a:t>
            </a:r>
            <a:r>
              <a:rPr lang="en-GB" b="1" dirty="0" err="1">
                <a:latin typeface="Courier New Bold"/>
              </a:rPr>
              <a:t>i</a:t>
            </a:r>
            <a:r>
              <a:rPr lang="en-GB" b="1" dirty="0">
                <a:latin typeface="Courier New Bold"/>
              </a:rPr>
              <a:t>] = y[</a:t>
            </a:r>
            <a:r>
              <a:rPr lang="en-GB" b="1" dirty="0" err="1">
                <a:latin typeface="Courier New Bold"/>
              </a:rPr>
              <a:t>i</a:t>
            </a:r>
            <a:r>
              <a:rPr lang="en-GB" b="1" dirty="0">
                <a:latin typeface="Courier New Bold"/>
              </a:rPr>
              <a:t>] * y[</a:t>
            </a:r>
            <a:r>
              <a:rPr lang="en-GB" b="1" dirty="0" err="1">
                <a:latin typeface="Courier New Bold"/>
              </a:rPr>
              <a:t>i</a:t>
            </a:r>
            <a:r>
              <a:rPr lang="en-GB" b="1" dirty="0">
                <a:latin typeface="Courier New Bold"/>
              </a:rPr>
              <a:t>];</a:t>
            </a:r>
          </a:p>
          <a:p>
            <a:r>
              <a:rPr lang="en-GB" dirty="0"/>
              <a:t>Width for a 128-bit SSE is 128/32=4</a:t>
            </a:r>
          </a:p>
          <a:p>
            <a:r>
              <a:rPr lang="en-GB" dirty="0"/>
              <a:t>Unroll the loop, then add postscript and </a:t>
            </a:r>
            <a:r>
              <a:rPr lang="en-GB" dirty="0" err="1"/>
              <a:t>premable</a:t>
            </a:r>
            <a:r>
              <a:rPr lang="en-GB" dirty="0"/>
              <a:t> as needed:</a:t>
            </a:r>
          </a:p>
          <a:p>
            <a:pPr marL="457200" lvl="1" indent="0">
              <a:buNone/>
            </a:pPr>
            <a:r>
              <a:rPr lang="en-GB" sz="2300" b="1" dirty="0">
                <a:latin typeface="Courier New Bold"/>
              </a:rPr>
              <a:t>NLP = 34+2; x[34]=x[35]=y[34]=y[35]=0.0f </a:t>
            </a:r>
            <a:r>
              <a:rPr lang="en-GB" sz="2300" b="1" dirty="0">
                <a:solidFill>
                  <a:schemeClr val="tx1">
                    <a:lumMod val="85000"/>
                  </a:schemeClr>
                </a:solidFill>
                <a:latin typeface="Courier New Bold"/>
              </a:rPr>
              <a:t>// preamble to zero pad</a:t>
            </a:r>
          </a:p>
          <a:p>
            <a:pPr marL="457200" lvl="1" indent="0">
              <a:buNone/>
            </a:pPr>
            <a:r>
              <a:rPr lang="en-GB" sz="2300" b="1" dirty="0">
                <a:solidFill>
                  <a:schemeClr val="accent1"/>
                </a:solidFill>
                <a:latin typeface="Courier New Bold"/>
              </a:rPr>
              <a:t>for</a:t>
            </a:r>
            <a:r>
              <a:rPr lang="en-GB" sz="2300" b="1" dirty="0">
                <a:latin typeface="Courier New Bold"/>
              </a:rPr>
              <a:t> (</a:t>
            </a:r>
            <a:r>
              <a:rPr lang="en-GB" sz="2300" b="1" dirty="0" err="1">
                <a:latin typeface="Courier New Bold"/>
              </a:rPr>
              <a:t>i</a:t>
            </a:r>
            <a:r>
              <a:rPr lang="en-GB" sz="2300" b="1" dirty="0">
                <a:latin typeface="Courier New Bold"/>
              </a:rPr>
              <a:t> = 0; i &lt; NLP; i = </a:t>
            </a:r>
            <a:r>
              <a:rPr lang="en-GB" sz="2300" b="1" dirty="0" err="1">
                <a:latin typeface="Courier New Bold"/>
              </a:rPr>
              <a:t>i</a:t>
            </a:r>
            <a:r>
              <a:rPr lang="en-GB" sz="2300" b="1" dirty="0">
                <a:latin typeface="Courier New Bold"/>
              </a:rPr>
              <a:t> + 4) {</a:t>
            </a:r>
          </a:p>
          <a:p>
            <a:pPr marL="457200" lvl="1" indent="0">
              <a:buNone/>
            </a:pPr>
            <a:r>
              <a:rPr lang="en-GB" sz="2300" b="1" dirty="0">
                <a:latin typeface="Courier New Bold"/>
              </a:rPr>
              <a:t>  x[</a:t>
            </a:r>
            <a:r>
              <a:rPr lang="en-GB" sz="2300" b="1" dirty="0" err="1">
                <a:latin typeface="Courier New Bold"/>
              </a:rPr>
              <a:t>i</a:t>
            </a:r>
            <a:r>
              <a:rPr lang="en-GB" sz="2300" b="1" dirty="0">
                <a:latin typeface="Courier New Bold"/>
              </a:rPr>
              <a:t>] = y[</a:t>
            </a:r>
            <a:r>
              <a:rPr lang="en-GB" sz="2300" b="1" dirty="0" err="1">
                <a:latin typeface="Courier New Bold"/>
              </a:rPr>
              <a:t>i</a:t>
            </a:r>
            <a:r>
              <a:rPr lang="en-GB" sz="2300" b="1" dirty="0">
                <a:latin typeface="Courier New Bold"/>
              </a:rPr>
              <a:t>] * y[</a:t>
            </a:r>
            <a:r>
              <a:rPr lang="en-GB" sz="2300" b="1" dirty="0" err="1">
                <a:latin typeface="Courier New Bold"/>
              </a:rPr>
              <a:t>i</a:t>
            </a:r>
            <a:r>
              <a:rPr lang="en-GB" sz="2300" b="1" dirty="0">
                <a:latin typeface="Courier New Bold"/>
              </a:rPr>
              <a:t>];  x[i+1] = y[i+1] * y[</a:t>
            </a:r>
            <a:r>
              <a:rPr lang="en-GB" sz="2300" b="1" dirty="0" err="1">
                <a:latin typeface="Courier New Bold"/>
              </a:rPr>
              <a:t>i</a:t>
            </a:r>
            <a:r>
              <a:rPr lang="en-GB" sz="2300" b="1" dirty="0">
                <a:latin typeface="Courier New Bold"/>
              </a:rPr>
              <a:t>*1];</a:t>
            </a:r>
          </a:p>
          <a:p>
            <a:pPr marL="457200" lvl="1" indent="0">
              <a:buNone/>
            </a:pPr>
            <a:r>
              <a:rPr lang="en-GB" sz="2300" b="1" dirty="0">
                <a:latin typeface="Courier New Bold"/>
              </a:rPr>
              <a:t>  x[i+2] = y[i+2] * y[</a:t>
            </a:r>
            <a:r>
              <a:rPr lang="en-GB" sz="2300" b="1" dirty="0" err="1">
                <a:latin typeface="Courier New Bold"/>
              </a:rPr>
              <a:t>i</a:t>
            </a:r>
            <a:r>
              <a:rPr lang="en-GB" sz="2300" b="1" dirty="0">
                <a:latin typeface="Courier New Bold"/>
              </a:rPr>
              <a:t>*2];  x[i+3] = y[i+3] * y[</a:t>
            </a:r>
            <a:r>
              <a:rPr lang="en-GB" sz="2300" b="1" dirty="0" err="1">
                <a:latin typeface="Courier New Bold"/>
              </a:rPr>
              <a:t>i</a:t>
            </a:r>
            <a:r>
              <a:rPr lang="en-GB" sz="2300" b="1" dirty="0">
                <a:latin typeface="Courier New Bold"/>
              </a:rPr>
              <a:t>*3];</a:t>
            </a:r>
          </a:p>
          <a:p>
            <a:pPr marL="457200" lvl="1" indent="0">
              <a:buNone/>
            </a:pPr>
            <a:r>
              <a:rPr lang="en-GB" sz="2300" b="1" dirty="0">
                <a:latin typeface="Courier New Bold"/>
              </a:rPr>
              <a:t>}</a:t>
            </a:r>
          </a:p>
          <a:p>
            <a:r>
              <a:rPr lang="en-GB" dirty="0"/>
              <a:t>Replace unrolled loop with associated vector instructions:</a:t>
            </a:r>
          </a:p>
          <a:p>
            <a:endParaRPr lang="en-GB" dirty="0"/>
          </a:p>
          <a:p>
            <a:pPr marL="0" indent="0">
              <a:buNone/>
            </a:pPr>
            <a:r>
              <a:rPr lang="en-GB" sz="2600" b="1" dirty="0">
                <a:solidFill>
                  <a:schemeClr val="accent3"/>
                </a:solidFill>
                <a:latin typeface="Courier New Bold"/>
              </a:rPr>
              <a:t>float4 </a:t>
            </a:r>
            <a:r>
              <a:rPr lang="en-GB" sz="2600" b="1" dirty="0">
                <a:latin typeface="Courier New Bold"/>
              </a:rPr>
              <a:t>x4[DIM], y4[DIM];</a:t>
            </a:r>
          </a:p>
          <a:p>
            <a:pPr marL="0" indent="0">
              <a:buNone/>
            </a:pPr>
            <a:r>
              <a:rPr lang="en-GB" sz="2300" b="1" dirty="0">
                <a:solidFill>
                  <a:schemeClr val="tx1">
                    <a:lumMod val="85000"/>
                  </a:schemeClr>
                </a:solidFill>
                <a:latin typeface="Courier New Bold"/>
              </a:rPr>
              <a:t>// DIM set to hold 34 values extended to multiple of 4 (36)</a:t>
            </a:r>
          </a:p>
          <a:p>
            <a:pPr marL="0" indent="0">
              <a:buNone/>
            </a:pPr>
            <a:r>
              <a:rPr lang="en-GB" sz="2600" b="1" dirty="0">
                <a:solidFill>
                  <a:schemeClr val="accent3"/>
                </a:solidFill>
                <a:latin typeface="Courier New Bold"/>
              </a:rPr>
              <a:t>float4</a:t>
            </a:r>
            <a:r>
              <a:rPr lang="en-GB" sz="2600" b="1" dirty="0">
                <a:latin typeface="Courier New Bold"/>
              </a:rPr>
              <a:t> zero = {0.0f, 0.0f, 0.0f, 0.0f};</a:t>
            </a:r>
          </a:p>
          <a:p>
            <a:pPr marL="0" indent="0">
              <a:buNone/>
            </a:pPr>
            <a:r>
              <a:rPr lang="en-GB" sz="2600" b="1" dirty="0">
                <a:latin typeface="Courier New Bold"/>
              </a:rPr>
              <a:t>NLP = 34 % 4 + 1; </a:t>
            </a:r>
            <a:r>
              <a:rPr lang="en-GB" sz="2600" b="1" dirty="0">
                <a:solidFill>
                  <a:schemeClr val="tx1">
                    <a:lumMod val="85000"/>
                  </a:schemeClr>
                </a:solidFill>
                <a:latin typeface="Courier New Bold"/>
              </a:rPr>
              <a:t>// 9 values (as 34 isn’t a multiple of 4)</a:t>
            </a:r>
          </a:p>
          <a:p>
            <a:pPr marL="0" indent="0">
              <a:buNone/>
            </a:pPr>
            <a:r>
              <a:rPr lang="en-GB" sz="2600" b="1" dirty="0">
                <a:latin typeface="Courier New Bold"/>
              </a:rPr>
              <a:t>x4[NLP-1] = 0.0f; y4[NLP-1] = 0.0f; </a:t>
            </a:r>
            <a:r>
              <a:rPr lang="en-GB" sz="2600" b="1" dirty="0">
                <a:solidFill>
                  <a:schemeClr val="tx1">
                    <a:lumMod val="85000"/>
                  </a:schemeClr>
                </a:solidFill>
                <a:latin typeface="Courier New Bold"/>
              </a:rPr>
              <a:t>// zero pad arrays</a:t>
            </a:r>
          </a:p>
          <a:p>
            <a:pPr marL="0" indent="0">
              <a:buNone/>
            </a:pPr>
            <a:endParaRPr lang="en-GB" sz="2600" b="1" dirty="0">
              <a:latin typeface="Courier New Bold"/>
            </a:endParaRPr>
          </a:p>
          <a:p>
            <a:pPr marL="0" indent="0">
              <a:buNone/>
            </a:pPr>
            <a:r>
              <a:rPr lang="en-GB" sz="2600" b="1" dirty="0">
                <a:solidFill>
                  <a:schemeClr val="accent2"/>
                </a:solidFill>
                <a:latin typeface="Courier New Bold"/>
              </a:rPr>
              <a:t>for</a:t>
            </a:r>
            <a:r>
              <a:rPr lang="en-GB" sz="2600" b="1" dirty="0">
                <a:latin typeface="Courier New Bold"/>
              </a:rPr>
              <a:t> (</a:t>
            </a:r>
            <a:r>
              <a:rPr lang="en-GB" sz="2600" b="1" dirty="0" err="1">
                <a:latin typeface="Courier New Bold"/>
              </a:rPr>
              <a:t>i</a:t>
            </a:r>
            <a:r>
              <a:rPr lang="en-GB" sz="2600" b="1" dirty="0">
                <a:latin typeface="Courier New Bold"/>
              </a:rPr>
              <a:t> = 0; </a:t>
            </a:r>
            <a:r>
              <a:rPr lang="en-GB" sz="2600" b="1" dirty="0" err="1">
                <a:latin typeface="Courier New Bold"/>
              </a:rPr>
              <a:t>i</a:t>
            </a:r>
            <a:r>
              <a:rPr lang="en-GB" sz="2600" b="1" dirty="0">
                <a:latin typeface="Courier New Bold"/>
              </a:rPr>
              <a:t> &lt; NLP; </a:t>
            </a:r>
            <a:r>
              <a:rPr lang="en-GB" sz="2600" b="1" dirty="0" err="1">
                <a:latin typeface="Courier New Bold"/>
              </a:rPr>
              <a:t>i</a:t>
            </a:r>
            <a:r>
              <a:rPr lang="en-GB" sz="2600" b="1" dirty="0">
                <a:latin typeface="Courier New Bold"/>
              </a:rPr>
              <a:t>++)</a:t>
            </a:r>
          </a:p>
          <a:p>
            <a:pPr marL="0" indent="0">
              <a:buNone/>
            </a:pPr>
            <a:r>
              <a:rPr lang="en-GB" sz="2600" b="1" dirty="0">
                <a:latin typeface="Courier New Bold"/>
              </a:rPr>
              <a:t> x4[</a:t>
            </a:r>
            <a:r>
              <a:rPr lang="en-GB" sz="2600" b="1" dirty="0" err="1">
                <a:latin typeface="Courier New Bold"/>
              </a:rPr>
              <a:t>i</a:t>
            </a:r>
            <a:r>
              <a:rPr lang="en-GB" sz="2600" b="1" dirty="0">
                <a:latin typeface="Courier New Bold"/>
              </a:rPr>
              <a:t>] = y4[</a:t>
            </a:r>
            <a:r>
              <a:rPr lang="en-GB" sz="2600" b="1" dirty="0" err="1">
                <a:latin typeface="Courier New Bold"/>
              </a:rPr>
              <a:t>i</a:t>
            </a:r>
            <a:r>
              <a:rPr lang="en-GB" sz="2600" b="1" dirty="0">
                <a:latin typeface="Courier New Bold"/>
              </a:rPr>
              <a:t>] * y4[</a:t>
            </a:r>
            <a:r>
              <a:rPr lang="en-GB" sz="2600" b="1" dirty="0" err="1">
                <a:latin typeface="Courier New Bold"/>
              </a:rPr>
              <a:t>i</a:t>
            </a:r>
            <a:r>
              <a:rPr lang="en-GB" sz="2600" b="1" dirty="0">
                <a:latin typeface="Courier New Bold"/>
              </a:rPr>
              <a:t>]; </a:t>
            </a:r>
            <a:r>
              <a:rPr lang="en-GB" sz="2600" b="1" dirty="0">
                <a:solidFill>
                  <a:schemeClr val="tx1">
                    <a:lumMod val="85000"/>
                  </a:schemeClr>
                </a:solidFill>
                <a:latin typeface="Courier New Bold"/>
              </a:rPr>
              <a:t>// actual vector operations</a:t>
            </a:r>
          </a:p>
        </p:txBody>
      </p:sp>
    </p:spTree>
    <p:extLst>
      <p:ext uri="{BB962C8B-B14F-4D97-AF65-F5344CB8AC3E}">
        <p14:creationId xmlns:p14="http://schemas.microsoft.com/office/powerpoint/2010/main" val="18053771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119390"/>
            <a:ext cx="9108504" cy="1143000"/>
          </a:xfrm>
        </p:spPr>
        <p:txBody>
          <a:bodyPr>
            <a:normAutofit/>
          </a:bodyPr>
          <a:lstStyle/>
          <a:p>
            <a:r>
              <a:rPr lang="en-GB" sz="3600" dirty="0"/>
              <a:t>Exercise A: The </a:t>
            </a:r>
            <a:r>
              <a:rPr lang="en-GB" sz="3600" dirty="0" err="1"/>
              <a:t>vectorized</a:t>
            </a:r>
            <a:r>
              <a:rPr lang="en-GB" sz="3600" dirty="0"/>
              <a:t> Pi program</a:t>
            </a:r>
          </a:p>
        </p:txBody>
      </p:sp>
      <p:sp>
        <p:nvSpPr>
          <p:cNvPr id="8" name="Content Placeholder 7"/>
          <p:cNvSpPr>
            <a:spLocks noGrp="1"/>
          </p:cNvSpPr>
          <p:nvPr>
            <p:ph idx="1"/>
          </p:nvPr>
        </p:nvSpPr>
        <p:spPr>
          <a:xfrm>
            <a:off x="179512" y="1199510"/>
            <a:ext cx="8784976" cy="554185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understand the vector instructions in the kernel programming language</a:t>
            </a:r>
          </a:p>
          <a:p>
            <a:pPr>
              <a:lnSpc>
                <a:spcPct val="110000"/>
              </a:lnSpc>
            </a:pPr>
            <a:r>
              <a:rPr lang="en-GB" dirty="0">
                <a:solidFill>
                  <a:schemeClr val="accent2"/>
                </a:solidFill>
              </a:rPr>
              <a:t>Procedure: </a:t>
            </a:r>
          </a:p>
          <a:p>
            <a:pPr lvl="1">
              <a:lnSpc>
                <a:spcPct val="110000"/>
              </a:lnSpc>
            </a:pPr>
            <a:r>
              <a:rPr lang="en-GB" dirty="0"/>
              <a:t>Start with your best Pi program</a:t>
            </a:r>
          </a:p>
          <a:p>
            <a:pPr lvl="1">
              <a:lnSpc>
                <a:spcPct val="110000"/>
              </a:lnSpc>
            </a:pPr>
            <a:r>
              <a:rPr lang="en-GB" dirty="0"/>
              <a:t>Unroll the loops 4 times.  Verify that the program still works</a:t>
            </a:r>
          </a:p>
          <a:p>
            <a:pPr lvl="1">
              <a:lnSpc>
                <a:spcPct val="110000"/>
              </a:lnSpc>
            </a:pPr>
            <a:r>
              <a:rPr lang="en-GB" dirty="0"/>
              <a:t>Use vector instructions in the body of the loop </a:t>
            </a:r>
          </a:p>
          <a:p>
            <a:pPr>
              <a:lnSpc>
                <a:spcPct val="110000"/>
              </a:lnSpc>
            </a:pPr>
            <a:r>
              <a:rPr lang="en-GB" dirty="0">
                <a:solidFill>
                  <a:schemeClr val="accent2"/>
                </a:solidFill>
              </a:rPr>
              <a:t>Expected output:</a:t>
            </a:r>
          </a:p>
          <a:p>
            <a:pPr lvl="1">
              <a:lnSpc>
                <a:spcPct val="110000"/>
              </a:lnSpc>
            </a:pPr>
            <a:r>
              <a:rPr lang="en-GB" dirty="0"/>
              <a:t>Output result plus an estimate of the error in the result</a:t>
            </a:r>
          </a:p>
          <a:p>
            <a:pPr lvl="1">
              <a:lnSpc>
                <a:spcPct val="110000"/>
              </a:lnSpc>
            </a:pPr>
            <a:r>
              <a:rPr lang="en-GB" dirty="0"/>
              <a:t>Report the runtime and compare </a:t>
            </a:r>
            <a:r>
              <a:rPr lang="en-GB" dirty="0" err="1"/>
              <a:t>vectorized</a:t>
            </a:r>
            <a:r>
              <a:rPr lang="en-GB" dirty="0"/>
              <a:t> and scalar versions  of the program</a:t>
            </a:r>
          </a:p>
          <a:p>
            <a:pPr lvl="1">
              <a:lnSpc>
                <a:spcPct val="110000"/>
              </a:lnSpc>
            </a:pPr>
            <a:r>
              <a:rPr lang="en-GB" dirty="0"/>
              <a:t>You could try running this on the CPU as well as the GPU…</a:t>
            </a:r>
          </a:p>
        </p:txBody>
      </p:sp>
    </p:spTree>
    <p:extLst>
      <p:ext uri="{BB962C8B-B14F-4D97-AF65-F5344CB8AC3E}">
        <p14:creationId xmlns:p14="http://schemas.microsoft.com/office/powerpoint/2010/main" val="1146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143000"/>
          </a:xfrm>
        </p:spPr>
        <p:txBody>
          <a:bodyPr>
            <a:normAutofit fontScale="90000"/>
          </a:bodyPr>
          <a:lstStyle/>
          <a:p>
            <a:r>
              <a:rPr lang="en-GB" dirty="0"/>
              <a:t>OpenCL Working Group within Khronos</a:t>
            </a:r>
          </a:p>
        </p:txBody>
      </p:sp>
      <p:sp>
        <p:nvSpPr>
          <p:cNvPr id="4" name="Content Placeholder 3"/>
          <p:cNvSpPr>
            <a:spLocks noGrp="1"/>
          </p:cNvSpPr>
          <p:nvPr>
            <p:ph idx="1"/>
          </p:nvPr>
        </p:nvSpPr>
        <p:spPr>
          <a:xfrm>
            <a:off x="251520" y="1196752"/>
            <a:ext cx="8568952" cy="2614740"/>
          </a:xfrm>
        </p:spPr>
        <p:txBody>
          <a:bodyPr>
            <a:normAutofit fontScale="92500" lnSpcReduction="20000"/>
          </a:bodyPr>
          <a:lstStyle/>
          <a:p>
            <a:r>
              <a:rPr lang="en-GB" dirty="0"/>
              <a:t>Diverse industry participation</a:t>
            </a:r>
          </a:p>
          <a:p>
            <a:pPr lvl="1"/>
            <a:r>
              <a:rPr lang="en-GB" dirty="0"/>
              <a:t>Processor vendors, system OEMs, middleware vendors, application developers.</a:t>
            </a:r>
          </a:p>
          <a:p>
            <a:r>
              <a:rPr lang="en-GB" dirty="0"/>
              <a:t>OpenCL became an important standard upon release by virtue of the market coverage of the companies behind it.</a:t>
            </a:r>
          </a:p>
          <a:p>
            <a:pPr marL="0" indent="0">
              <a:buNone/>
            </a:pPr>
            <a:endParaRPr lang="en-GB" dirty="0"/>
          </a:p>
        </p:txBody>
      </p:sp>
      <p:pic>
        <p:nvPicPr>
          <p:cNvPr id="5" name="Picture 32" descr="seaweed"/>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33831" y="5613305"/>
            <a:ext cx="847725" cy="579437"/>
          </a:xfrm>
          <a:prstGeom prst="rect">
            <a:avLst/>
          </a:prstGeom>
          <a:noFill/>
          <a:ln w="9525">
            <a:noFill/>
            <a:miter lim="800000"/>
            <a:headEnd/>
            <a:tailEnd/>
          </a:ln>
        </p:spPr>
      </p:pic>
      <p:pic>
        <p:nvPicPr>
          <p:cNvPr id="6" name="Picture 33" descr="imgtec"/>
          <p:cNvPicPr>
            <a:picLocks noChangeAspect="1" noChangeArrowheads="1"/>
          </p:cNvPicPr>
          <p:nvPr/>
        </p:nvPicPr>
        <p:blipFill>
          <a:blip r:embed="rId3" cstate="print"/>
          <a:srcRect/>
          <a:stretch>
            <a:fillRect/>
          </a:stretch>
        </p:blipFill>
        <p:spPr bwMode="auto">
          <a:xfrm>
            <a:off x="320678" y="5024342"/>
            <a:ext cx="798513" cy="427038"/>
          </a:xfrm>
          <a:prstGeom prst="rect">
            <a:avLst/>
          </a:prstGeom>
          <a:noFill/>
          <a:ln w="9525">
            <a:noFill/>
            <a:miter lim="800000"/>
            <a:headEnd/>
            <a:tailEnd/>
          </a:ln>
        </p:spPr>
      </p:pic>
      <p:pic>
        <p:nvPicPr>
          <p:cNvPr id="7" name="Picture 34" descr="arm"/>
          <p:cNvPicPr>
            <a:picLocks noChangeAspect="1" noChangeArrowheads="1"/>
          </p:cNvPicPr>
          <p:nvPr/>
        </p:nvPicPr>
        <p:blipFill>
          <a:blip r:embed="rId4" cstate="print"/>
          <a:srcRect/>
          <a:stretch>
            <a:fillRect/>
          </a:stretch>
        </p:blipFill>
        <p:spPr bwMode="auto">
          <a:xfrm>
            <a:off x="5829326" y="3935320"/>
            <a:ext cx="854075" cy="212725"/>
          </a:xfrm>
          <a:prstGeom prst="rect">
            <a:avLst/>
          </a:prstGeom>
          <a:noFill/>
          <a:ln w="9525">
            <a:noFill/>
            <a:miter lim="800000"/>
            <a:headEnd/>
            <a:tailEnd/>
          </a:ln>
        </p:spPr>
      </p:pic>
      <p:pic>
        <p:nvPicPr>
          <p:cNvPr id="8" name="Picture 35" descr="ti"/>
          <p:cNvPicPr>
            <a:picLocks noChangeAspect="1" noChangeArrowheads="1"/>
          </p:cNvPicPr>
          <p:nvPr/>
        </p:nvPicPr>
        <p:blipFill>
          <a:blip r:embed="rId5" cstate="print"/>
          <a:srcRect/>
          <a:stretch>
            <a:fillRect/>
          </a:stretch>
        </p:blipFill>
        <p:spPr bwMode="auto">
          <a:xfrm>
            <a:off x="6432550" y="5721255"/>
            <a:ext cx="1233488" cy="361950"/>
          </a:xfrm>
          <a:prstGeom prst="rect">
            <a:avLst/>
          </a:prstGeom>
          <a:noFill/>
          <a:ln w="9525">
            <a:noFill/>
            <a:miter lim="800000"/>
            <a:headEnd/>
            <a:tailEnd/>
          </a:ln>
        </p:spPr>
      </p:pic>
      <p:pic>
        <p:nvPicPr>
          <p:cNvPr id="9" name="Picture 36" descr="ericsson[1]"/>
          <p:cNvPicPr>
            <a:picLocks noChangeAspect="1" noChangeArrowheads="1"/>
          </p:cNvPicPr>
          <p:nvPr/>
        </p:nvPicPr>
        <p:blipFill>
          <a:blip r:embed="rId6" cstate="print"/>
          <a:srcRect/>
          <a:stretch>
            <a:fillRect/>
          </a:stretch>
        </p:blipFill>
        <p:spPr bwMode="auto">
          <a:xfrm>
            <a:off x="1682750" y="4487767"/>
            <a:ext cx="1500188" cy="298450"/>
          </a:xfrm>
          <a:prstGeom prst="rect">
            <a:avLst/>
          </a:prstGeom>
          <a:noFill/>
          <a:ln w="9525" algn="in">
            <a:noFill/>
            <a:miter lim="800000"/>
            <a:headEnd/>
            <a:tailEnd/>
          </a:ln>
        </p:spPr>
      </p:pic>
      <p:pic>
        <p:nvPicPr>
          <p:cNvPr id="10" name="Picture 37" descr="NV_Logo_3D_DarkType"/>
          <p:cNvPicPr>
            <a:picLocks noChangeAspect="1" noChangeArrowheads="1"/>
          </p:cNvPicPr>
          <p:nvPr/>
        </p:nvPicPr>
        <p:blipFill>
          <a:blip r:embed="rId7" cstate="print"/>
          <a:srcRect/>
          <a:stretch>
            <a:fillRect/>
          </a:stretch>
        </p:blipFill>
        <p:spPr bwMode="auto">
          <a:xfrm>
            <a:off x="6694490" y="4898930"/>
            <a:ext cx="1044575" cy="677862"/>
          </a:xfrm>
          <a:prstGeom prst="rect">
            <a:avLst/>
          </a:prstGeom>
          <a:noFill/>
          <a:ln w="9525">
            <a:noFill/>
            <a:miter lim="800000"/>
            <a:headEnd/>
            <a:tailEnd/>
          </a:ln>
        </p:spPr>
      </p:pic>
      <p:pic>
        <p:nvPicPr>
          <p:cNvPr id="11" name="Picture 38" descr="MemberLogo">
            <a:hlinkClick r:id="rId8" tooltip="Codeplay Software Limited"/>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675" y="4486180"/>
            <a:ext cx="1152525" cy="300037"/>
          </a:xfrm>
          <a:prstGeom prst="rect">
            <a:avLst/>
          </a:prstGeom>
          <a:noFill/>
          <a:ln w="9525">
            <a:noFill/>
            <a:miter lim="800000"/>
            <a:headEnd/>
            <a:tailEnd/>
          </a:ln>
        </p:spPr>
      </p:pic>
      <p:pic>
        <p:nvPicPr>
          <p:cNvPr id="12" name="Picture 39" descr="ibm"/>
          <p:cNvPicPr>
            <a:picLocks noChangeAspect="1" noChangeArrowheads="1"/>
          </p:cNvPicPr>
          <p:nvPr/>
        </p:nvPicPr>
        <p:blipFill>
          <a:blip r:embed="rId10" cstate="print"/>
          <a:srcRect/>
          <a:stretch>
            <a:fillRect/>
          </a:stretch>
        </p:blipFill>
        <p:spPr bwMode="auto">
          <a:xfrm>
            <a:off x="6654818" y="4459192"/>
            <a:ext cx="1019175" cy="357188"/>
          </a:xfrm>
          <a:prstGeom prst="rect">
            <a:avLst/>
          </a:prstGeom>
          <a:noFill/>
          <a:ln w="9525">
            <a:noFill/>
            <a:miter lim="800000"/>
            <a:headEnd/>
            <a:tailEnd/>
          </a:ln>
        </p:spPr>
      </p:pic>
      <p:pic>
        <p:nvPicPr>
          <p:cNvPr id="13" name="Picture 40" descr="MemberLogo">
            <a:hlinkClick r:id="rId11" tooltip="AMD"/>
          </p:cNvPr>
          <p:cNvPicPr>
            <a:picLocks noChangeAspect="1" noChangeArrowheads="1"/>
          </p:cNvPicPr>
          <p:nvPr/>
        </p:nvPicPr>
        <p:blipFill>
          <a:blip r:embed="rId12" cstate="print">
            <a:clrChange>
              <a:clrFrom>
                <a:srgbClr val="FFFFFF"/>
              </a:clrFrom>
              <a:clrTo>
                <a:srgbClr val="FFFFFF">
                  <a:alpha val="0"/>
                </a:srgbClr>
              </a:clrTo>
            </a:clrChange>
          </a:blip>
          <a:srcRect t="15384"/>
          <a:stretch>
            <a:fillRect/>
          </a:stretch>
        </p:blipFill>
        <p:spPr bwMode="auto">
          <a:xfrm>
            <a:off x="3895725" y="3867055"/>
            <a:ext cx="1524000" cy="349250"/>
          </a:xfrm>
          <a:prstGeom prst="rect">
            <a:avLst/>
          </a:prstGeom>
          <a:noFill/>
          <a:ln w="9525">
            <a:noFill/>
            <a:miter lim="800000"/>
            <a:headEnd/>
            <a:tailEnd/>
          </a:ln>
        </p:spPr>
      </p:pic>
      <p:pic>
        <p:nvPicPr>
          <p:cNvPr id="14" name="Picture 41" descr="Nokia_logo2"/>
          <p:cNvPicPr>
            <a:picLocks noChangeAspect="1" noChangeArrowheads="1"/>
          </p:cNvPicPr>
          <p:nvPr/>
        </p:nvPicPr>
        <p:blipFill>
          <a:blip r:embed="rId13" cstate="print">
            <a:clrChange>
              <a:clrFrom>
                <a:srgbClr val="FFFFFF"/>
              </a:clrFrom>
              <a:clrTo>
                <a:srgbClr val="FFFFFF">
                  <a:alpha val="0"/>
                </a:srgbClr>
              </a:clrTo>
            </a:clrChange>
          </a:blip>
          <a:srcRect t="38499" b="42250"/>
          <a:stretch>
            <a:fillRect/>
          </a:stretch>
        </p:blipFill>
        <p:spPr bwMode="auto">
          <a:xfrm>
            <a:off x="5294313" y="5137055"/>
            <a:ext cx="1250950" cy="201612"/>
          </a:xfrm>
          <a:prstGeom prst="rect">
            <a:avLst/>
          </a:prstGeom>
          <a:noFill/>
          <a:ln w="9525">
            <a:noFill/>
            <a:miter lim="800000"/>
            <a:headEnd/>
            <a:tailEnd/>
          </a:ln>
        </p:spPr>
      </p:pic>
      <p:pic>
        <p:nvPicPr>
          <p:cNvPr id="15" name="Picture 42" descr="motorola-logo"/>
          <p:cNvPicPr>
            <a:picLocks noChangeAspect="1" noChangeArrowheads="1"/>
          </p:cNvPicPr>
          <p:nvPr/>
        </p:nvPicPr>
        <p:blipFill>
          <a:blip r:embed="rId14" cstate="print">
            <a:clrChange>
              <a:clrFrom>
                <a:srgbClr val="FFFFFF"/>
              </a:clrFrom>
              <a:clrTo>
                <a:srgbClr val="FFFFFF">
                  <a:alpha val="0"/>
                </a:srgbClr>
              </a:clrTo>
            </a:clrChange>
          </a:blip>
          <a:srcRect l="3778" t="7632" r="5556" b="7632"/>
          <a:stretch>
            <a:fillRect/>
          </a:stretch>
        </p:blipFill>
        <p:spPr bwMode="auto">
          <a:xfrm>
            <a:off x="3449638" y="4998942"/>
            <a:ext cx="857250" cy="476250"/>
          </a:xfrm>
          <a:prstGeom prst="rect">
            <a:avLst/>
          </a:prstGeom>
          <a:noFill/>
          <a:ln w="9525">
            <a:noFill/>
            <a:miter lim="800000"/>
            <a:headEnd/>
            <a:tailEnd/>
          </a:ln>
        </p:spPr>
      </p:pic>
      <p:pic>
        <p:nvPicPr>
          <p:cNvPr id="16" name="Picture 43" descr="freescale"/>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392514" y="4419505"/>
            <a:ext cx="1393825" cy="433387"/>
          </a:xfrm>
          <a:prstGeom prst="rect">
            <a:avLst/>
          </a:prstGeom>
          <a:noFill/>
          <a:ln w="9525">
            <a:noFill/>
            <a:miter lim="800000"/>
            <a:headEnd/>
            <a:tailEnd/>
          </a:ln>
        </p:spPr>
      </p:pic>
      <p:pic>
        <p:nvPicPr>
          <p:cNvPr id="17" name="Picture 44" descr="[Kestrel perched]"/>
          <p:cNvPicPr>
            <a:picLocks noChangeAspect="1" noChangeArrowheads="1"/>
          </p:cNvPicPr>
          <p:nvPr/>
        </p:nvPicPr>
        <p:blipFill>
          <a:blip r:embed="rId16" cstate="print"/>
          <a:srcRect/>
          <a:stretch>
            <a:fillRect/>
          </a:stretch>
        </p:blipFill>
        <p:spPr bwMode="auto">
          <a:xfrm>
            <a:off x="1268419" y="4925920"/>
            <a:ext cx="511175" cy="625475"/>
          </a:xfrm>
          <a:prstGeom prst="rect">
            <a:avLst/>
          </a:prstGeom>
          <a:noFill/>
          <a:ln w="9525">
            <a:noFill/>
            <a:miter lim="800000"/>
            <a:headEnd/>
            <a:tailEnd/>
          </a:ln>
        </p:spPr>
      </p:pic>
      <p:pic>
        <p:nvPicPr>
          <p:cNvPr id="18" name="Picture 45" descr="QNX_ID_rgb"/>
          <p:cNvPicPr>
            <a:picLocks noChangeAspect="1" noChangeArrowheads="1"/>
          </p:cNvPicPr>
          <p:nvPr/>
        </p:nvPicPr>
        <p:blipFill>
          <a:blip r:embed="rId17" cstate="print"/>
          <a:srcRect/>
          <a:stretch>
            <a:fillRect/>
          </a:stretch>
        </p:blipFill>
        <p:spPr bwMode="auto">
          <a:xfrm>
            <a:off x="7889877" y="5068792"/>
            <a:ext cx="949325" cy="338138"/>
          </a:xfrm>
          <a:prstGeom prst="rect">
            <a:avLst/>
          </a:prstGeom>
          <a:noFill/>
          <a:ln w="9525">
            <a:noFill/>
            <a:miter lim="800000"/>
            <a:headEnd/>
            <a:tailEnd/>
          </a:ln>
        </p:spPr>
      </p:pic>
      <p:pic>
        <p:nvPicPr>
          <p:cNvPr id="19" name="Picture 46" descr="rapidmind-print-logo"/>
          <p:cNvPicPr>
            <a:picLocks noChangeAspect="1" noChangeArrowheads="1"/>
          </p:cNvPicPr>
          <p:nvPr/>
        </p:nvPicPr>
        <p:blipFill>
          <a:blip r:embed="rId18" cstate="print"/>
          <a:srcRect/>
          <a:stretch>
            <a:fillRect/>
          </a:stretch>
        </p:blipFill>
        <p:spPr bwMode="auto">
          <a:xfrm>
            <a:off x="320675" y="5656167"/>
            <a:ext cx="1714500" cy="285750"/>
          </a:xfrm>
          <a:prstGeom prst="rect">
            <a:avLst/>
          </a:prstGeom>
          <a:noFill/>
          <a:ln w="9525">
            <a:noFill/>
            <a:miter lim="800000"/>
            <a:headEnd/>
            <a:tailEnd/>
          </a:ln>
        </p:spPr>
      </p:pic>
      <p:pic>
        <p:nvPicPr>
          <p:cNvPr id="20" name="Picture 47" descr="samsung_logo"/>
          <p:cNvPicPr>
            <a:picLocks noChangeAspect="1" noChangeArrowheads="1"/>
          </p:cNvPicPr>
          <p:nvPr/>
        </p:nvPicPr>
        <p:blipFill>
          <a:blip r:embed="rId19" cstate="print">
            <a:clrChange>
              <a:clrFrom>
                <a:srgbClr val="FFFFFF"/>
              </a:clrFrom>
              <a:clrTo>
                <a:srgbClr val="FFFFFF">
                  <a:alpha val="0"/>
                </a:srgbClr>
              </a:clrTo>
            </a:clrChange>
          </a:blip>
          <a:srcRect l="6451" t="22414" r="4839" b="25172"/>
          <a:stretch>
            <a:fillRect/>
          </a:stretch>
        </p:blipFill>
        <p:spPr bwMode="auto">
          <a:xfrm>
            <a:off x="2324126" y="5713317"/>
            <a:ext cx="1319213" cy="381000"/>
          </a:xfrm>
          <a:prstGeom prst="rect">
            <a:avLst/>
          </a:prstGeom>
          <a:noFill/>
          <a:ln w="9525">
            <a:noFill/>
            <a:miter lim="800000"/>
            <a:headEnd/>
            <a:tailEnd/>
          </a:ln>
        </p:spPr>
      </p:pic>
      <p:pic>
        <p:nvPicPr>
          <p:cNvPr id="21" name="Picture 48" descr="Umeå University's Logotype">
            <a:hlinkClick r:id="rId20"/>
          </p:cNvPr>
          <p:cNvPicPr>
            <a:picLocks noChangeAspect="1" noChangeArrowheads="1"/>
          </p:cNvPicPr>
          <p:nvPr/>
        </p:nvPicPr>
        <p:blipFill>
          <a:blip r:embed="rId21" cstate="print"/>
          <a:srcRect/>
          <a:stretch>
            <a:fillRect/>
          </a:stretch>
        </p:blipFill>
        <p:spPr bwMode="auto">
          <a:xfrm>
            <a:off x="7954983" y="5597430"/>
            <a:ext cx="884237" cy="611187"/>
          </a:xfrm>
          <a:prstGeom prst="rect">
            <a:avLst/>
          </a:prstGeom>
          <a:noFill/>
          <a:ln w="9525">
            <a:noFill/>
            <a:miter lim="800000"/>
            <a:headEnd/>
            <a:tailEnd/>
          </a:ln>
        </p:spPr>
      </p:pic>
      <p:pic>
        <p:nvPicPr>
          <p:cNvPr id="22" name="Picture 49" descr="3DLabs_Logo_Large"/>
          <p:cNvPicPr>
            <a:picLocks noChangeAspect="1" noChangeArrowheads="1"/>
          </p:cNvPicPr>
          <p:nvPr/>
        </p:nvPicPr>
        <p:blipFill>
          <a:blip r:embed="rId22" cstate="print"/>
          <a:srcRect/>
          <a:stretch>
            <a:fillRect/>
          </a:stretch>
        </p:blipFill>
        <p:spPr bwMode="auto">
          <a:xfrm>
            <a:off x="320675" y="3890867"/>
            <a:ext cx="990600" cy="303213"/>
          </a:xfrm>
          <a:prstGeom prst="rect">
            <a:avLst/>
          </a:prstGeom>
          <a:noFill/>
          <a:ln w="9525">
            <a:noFill/>
            <a:miter lim="800000"/>
            <a:headEnd/>
            <a:tailEnd/>
          </a:ln>
        </p:spPr>
      </p:pic>
      <p:pic>
        <p:nvPicPr>
          <p:cNvPr id="23" name="Picture 50"/>
          <p:cNvPicPr>
            <a:picLocks noChangeAspect="1"/>
          </p:cNvPicPr>
          <p:nvPr/>
        </p:nvPicPr>
        <p:blipFill>
          <a:blip r:embed="rId23" cstate="print">
            <a:clrChange>
              <a:clrFrom>
                <a:srgbClr val="FDFDFD"/>
              </a:clrFrom>
              <a:clrTo>
                <a:srgbClr val="FDFDFD">
                  <a:alpha val="0"/>
                </a:srgbClr>
              </a:clrTo>
            </a:clrChange>
          </a:blip>
          <a:srcRect l="12030"/>
          <a:stretch>
            <a:fillRect/>
          </a:stretch>
        </p:blipFill>
        <p:spPr bwMode="auto">
          <a:xfrm>
            <a:off x="8358188" y="3852770"/>
            <a:ext cx="481012" cy="377825"/>
          </a:xfrm>
          <a:prstGeom prst="rect">
            <a:avLst/>
          </a:prstGeom>
          <a:noFill/>
          <a:ln w="3175" algn="ctr">
            <a:noFill/>
            <a:miter lim="800000"/>
            <a:headEnd/>
            <a:tailEnd/>
          </a:ln>
        </p:spPr>
      </p:pic>
      <p:pic>
        <p:nvPicPr>
          <p:cNvPr id="24" name="Picture 52"/>
          <p:cNvPicPr>
            <a:picLocks noChangeAspect="1" noChangeArrowheads="1"/>
          </p:cNvPicPr>
          <p:nvPr/>
        </p:nvPicPr>
        <p:blipFill>
          <a:blip r:embed="rId24" cstate="print">
            <a:clrChange>
              <a:clrFrom>
                <a:srgbClr val="FFFFFF"/>
              </a:clrFrom>
              <a:clrTo>
                <a:srgbClr val="FFFFFF">
                  <a:alpha val="0"/>
                </a:srgbClr>
              </a:clrTo>
            </a:clrChange>
          </a:blip>
          <a:srcRect/>
          <a:stretch>
            <a:fillRect/>
          </a:stretch>
        </p:blipFill>
        <p:spPr bwMode="auto">
          <a:xfrm>
            <a:off x="4457700" y="4949730"/>
            <a:ext cx="687388" cy="576262"/>
          </a:xfrm>
          <a:prstGeom prst="rect">
            <a:avLst/>
          </a:prstGeom>
          <a:noFill/>
          <a:ln w="3175" algn="ctr">
            <a:noFill/>
            <a:miter lim="800000"/>
            <a:headEnd/>
            <a:tailEnd/>
          </a:ln>
        </p:spPr>
      </p:pic>
      <p:pic>
        <p:nvPicPr>
          <p:cNvPr id="25" name="Picture 53" descr="Activision Blizzard"/>
          <p:cNvPicPr>
            <a:picLocks noChangeAspect="1" noChangeArrowheads="1"/>
          </p:cNvPicPr>
          <p:nvPr/>
        </p:nvPicPr>
        <p:blipFill>
          <a:blip r:embed="rId25" cstate="print"/>
          <a:srcRect/>
          <a:stretch>
            <a:fillRect/>
          </a:stretch>
        </p:blipFill>
        <p:spPr bwMode="auto">
          <a:xfrm>
            <a:off x="1719263" y="3811492"/>
            <a:ext cx="1768475" cy="461963"/>
          </a:xfrm>
          <a:prstGeom prst="rect">
            <a:avLst/>
          </a:prstGeom>
          <a:noFill/>
          <a:ln w="9525">
            <a:noFill/>
            <a:miter lim="800000"/>
            <a:headEnd/>
            <a:tailEnd/>
          </a:ln>
        </p:spPr>
      </p:pic>
      <p:pic>
        <p:nvPicPr>
          <p:cNvPr id="26" name="Picture 54" descr="broadcom_067877"/>
          <p:cNvPicPr>
            <a:picLocks noChangeAspect="1" noChangeArrowheads="1"/>
          </p:cNvPicPr>
          <p:nvPr/>
        </p:nvPicPr>
        <p:blipFill>
          <a:blip r:embed="rId26" cstate="print">
            <a:clrChange>
              <a:clrFrom>
                <a:srgbClr val="FFFFFF"/>
              </a:clrFrom>
              <a:clrTo>
                <a:srgbClr val="FFFFFF">
                  <a:alpha val="0"/>
                </a:srgbClr>
              </a:clrTo>
            </a:clrChange>
          </a:blip>
          <a:srcRect t="20261" b="26208"/>
          <a:stretch>
            <a:fillRect/>
          </a:stretch>
        </p:blipFill>
        <p:spPr bwMode="auto">
          <a:xfrm>
            <a:off x="7091363" y="3851180"/>
            <a:ext cx="857250" cy="382587"/>
          </a:xfrm>
          <a:prstGeom prst="rect">
            <a:avLst/>
          </a:prstGeom>
          <a:noFill/>
          <a:ln w="9525">
            <a:noFill/>
            <a:miter lim="800000"/>
            <a:headEnd/>
            <a:tailEnd/>
          </a:ln>
        </p:spPr>
      </p:pic>
      <p:pic>
        <p:nvPicPr>
          <p:cNvPr id="27" name="Picture 55" descr="hi_mark"/>
          <p:cNvPicPr>
            <a:picLocks noChangeAspect="1" noChangeArrowheads="1"/>
          </p:cNvPicPr>
          <p:nvPr/>
        </p:nvPicPr>
        <p:blipFill>
          <a:blip r:embed="rId27" cstate="print">
            <a:clrChange>
              <a:clrFrom>
                <a:srgbClr val="FFFFFF"/>
              </a:clrFrom>
              <a:clrTo>
                <a:srgbClr val="FFFFFF">
                  <a:alpha val="0"/>
                </a:srgbClr>
              </a:clrTo>
            </a:clrChange>
          </a:blip>
          <a:srcRect/>
          <a:stretch>
            <a:fillRect/>
          </a:stretch>
        </p:blipFill>
        <p:spPr bwMode="auto">
          <a:xfrm>
            <a:off x="5694372" y="4473480"/>
            <a:ext cx="750887" cy="327025"/>
          </a:xfrm>
          <a:prstGeom prst="rect">
            <a:avLst/>
          </a:prstGeom>
          <a:noFill/>
          <a:ln w="9525">
            <a:noFill/>
            <a:miter lim="800000"/>
            <a:headEnd/>
            <a:tailEnd/>
          </a:ln>
        </p:spPr>
      </p:pic>
      <p:pic>
        <p:nvPicPr>
          <p:cNvPr id="28" name="Picture 56" descr="Takumi Corporation">
            <a:hlinkClick r:id="rId28"/>
          </p:cNvPr>
          <p:cNvPicPr>
            <a:picLocks noChangeAspect="1" noChangeArrowheads="1"/>
          </p:cNvPicPr>
          <p:nvPr/>
        </p:nvPicPr>
        <p:blipFill>
          <a:blip r:embed="rId29" cstate="print">
            <a:clrChange>
              <a:clrFrom>
                <a:srgbClr val="FFFFFF"/>
              </a:clrFrom>
              <a:clrTo>
                <a:srgbClr val="FFFFFF">
                  <a:alpha val="0"/>
                </a:srgbClr>
              </a:clrTo>
            </a:clrChange>
          </a:blip>
          <a:srcRect/>
          <a:stretch>
            <a:fillRect/>
          </a:stretch>
        </p:blipFill>
        <p:spPr bwMode="auto">
          <a:xfrm>
            <a:off x="5072063" y="5792695"/>
            <a:ext cx="1071562" cy="219075"/>
          </a:xfrm>
          <a:prstGeom prst="rect">
            <a:avLst/>
          </a:prstGeom>
          <a:noFill/>
          <a:ln w="9525">
            <a:noFill/>
            <a:miter lim="800000"/>
            <a:headEnd/>
            <a:tailEnd/>
          </a:ln>
        </p:spPr>
      </p:pic>
      <p:pic>
        <p:nvPicPr>
          <p:cNvPr id="29" name="Picture 57" descr="Intel Nov08"/>
          <p:cNvPicPr>
            <a:picLocks noChangeAspect="1" noChangeArrowheads="1"/>
          </p:cNvPicPr>
          <p:nvPr/>
        </p:nvPicPr>
        <p:blipFill>
          <a:blip r:embed="rId30" cstate="print"/>
          <a:srcRect/>
          <a:stretch>
            <a:fillRect/>
          </a:stretch>
        </p:blipFill>
        <p:spPr bwMode="auto">
          <a:xfrm>
            <a:off x="7883547" y="4378230"/>
            <a:ext cx="938213" cy="517525"/>
          </a:xfrm>
          <a:prstGeom prst="rect">
            <a:avLst/>
          </a:prstGeom>
          <a:noFill/>
          <a:ln w="9525">
            <a:noFill/>
            <a:miter lim="800000"/>
            <a:headEnd/>
            <a:tailEnd/>
          </a:ln>
        </p:spPr>
      </p:pic>
      <p:pic>
        <p:nvPicPr>
          <p:cNvPr id="30" name="Picture 105" descr="Ge"/>
          <p:cNvPicPr>
            <a:picLocks noChangeAspect="1" noChangeArrowheads="1"/>
          </p:cNvPicPr>
          <p:nvPr/>
        </p:nvPicPr>
        <p:blipFill>
          <a:blip r:embed="rId31" cstate="print"/>
          <a:srcRect t="-7143" r="72968" b="-7143"/>
          <a:stretch>
            <a:fillRect/>
          </a:stretch>
        </p:blipFill>
        <p:spPr bwMode="auto">
          <a:xfrm>
            <a:off x="4995863" y="4406805"/>
            <a:ext cx="488950" cy="461962"/>
          </a:xfrm>
          <a:prstGeom prst="rect">
            <a:avLst/>
          </a:prstGeom>
          <a:noFill/>
          <a:ln w="9525">
            <a:noFill/>
            <a:miter lim="800000"/>
            <a:headEnd/>
            <a:tailEnd/>
          </a:ln>
        </p:spPr>
      </p:pic>
      <p:pic>
        <p:nvPicPr>
          <p:cNvPr id="31" name="Picture 32" descr="lanl_logo"/>
          <p:cNvPicPr>
            <a:picLocks noChangeAspect="1" noChangeArrowheads="1"/>
          </p:cNvPicPr>
          <p:nvPr/>
        </p:nvPicPr>
        <p:blipFill>
          <a:blip r:embed="rId32" cstate="print">
            <a:clrChange>
              <a:clrFrom>
                <a:srgbClr val="FCFEFB"/>
              </a:clrFrom>
              <a:clrTo>
                <a:srgbClr val="FCFEFB">
                  <a:alpha val="0"/>
                </a:srgbClr>
              </a:clrTo>
            </a:clrChange>
          </a:blip>
          <a:srcRect l="827" t="14706" r="8392" b="14706"/>
          <a:stretch>
            <a:fillRect/>
          </a:stretch>
        </p:blipFill>
        <p:spPr bwMode="auto">
          <a:xfrm>
            <a:off x="1928813" y="5022755"/>
            <a:ext cx="1371600" cy="428625"/>
          </a:xfrm>
          <a:prstGeom prst="rect">
            <a:avLst/>
          </a:prstGeom>
          <a:noFill/>
          <a:ln w="9525">
            <a:noFill/>
            <a:miter lim="800000"/>
            <a:headEnd/>
            <a:tailEnd/>
          </a:ln>
        </p:spPr>
      </p:pic>
      <p:pic>
        <p:nvPicPr>
          <p:cNvPr id="32" name="Picture 5" descr="Khronos-1500-Transparent-Aug08"/>
          <p:cNvPicPr>
            <a:picLocks noChangeAspect="1" noChangeArrowheads="1"/>
          </p:cNvPicPr>
          <p:nvPr/>
        </p:nvPicPr>
        <p:blipFill>
          <a:blip r:embed="rId33" cstate="print"/>
          <a:srcRect/>
          <a:stretch>
            <a:fillRect/>
          </a:stretch>
        </p:blipFill>
        <p:spPr bwMode="auto">
          <a:xfrm>
            <a:off x="3347864" y="6315918"/>
            <a:ext cx="2020887" cy="425450"/>
          </a:xfrm>
          <a:prstGeom prst="rect">
            <a:avLst/>
          </a:prstGeom>
          <a:noFill/>
          <a:ln w="9525">
            <a:noFill/>
            <a:miter lim="800000"/>
            <a:headEnd/>
            <a:tailEnd/>
          </a:ln>
        </p:spPr>
      </p:pic>
      <p:sp>
        <p:nvSpPr>
          <p:cNvPr id="33" name="Content Placeholder 7"/>
          <p:cNvSpPr txBox="1">
            <a:spLocks/>
          </p:cNvSpPr>
          <p:nvPr/>
        </p:nvSpPr>
        <p:spPr>
          <a:xfrm>
            <a:off x="5471156" y="6624736"/>
            <a:ext cx="3672844" cy="33265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1200" dirty="0"/>
              <a:t>Third party names are the property of their owners.</a:t>
            </a:r>
          </a:p>
        </p:txBody>
      </p:sp>
    </p:spTree>
    <p:extLst>
      <p:ext uri="{BB962C8B-B14F-4D97-AF65-F5344CB8AC3E}">
        <p14:creationId xmlns:p14="http://schemas.microsoft.com/office/powerpoint/2010/main" val="1694864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The OpenCL event model</a:t>
            </a:r>
          </a:p>
        </p:txBody>
      </p:sp>
      <p:sp>
        <p:nvSpPr>
          <p:cNvPr id="5" name="Text Placeholder 4"/>
          <p:cNvSpPr>
            <a:spLocks noGrp="1"/>
          </p:cNvSpPr>
          <p:nvPr>
            <p:ph type="body" idx="1"/>
          </p:nvPr>
        </p:nvSpPr>
        <p:spPr/>
        <p:txBody>
          <a:bodyPr/>
          <a:lstStyle/>
          <a:p>
            <a:r>
              <a:rPr lang="en-GB" dirty="0">
                <a:solidFill>
                  <a:schemeClr val="tx1"/>
                </a:solidFill>
              </a:rPr>
              <a:t>Appendix B</a:t>
            </a:r>
          </a:p>
        </p:txBody>
      </p:sp>
    </p:spTree>
    <p:extLst>
      <p:ext uri="{BB962C8B-B14F-4D97-AF65-F5344CB8AC3E}">
        <p14:creationId xmlns:p14="http://schemas.microsoft.com/office/powerpoint/2010/main" val="37308248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lstStyle/>
          <a:p>
            <a:r>
              <a:rPr lang="en-GB" dirty="0"/>
              <a:t>OpenCL Events</a:t>
            </a:r>
          </a:p>
        </p:txBody>
      </p:sp>
      <p:sp>
        <p:nvSpPr>
          <p:cNvPr id="5" name="Content Placeholder 4"/>
          <p:cNvSpPr>
            <a:spLocks noGrp="1"/>
          </p:cNvSpPr>
          <p:nvPr>
            <p:ph idx="1"/>
          </p:nvPr>
        </p:nvSpPr>
        <p:spPr>
          <a:xfrm>
            <a:off x="179512" y="980728"/>
            <a:ext cx="8784976" cy="4277072"/>
          </a:xfrm>
        </p:spPr>
        <p:txBody>
          <a:bodyPr>
            <a:normAutofit fontScale="77500" lnSpcReduction="20000"/>
          </a:bodyPr>
          <a:lstStyle/>
          <a:p>
            <a:pPr>
              <a:lnSpc>
                <a:spcPct val="110000"/>
              </a:lnSpc>
            </a:pPr>
            <a:r>
              <a:rPr lang="en-GB" dirty="0"/>
              <a:t>An event is an object that communicates the status of commands in OpenCL … legal values for an event:</a:t>
            </a:r>
          </a:p>
          <a:p>
            <a:pPr lvl="1">
              <a:lnSpc>
                <a:spcPct val="110000"/>
              </a:lnSpc>
            </a:pPr>
            <a:r>
              <a:rPr lang="en-GB" dirty="0">
                <a:solidFill>
                  <a:schemeClr val="accent3"/>
                </a:solidFill>
              </a:rPr>
              <a:t>CL_QUEUED</a:t>
            </a:r>
            <a:r>
              <a:rPr lang="en-GB" dirty="0"/>
              <a:t>:      command has been </a:t>
            </a:r>
            <a:r>
              <a:rPr lang="en-GB" dirty="0" err="1"/>
              <a:t>enqueued</a:t>
            </a:r>
            <a:r>
              <a:rPr lang="en-GB" dirty="0"/>
              <a:t>. </a:t>
            </a:r>
          </a:p>
          <a:p>
            <a:pPr lvl="1">
              <a:lnSpc>
                <a:spcPct val="110000"/>
              </a:lnSpc>
            </a:pPr>
            <a:r>
              <a:rPr lang="en-GB" dirty="0">
                <a:solidFill>
                  <a:schemeClr val="accent3"/>
                </a:solidFill>
              </a:rPr>
              <a:t>CL_SUBMITTED</a:t>
            </a:r>
            <a:r>
              <a:rPr lang="en-GB" dirty="0"/>
              <a:t>:  command has been submitted to the </a:t>
            </a:r>
            <a:br>
              <a:rPr lang="en-GB" dirty="0"/>
            </a:br>
            <a:r>
              <a:rPr lang="en-GB" dirty="0"/>
              <a:t>                         compute device</a:t>
            </a:r>
          </a:p>
          <a:p>
            <a:pPr lvl="1">
              <a:lnSpc>
                <a:spcPct val="110000"/>
              </a:lnSpc>
            </a:pPr>
            <a:r>
              <a:rPr lang="en-GB" dirty="0">
                <a:solidFill>
                  <a:schemeClr val="accent3"/>
                </a:solidFill>
              </a:rPr>
              <a:t>CL_RUNNING</a:t>
            </a:r>
            <a:r>
              <a:rPr lang="en-GB" dirty="0"/>
              <a:t>:    compute device is executing the command</a:t>
            </a:r>
          </a:p>
          <a:p>
            <a:pPr lvl="1">
              <a:lnSpc>
                <a:spcPct val="110000"/>
              </a:lnSpc>
            </a:pPr>
            <a:r>
              <a:rPr lang="en-GB" dirty="0">
                <a:solidFill>
                  <a:schemeClr val="accent3"/>
                </a:solidFill>
              </a:rPr>
              <a:t>CL_COMPLETE</a:t>
            </a:r>
            <a:r>
              <a:rPr lang="en-GB" dirty="0"/>
              <a:t>:  command has completed</a:t>
            </a:r>
          </a:p>
          <a:p>
            <a:pPr lvl="1">
              <a:lnSpc>
                <a:spcPct val="110000"/>
              </a:lnSpc>
            </a:pPr>
            <a:r>
              <a:rPr lang="en-GB" dirty="0">
                <a:solidFill>
                  <a:schemeClr val="accent3"/>
                </a:solidFill>
              </a:rPr>
              <a:t>ERROR_CODE</a:t>
            </a:r>
            <a:r>
              <a:rPr lang="en-GB" dirty="0"/>
              <a:t>:   a negative value indicates an error condition </a:t>
            </a:r>
            <a:br>
              <a:rPr lang="en-GB" dirty="0"/>
            </a:br>
            <a:r>
              <a:rPr lang="en-GB" dirty="0"/>
              <a:t>                        occurred. </a:t>
            </a:r>
          </a:p>
          <a:p>
            <a:pPr>
              <a:lnSpc>
                <a:spcPct val="110000"/>
              </a:lnSpc>
            </a:pPr>
            <a:r>
              <a:rPr lang="en-GB" dirty="0"/>
              <a:t>Can query the value of an event from the host … for example to track the progress of a command.</a:t>
            </a:r>
          </a:p>
          <a:p>
            <a:pPr>
              <a:lnSpc>
                <a:spcPct val="110000"/>
              </a:lnSpc>
            </a:pPr>
            <a:endParaRPr lang="en-GB" dirty="0"/>
          </a:p>
        </p:txBody>
      </p:sp>
      <p:sp>
        <p:nvSpPr>
          <p:cNvPr id="2" name="TextBox 1"/>
          <p:cNvSpPr txBox="1"/>
          <p:nvPr/>
        </p:nvSpPr>
        <p:spPr>
          <a:xfrm>
            <a:off x="107504" y="5715253"/>
            <a:ext cx="5976664" cy="954107"/>
          </a:xfrm>
          <a:prstGeom prst="rect">
            <a:avLst/>
          </a:prstGeom>
          <a:noFill/>
        </p:spPr>
        <p:txBody>
          <a:bodyPr wrap="square" rtlCol="0">
            <a:spAutoFit/>
          </a:bodyPr>
          <a:lstStyle/>
          <a:p>
            <a:r>
              <a:rPr lang="en-GB" sz="1400" b="1" dirty="0" err="1">
                <a:latin typeface="Courier New Bold"/>
              </a:rPr>
              <a:t>cl_int</a:t>
            </a:r>
            <a:r>
              <a:rPr lang="en-GB" sz="1400" b="1" dirty="0">
                <a:latin typeface="Courier New Bold"/>
              </a:rPr>
              <a:t> </a:t>
            </a:r>
            <a:r>
              <a:rPr lang="en-GB" sz="1400" b="1" dirty="0" err="1">
                <a:latin typeface="Courier New Bold"/>
              </a:rPr>
              <a:t>clGetEventInfo</a:t>
            </a:r>
            <a:r>
              <a:rPr lang="en-GB" sz="1400" b="1" dirty="0">
                <a:latin typeface="Courier New Bold"/>
              </a:rPr>
              <a:t> (</a:t>
            </a:r>
          </a:p>
          <a:p>
            <a:r>
              <a:rPr lang="en-GB" sz="1400" b="1" dirty="0">
                <a:latin typeface="Courier New Bold"/>
              </a:rPr>
              <a:t>          </a:t>
            </a:r>
            <a:r>
              <a:rPr lang="en-GB" sz="1400" b="1" dirty="0" err="1">
                <a:latin typeface="Courier New Bold"/>
              </a:rPr>
              <a:t>cl_event</a:t>
            </a:r>
            <a:r>
              <a:rPr lang="en-GB" sz="1400" b="1" dirty="0">
                <a:latin typeface="Courier New Bold"/>
              </a:rPr>
              <a:t> event,    </a:t>
            </a:r>
            <a:r>
              <a:rPr lang="en-GB" sz="1400" b="1" dirty="0" err="1">
                <a:latin typeface="Courier New Bold"/>
              </a:rPr>
              <a:t>cl_event_info</a:t>
            </a:r>
            <a:r>
              <a:rPr lang="en-GB" sz="1400" b="1" dirty="0">
                <a:latin typeface="Courier New Bold"/>
              </a:rPr>
              <a:t> </a:t>
            </a:r>
            <a:r>
              <a:rPr lang="en-GB" sz="1400" b="1" dirty="0" err="1">
                <a:latin typeface="Courier New Bold"/>
              </a:rPr>
              <a:t>param_name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a:t>
            </a:r>
            <a:r>
              <a:rPr lang="en-GB" sz="1400" b="1" dirty="0">
                <a:latin typeface="Courier New Bold"/>
              </a:rPr>
              <a:t>, void *</a:t>
            </a:r>
            <a:r>
              <a:rPr lang="en-GB" sz="1400" b="1" dirty="0" err="1">
                <a:latin typeface="Courier New Bold"/>
              </a:rPr>
              <a:t>param_value</a:t>
            </a:r>
            <a:r>
              <a:rPr lang="en-GB" sz="1400" b="1" dirty="0">
                <a:latin typeface="Courier New Bold"/>
              </a:rPr>
              <a:t>,</a:t>
            </a:r>
          </a:p>
          <a:p>
            <a:r>
              <a:rPr lang="en-GB" sz="1400" b="1" dirty="0">
                <a:latin typeface="Courier New Bold"/>
              </a:rPr>
              <a:t>          </a:t>
            </a:r>
            <a:r>
              <a:rPr lang="en-GB" sz="1400" b="1" dirty="0" err="1">
                <a:latin typeface="Courier New Bold"/>
              </a:rPr>
              <a:t>size_t</a:t>
            </a:r>
            <a:r>
              <a:rPr lang="en-GB" sz="1400" b="1" dirty="0">
                <a:latin typeface="Courier New Bold"/>
              </a:rPr>
              <a:t> *</a:t>
            </a:r>
            <a:r>
              <a:rPr lang="en-GB" sz="1400" b="1" dirty="0" err="1">
                <a:latin typeface="Courier New Bold"/>
              </a:rPr>
              <a:t>param_value_size_ret</a:t>
            </a:r>
            <a:r>
              <a:rPr lang="en-GB" sz="1400" b="1" dirty="0">
                <a:latin typeface="Courier New Bold"/>
              </a:rPr>
              <a:t>)</a:t>
            </a:r>
          </a:p>
        </p:txBody>
      </p:sp>
      <p:sp>
        <p:nvSpPr>
          <p:cNvPr id="3" name="TextBox 2"/>
          <p:cNvSpPr txBox="1"/>
          <p:nvPr/>
        </p:nvSpPr>
        <p:spPr>
          <a:xfrm>
            <a:off x="4860032" y="4851737"/>
            <a:ext cx="4343048" cy="1169551"/>
          </a:xfrm>
          <a:prstGeom prst="rect">
            <a:avLst/>
          </a:prstGeom>
          <a:noFill/>
        </p:spPr>
        <p:txBody>
          <a:bodyPr wrap="none" rtlCol="0">
            <a:spAutoFit/>
          </a:bodyPr>
          <a:lstStyle/>
          <a:p>
            <a:r>
              <a:rPr lang="en-GB" dirty="0">
                <a:solidFill>
                  <a:schemeClr val="accent1"/>
                </a:solidFill>
              </a:rPr>
              <a:t>Examples:</a:t>
            </a:r>
          </a:p>
          <a:p>
            <a:pPr marL="285750" indent="-285750">
              <a:buFont typeface="Arial" pitchFamily="34" charset="0"/>
              <a:buChar char="•"/>
            </a:pPr>
            <a:r>
              <a:rPr lang="en-GB" dirty="0">
                <a:solidFill>
                  <a:schemeClr val="accent1"/>
                </a:solidFill>
              </a:rPr>
              <a:t>CL_EVENT_CONTEXT</a:t>
            </a:r>
          </a:p>
          <a:p>
            <a:pPr marL="285750" indent="-285750">
              <a:buFont typeface="Arial" pitchFamily="34" charset="0"/>
              <a:buChar char="•"/>
            </a:pPr>
            <a:r>
              <a:rPr lang="en-GB" sz="1600" dirty="0">
                <a:solidFill>
                  <a:schemeClr val="accent1"/>
                </a:solidFill>
              </a:rPr>
              <a:t>CL_EVENT_COMMAND_EXECUTION_STATUS</a:t>
            </a:r>
          </a:p>
          <a:p>
            <a:pPr marL="285750" indent="-285750">
              <a:buFont typeface="Arial" pitchFamily="34" charset="0"/>
              <a:buChar char="•"/>
            </a:pPr>
            <a:r>
              <a:rPr lang="en-GB" dirty="0">
                <a:solidFill>
                  <a:schemeClr val="accent1"/>
                </a:solidFill>
              </a:rPr>
              <a:t>CL_EVENT_COMMAND_TYPE</a:t>
            </a:r>
          </a:p>
        </p:txBody>
      </p:sp>
      <p:cxnSp>
        <p:nvCxnSpPr>
          <p:cNvPr id="9" name="Straight Arrow Connector 8"/>
          <p:cNvCxnSpPr/>
          <p:nvPr/>
        </p:nvCxnSpPr>
        <p:spPr>
          <a:xfrm flipH="1">
            <a:off x="4355976" y="5364504"/>
            <a:ext cx="504056" cy="5847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0159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a:bodyPr>
          <a:lstStyle/>
          <a:p>
            <a:r>
              <a:rPr lang="en-GB" dirty="0"/>
              <a:t>Generating and consuming events</a:t>
            </a:r>
          </a:p>
        </p:txBody>
      </p:sp>
      <p:sp>
        <p:nvSpPr>
          <p:cNvPr id="3" name="Content Placeholder 2"/>
          <p:cNvSpPr>
            <a:spLocks noGrp="1"/>
          </p:cNvSpPr>
          <p:nvPr>
            <p:ph idx="1"/>
          </p:nvPr>
        </p:nvSpPr>
        <p:spPr>
          <a:xfrm>
            <a:off x="179512" y="1412776"/>
            <a:ext cx="8784976" cy="748680"/>
          </a:xfrm>
        </p:spPr>
        <p:txBody>
          <a:bodyPr>
            <a:normAutofit fontScale="70000" lnSpcReduction="20000"/>
          </a:bodyPr>
          <a:lstStyle/>
          <a:p>
            <a:r>
              <a:rPr lang="en-GB" dirty="0"/>
              <a:t>Consider the command to </a:t>
            </a:r>
            <a:r>
              <a:rPr lang="en-GB" dirty="0" err="1"/>
              <a:t>enqueue</a:t>
            </a:r>
            <a:r>
              <a:rPr lang="en-GB" dirty="0"/>
              <a:t> a kernel.  The last three arguments optionally expose events (NULL otherwise).</a:t>
            </a:r>
          </a:p>
          <a:p>
            <a:endParaRPr lang="en-GB" dirty="0"/>
          </a:p>
        </p:txBody>
      </p:sp>
      <p:sp>
        <p:nvSpPr>
          <p:cNvPr id="4" name="TextBox 3"/>
          <p:cNvSpPr txBox="1"/>
          <p:nvPr/>
        </p:nvSpPr>
        <p:spPr>
          <a:xfrm>
            <a:off x="467544" y="2708920"/>
            <a:ext cx="5400600" cy="2862322"/>
          </a:xfrm>
          <a:prstGeom prst="rect">
            <a:avLst/>
          </a:prstGeom>
          <a:noFill/>
        </p:spPr>
        <p:txBody>
          <a:bodyPr wrap="square" rtlCol="0">
            <a:spAutoFit/>
          </a:bodyPr>
          <a:lstStyle/>
          <a:p>
            <a:r>
              <a:rPr lang="en-GB" sz="1600" b="1" dirty="0" err="1">
                <a:solidFill>
                  <a:schemeClr val="accent4"/>
                </a:solidFill>
                <a:latin typeface="Courier New Bold"/>
              </a:rPr>
              <a:t>cl_int</a:t>
            </a:r>
            <a:r>
              <a:rPr lang="en-GB" sz="1600" b="1" dirty="0">
                <a:solidFill>
                  <a:schemeClr val="accent4"/>
                </a:solidFill>
                <a:latin typeface="Courier New Bold"/>
              </a:rPr>
              <a:t> </a:t>
            </a:r>
            <a:r>
              <a:rPr lang="en-GB" sz="1600" b="1" dirty="0" err="1">
                <a:solidFill>
                  <a:schemeClr val="tx2">
                    <a:lumMod val="75000"/>
                  </a:schemeClr>
                </a:solidFill>
                <a:latin typeface="Courier New Bold"/>
              </a:rPr>
              <a:t>clEnqueueNDRangeKernel</a:t>
            </a:r>
            <a:r>
              <a:rPr lang="en-GB" sz="1600" b="1" dirty="0">
                <a:latin typeface="Courier New Bold"/>
              </a:rPr>
              <a:t> (</a:t>
            </a:r>
          </a:p>
          <a:p>
            <a:r>
              <a:rPr lang="en-GB" sz="1600" b="1" dirty="0">
                <a:solidFill>
                  <a:schemeClr val="accent3"/>
                </a:solidFill>
                <a:latin typeface="Courier New Bold"/>
              </a:rPr>
              <a:t>     </a:t>
            </a:r>
            <a:r>
              <a:rPr lang="en-GB" sz="1600" b="1" dirty="0" err="1">
                <a:solidFill>
                  <a:schemeClr val="accent4"/>
                </a:solidFill>
                <a:latin typeface="Courier New Bold"/>
              </a:rPr>
              <a:t>cl_command_queue</a:t>
            </a:r>
            <a:r>
              <a:rPr lang="en-GB" sz="1600" b="1" dirty="0">
                <a:solidFill>
                  <a:schemeClr val="accent4"/>
                </a:solidFill>
                <a:latin typeface="Courier New Bold"/>
              </a:rPr>
              <a:t> </a:t>
            </a:r>
            <a:r>
              <a:rPr lang="en-GB" sz="1600" b="1" dirty="0" err="1">
                <a:latin typeface="Courier New Bold"/>
              </a:rPr>
              <a:t>command_queue</a:t>
            </a:r>
            <a:r>
              <a:rPr lang="en-GB" sz="1600" b="1" dirty="0">
                <a:latin typeface="Courier New Bold"/>
              </a:rPr>
              <a:t>,     </a:t>
            </a:r>
          </a:p>
          <a:p>
            <a:r>
              <a:rPr lang="en-GB" sz="1600" b="1" dirty="0">
                <a:latin typeface="Courier New Bold"/>
              </a:rPr>
              <a:t>     </a:t>
            </a:r>
            <a:r>
              <a:rPr lang="en-GB" sz="1600" b="1" dirty="0" err="1">
                <a:solidFill>
                  <a:schemeClr val="accent4"/>
                </a:solidFill>
                <a:latin typeface="Courier New Bold"/>
              </a:rPr>
              <a:t>cl_kernel</a:t>
            </a:r>
            <a:r>
              <a:rPr lang="en-GB" sz="1600" b="1" dirty="0">
                <a:solidFill>
                  <a:schemeClr val="accent4"/>
                </a:solidFill>
                <a:latin typeface="Courier New Bold"/>
              </a:rPr>
              <a:t> </a:t>
            </a:r>
            <a:r>
              <a:rPr lang="en-GB" sz="1600" b="1" dirty="0">
                <a:latin typeface="Courier New Bold"/>
              </a:rPr>
              <a:t>kernel,</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work_dim</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global_work_offset</a:t>
            </a:r>
            <a:r>
              <a:rPr lang="en-GB" sz="1600" b="1" dirty="0">
                <a:latin typeface="Courier New Bold"/>
              </a:rPr>
              <a:t>,     </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a:latin typeface="Courier New Bold"/>
              </a:rPr>
              <a:t>*</a:t>
            </a:r>
            <a:r>
              <a:rPr lang="en-GB" sz="1600" b="1" dirty="0" err="1">
                <a:latin typeface="Courier New Bold"/>
              </a:rPr>
              <a:t>global_work_size</a:t>
            </a:r>
            <a:r>
              <a:rPr lang="en-GB" sz="1600" b="1" dirty="0">
                <a:latin typeface="Courier New Bold"/>
              </a:rPr>
              <a:t>,</a:t>
            </a:r>
          </a:p>
          <a:p>
            <a:r>
              <a:rPr lang="en-GB" sz="1600" b="1" dirty="0">
                <a:solidFill>
                  <a:schemeClr val="accent2"/>
                </a:solidFill>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2"/>
                </a:solidFill>
                <a:latin typeface="Courier New Bold"/>
              </a:rPr>
              <a:t>size_t</a:t>
            </a:r>
            <a:r>
              <a:rPr lang="en-GB" sz="1600" b="1" dirty="0">
                <a:latin typeface="Courier New Bold"/>
              </a:rPr>
              <a:t> *</a:t>
            </a:r>
            <a:r>
              <a:rPr lang="en-GB" sz="1600" b="1" dirty="0" err="1">
                <a:latin typeface="Courier New Bold"/>
              </a:rPr>
              <a:t>local_work_size</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cl_uint</a:t>
            </a:r>
            <a:r>
              <a:rPr lang="en-GB" sz="1600" b="1" dirty="0">
                <a:solidFill>
                  <a:schemeClr val="accent4"/>
                </a:solidFill>
                <a:latin typeface="Courier New Bold"/>
              </a:rPr>
              <a:t> </a:t>
            </a:r>
            <a:r>
              <a:rPr lang="en-GB" sz="1600" b="1" dirty="0" err="1">
                <a:latin typeface="Courier New Bold"/>
              </a:rPr>
              <a:t>num_events_in_wait_list</a:t>
            </a:r>
            <a:r>
              <a:rPr lang="en-GB" sz="1600" b="1" dirty="0">
                <a:latin typeface="Courier New Bold"/>
              </a:rPr>
              <a:t>,</a:t>
            </a:r>
          </a:p>
          <a:p>
            <a:r>
              <a:rPr lang="en-GB" sz="1600" b="1" dirty="0">
                <a:latin typeface="Courier New Bold"/>
              </a:rPr>
              <a:t>     </a:t>
            </a:r>
            <a:r>
              <a:rPr lang="en-GB" sz="1600" b="1" dirty="0" err="1">
                <a:solidFill>
                  <a:schemeClr val="accent2"/>
                </a:solidFill>
                <a:latin typeface="Courier New Bold"/>
              </a:rPr>
              <a:t>const</a:t>
            </a:r>
            <a:r>
              <a:rPr lang="en-GB" sz="1600" b="1" dirty="0">
                <a:solidFill>
                  <a:schemeClr val="accent2"/>
                </a:solidFill>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a:t>
            </a:r>
            <a:r>
              <a:rPr lang="en-GB" sz="1600" b="1" dirty="0" err="1">
                <a:latin typeface="Courier New Bold"/>
              </a:rPr>
              <a:t>event_wait_list</a:t>
            </a:r>
            <a:r>
              <a:rPr lang="en-GB" sz="1600" b="1" dirty="0">
                <a:latin typeface="Courier New Bold"/>
              </a:rPr>
              <a:t>,</a:t>
            </a:r>
          </a:p>
          <a:p>
            <a:r>
              <a:rPr lang="en-GB" sz="1600" b="1" dirty="0">
                <a:latin typeface="Courier New Bold"/>
              </a:rPr>
              <a:t>     </a:t>
            </a:r>
            <a:r>
              <a:rPr lang="en-GB" sz="1600" b="1" dirty="0" err="1">
                <a:solidFill>
                  <a:schemeClr val="accent4"/>
                </a:solidFill>
                <a:latin typeface="Courier New Bold"/>
              </a:rPr>
              <a:t>cl_event</a:t>
            </a:r>
            <a:r>
              <a:rPr lang="en-GB" sz="1600" b="1" dirty="0">
                <a:solidFill>
                  <a:schemeClr val="accent4"/>
                </a:solidFill>
                <a:latin typeface="Courier New Bold"/>
              </a:rPr>
              <a:t> </a:t>
            </a:r>
            <a:r>
              <a:rPr lang="en-GB" sz="1600" b="1" dirty="0">
                <a:latin typeface="Courier New Bold"/>
              </a:rPr>
              <a:t>*event)</a:t>
            </a:r>
          </a:p>
          <a:p>
            <a:endParaRPr lang="en-GB" sz="1600" b="1" dirty="0">
              <a:latin typeface="Courier New Bold"/>
            </a:endParaRPr>
          </a:p>
        </p:txBody>
      </p:sp>
      <p:sp>
        <p:nvSpPr>
          <p:cNvPr id="5" name="TextBox 4"/>
          <p:cNvSpPr txBox="1"/>
          <p:nvPr/>
        </p:nvSpPr>
        <p:spPr>
          <a:xfrm>
            <a:off x="467544" y="5983307"/>
            <a:ext cx="3528392" cy="646331"/>
          </a:xfrm>
          <a:prstGeom prst="rect">
            <a:avLst/>
          </a:prstGeom>
          <a:noFill/>
        </p:spPr>
        <p:txBody>
          <a:bodyPr wrap="square" rtlCol="0">
            <a:spAutoFit/>
          </a:bodyPr>
          <a:lstStyle/>
          <a:p>
            <a:r>
              <a:rPr lang="en-GB" dirty="0">
                <a:solidFill>
                  <a:schemeClr val="accent1"/>
                </a:solidFill>
              </a:rPr>
              <a:t>Pointer to an </a:t>
            </a:r>
            <a:r>
              <a:rPr lang="en-GB" dirty="0">
                <a:solidFill>
                  <a:schemeClr val="accent3"/>
                </a:solidFill>
              </a:rPr>
              <a:t>event object </a:t>
            </a:r>
            <a:r>
              <a:rPr lang="en-GB" dirty="0">
                <a:solidFill>
                  <a:schemeClr val="accent1"/>
                </a:solidFill>
              </a:rPr>
              <a:t>generated by this command</a:t>
            </a:r>
          </a:p>
        </p:txBody>
      </p:sp>
      <p:cxnSp>
        <p:nvCxnSpPr>
          <p:cNvPr id="7" name="Straight Arrow Connector 6"/>
          <p:cNvCxnSpPr>
            <a:stCxn id="5" idx="0"/>
          </p:cNvCxnSpPr>
          <p:nvPr/>
        </p:nvCxnSpPr>
        <p:spPr>
          <a:xfrm flipV="1">
            <a:off x="2231740" y="5229200"/>
            <a:ext cx="396044" cy="754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60032" y="5229201"/>
            <a:ext cx="3528392" cy="1200329"/>
          </a:xfrm>
          <a:prstGeom prst="rect">
            <a:avLst/>
          </a:prstGeom>
          <a:noFill/>
        </p:spPr>
        <p:txBody>
          <a:bodyPr wrap="square" rtlCol="0">
            <a:spAutoFit/>
          </a:bodyPr>
          <a:lstStyle/>
          <a:p>
            <a:r>
              <a:rPr lang="en-GB" dirty="0">
                <a:solidFill>
                  <a:schemeClr val="accent3"/>
                </a:solidFill>
              </a:rPr>
              <a:t>Array of pointers to the events being waited upon </a:t>
            </a:r>
            <a:r>
              <a:rPr lang="en-GB" dirty="0">
                <a:solidFill>
                  <a:schemeClr val="accent1"/>
                </a:solidFill>
              </a:rPr>
              <a:t>… Command queue and events must share a context.</a:t>
            </a:r>
          </a:p>
        </p:txBody>
      </p:sp>
      <p:cxnSp>
        <p:nvCxnSpPr>
          <p:cNvPr id="10" name="Straight Arrow Connector 9"/>
          <p:cNvCxnSpPr/>
          <p:nvPr/>
        </p:nvCxnSpPr>
        <p:spPr>
          <a:xfrm flipH="1" flipV="1">
            <a:off x="5148064" y="4869160"/>
            <a:ext cx="1810963" cy="3715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10082" y="2923658"/>
            <a:ext cx="3528392" cy="923330"/>
          </a:xfrm>
          <a:prstGeom prst="rect">
            <a:avLst/>
          </a:prstGeom>
          <a:noFill/>
        </p:spPr>
        <p:txBody>
          <a:bodyPr wrap="square" rtlCol="0">
            <a:spAutoFit/>
          </a:bodyPr>
          <a:lstStyle/>
          <a:p>
            <a:r>
              <a:rPr lang="en-GB" dirty="0">
                <a:solidFill>
                  <a:schemeClr val="accent3"/>
                </a:solidFill>
              </a:rPr>
              <a:t>Number of events </a:t>
            </a:r>
            <a:r>
              <a:rPr lang="en-GB" dirty="0">
                <a:solidFill>
                  <a:schemeClr val="accent1"/>
                </a:solidFill>
              </a:rPr>
              <a:t>this command is waiting to complete </a:t>
            </a:r>
            <a:r>
              <a:rPr lang="en-GB" dirty="0">
                <a:solidFill>
                  <a:schemeClr val="accent2"/>
                </a:solidFill>
              </a:rPr>
              <a:t>before</a:t>
            </a:r>
            <a:r>
              <a:rPr lang="en-GB" dirty="0">
                <a:solidFill>
                  <a:schemeClr val="accent1"/>
                </a:solidFill>
              </a:rPr>
              <a:t> executing</a:t>
            </a:r>
          </a:p>
        </p:txBody>
      </p:sp>
      <p:cxnSp>
        <p:nvCxnSpPr>
          <p:cNvPr id="13" name="Straight Arrow Connector 12"/>
          <p:cNvCxnSpPr/>
          <p:nvPr/>
        </p:nvCxnSpPr>
        <p:spPr>
          <a:xfrm flipH="1">
            <a:off x="5004048" y="3717032"/>
            <a:ext cx="1944216" cy="7920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2750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Event: basic event usage</a:t>
            </a:r>
          </a:p>
        </p:txBody>
      </p:sp>
      <p:sp>
        <p:nvSpPr>
          <p:cNvPr id="3" name="Content Placeholder 2"/>
          <p:cNvSpPr>
            <a:spLocks noGrp="1"/>
          </p:cNvSpPr>
          <p:nvPr>
            <p:ph idx="1"/>
          </p:nvPr>
        </p:nvSpPr>
        <p:spPr>
          <a:xfrm>
            <a:off x="179512" y="1240160"/>
            <a:ext cx="8784976" cy="1540768"/>
          </a:xfrm>
        </p:spPr>
        <p:txBody>
          <a:bodyPr>
            <a:normAutofit lnSpcReduction="10000"/>
          </a:bodyPr>
          <a:lstStyle/>
          <a:p>
            <a:r>
              <a:rPr lang="en-GB" dirty="0"/>
              <a:t>Events can be used to </a:t>
            </a:r>
            <a:r>
              <a:rPr lang="en-GB" dirty="0">
                <a:solidFill>
                  <a:schemeClr val="accent1"/>
                </a:solidFill>
              </a:rPr>
              <a:t>impose order constraints</a:t>
            </a:r>
            <a:r>
              <a:rPr lang="en-GB" dirty="0"/>
              <a:t> on kernel execution.</a:t>
            </a:r>
          </a:p>
          <a:p>
            <a:r>
              <a:rPr lang="en-GB" dirty="0"/>
              <a:t>Very useful with </a:t>
            </a:r>
            <a:r>
              <a:rPr lang="en-GB" dirty="0">
                <a:solidFill>
                  <a:schemeClr val="accent2"/>
                </a:solidFill>
              </a:rPr>
              <a:t>out-of-order queues</a:t>
            </a:r>
            <a:r>
              <a:rPr lang="en-GB" dirty="0"/>
              <a:t>.</a:t>
            </a:r>
          </a:p>
        </p:txBody>
      </p:sp>
      <p:sp>
        <p:nvSpPr>
          <p:cNvPr id="4" name="TextBox 3"/>
          <p:cNvSpPr txBox="1"/>
          <p:nvPr/>
        </p:nvSpPr>
        <p:spPr>
          <a:xfrm>
            <a:off x="179512" y="3189163"/>
            <a:ext cx="7200800" cy="2616101"/>
          </a:xfrm>
          <a:prstGeom prst="rect">
            <a:avLst/>
          </a:prstGeom>
          <a:noFill/>
        </p:spPr>
        <p:txBody>
          <a:bodyPr wrap="square" rtlCol="0">
            <a:spAutoFit/>
          </a:bodyPr>
          <a:lstStyle/>
          <a:p>
            <a:r>
              <a:rPr lang="en-GB" sz="1600" b="1" dirty="0" err="1">
                <a:solidFill>
                  <a:schemeClr val="accent4"/>
                </a:solidFill>
                <a:latin typeface="Courier New Bold"/>
              </a:rPr>
              <a:t>cl_event</a:t>
            </a:r>
            <a:r>
              <a:rPr lang="en-GB" sz="1600" b="1" dirty="0">
                <a:latin typeface="Courier New Bold"/>
              </a:rPr>
              <a:t>    </a:t>
            </a:r>
            <a:r>
              <a:rPr lang="en-GB" sz="1600" b="1" dirty="0" err="1">
                <a:latin typeface="Courier New Bold"/>
              </a:rPr>
              <a:t>k_events</a:t>
            </a:r>
            <a:r>
              <a:rPr lang="en-GB" sz="1600" b="1" dirty="0">
                <a:latin typeface="Courier New Bold"/>
              </a:rPr>
              <a:t>[2];</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kernel1, 1, </a:t>
            </a:r>
          </a:p>
          <a:p>
            <a:r>
              <a:rPr lang="en-GB" sz="1600" b="1" dirty="0">
                <a:latin typeface="Courier New Bold"/>
              </a:rPr>
              <a:t> NULL, &amp;global, &amp;local, 0, NULL, &amp;</a:t>
            </a:r>
            <a:r>
              <a:rPr lang="en-GB" sz="1600" b="1" dirty="0" err="1">
                <a:latin typeface="Courier New Bold"/>
              </a:rPr>
              <a:t>k_events</a:t>
            </a:r>
            <a:r>
              <a:rPr lang="en-GB" sz="1600" b="1" dirty="0">
                <a:latin typeface="Courier New Bold"/>
              </a:rPr>
              <a:t>[0]);</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kernel2, 1, </a:t>
            </a:r>
          </a:p>
          <a:p>
            <a:r>
              <a:rPr lang="en-GB" sz="1600" b="1" dirty="0">
                <a:latin typeface="Courier New Bold"/>
              </a:rPr>
              <a:t> NULL, &amp;global, &amp;local, 0, NULL, &amp;</a:t>
            </a:r>
            <a:r>
              <a:rPr lang="en-GB" sz="1600" b="1" dirty="0" err="1">
                <a:latin typeface="Courier New Bold"/>
              </a:rPr>
              <a:t>k_events</a:t>
            </a:r>
            <a:r>
              <a:rPr lang="en-GB" sz="1600" b="1" dirty="0">
                <a:latin typeface="Courier New Bold"/>
              </a:rPr>
              <a:t>[1]);</a:t>
            </a:r>
          </a:p>
          <a:p>
            <a:r>
              <a:rPr lang="en-GB" sz="1600" b="1" dirty="0">
                <a:latin typeface="Courier New Bold"/>
              </a:rPr>
              <a:t> </a:t>
            </a:r>
          </a:p>
          <a:p>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(commands, kernel3, 1,</a:t>
            </a:r>
          </a:p>
          <a:p>
            <a:r>
              <a:rPr lang="en-GB" sz="1600" b="1" dirty="0">
                <a:latin typeface="Courier New Bold"/>
              </a:rPr>
              <a:t> NULL, &amp;global, &amp;local, 2, </a:t>
            </a:r>
            <a:r>
              <a:rPr lang="en-GB" sz="1600" b="1" dirty="0" err="1">
                <a:latin typeface="Courier New Bold"/>
              </a:rPr>
              <a:t>k_events</a:t>
            </a:r>
            <a:r>
              <a:rPr lang="en-GB" sz="1600" b="1" dirty="0">
                <a:latin typeface="Courier New Bold"/>
              </a:rPr>
              <a:t>, NULL);</a:t>
            </a:r>
          </a:p>
        </p:txBody>
      </p:sp>
      <p:sp>
        <p:nvSpPr>
          <p:cNvPr id="5" name="TextBox 4"/>
          <p:cNvSpPr txBox="1"/>
          <p:nvPr/>
        </p:nvSpPr>
        <p:spPr>
          <a:xfrm>
            <a:off x="7064929" y="4038457"/>
            <a:ext cx="2016224" cy="923330"/>
          </a:xfrm>
          <a:prstGeom prst="rect">
            <a:avLst/>
          </a:prstGeom>
          <a:noFill/>
        </p:spPr>
        <p:txBody>
          <a:bodyPr wrap="square" rtlCol="0">
            <a:spAutoFit/>
          </a:bodyPr>
          <a:lstStyle/>
          <a:p>
            <a:r>
              <a:rPr lang="en-GB" dirty="0" err="1">
                <a:solidFill>
                  <a:schemeClr val="accent1"/>
                </a:solidFill>
              </a:rPr>
              <a:t>Enqueue</a:t>
            </a:r>
            <a:r>
              <a:rPr lang="en-GB" dirty="0">
                <a:solidFill>
                  <a:schemeClr val="accent1"/>
                </a:solidFill>
              </a:rPr>
              <a:t> two kernels that expose events</a:t>
            </a:r>
          </a:p>
        </p:txBody>
      </p:sp>
      <p:cxnSp>
        <p:nvCxnSpPr>
          <p:cNvPr id="7" name="Straight Arrow Connector 6"/>
          <p:cNvCxnSpPr>
            <a:stCxn id="5" idx="1"/>
          </p:cNvCxnSpPr>
          <p:nvPr/>
        </p:nvCxnSpPr>
        <p:spPr>
          <a:xfrm flipH="1" flipV="1">
            <a:off x="6372200" y="4077072"/>
            <a:ext cx="692729" cy="4230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6444208" y="4500122"/>
            <a:ext cx="620721" cy="1530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1944" y="5870231"/>
            <a:ext cx="2122603" cy="923330"/>
          </a:xfrm>
          <a:prstGeom prst="rect">
            <a:avLst/>
          </a:prstGeom>
          <a:noFill/>
        </p:spPr>
        <p:txBody>
          <a:bodyPr wrap="square" rtlCol="0">
            <a:spAutoFit/>
          </a:bodyPr>
          <a:lstStyle/>
          <a:p>
            <a:r>
              <a:rPr lang="en-GB" dirty="0">
                <a:solidFill>
                  <a:schemeClr val="accent1"/>
                </a:solidFill>
              </a:rPr>
              <a:t>Wait to execute until two previous events complete</a:t>
            </a:r>
          </a:p>
        </p:txBody>
      </p:sp>
      <p:cxnSp>
        <p:nvCxnSpPr>
          <p:cNvPr id="12" name="Straight Arrow Connector 11"/>
          <p:cNvCxnSpPr>
            <a:stCxn id="11" idx="1"/>
          </p:cNvCxnSpPr>
          <p:nvPr/>
        </p:nvCxnSpPr>
        <p:spPr>
          <a:xfrm flipH="1" flipV="1">
            <a:off x="4355976" y="5733256"/>
            <a:ext cx="1375968" cy="5986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573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a:bodyPr>
          <a:lstStyle/>
          <a:p>
            <a:r>
              <a:rPr lang="en-GB" sz="3600" dirty="0"/>
              <a:t>OpenCL synchronization: queues &amp; events</a:t>
            </a:r>
          </a:p>
        </p:txBody>
      </p:sp>
      <p:sp>
        <p:nvSpPr>
          <p:cNvPr id="3" name="Content Placeholder 2"/>
          <p:cNvSpPr>
            <a:spLocks noGrp="1"/>
          </p:cNvSpPr>
          <p:nvPr>
            <p:ph idx="1"/>
          </p:nvPr>
        </p:nvSpPr>
        <p:spPr>
          <a:xfrm>
            <a:off x="107504" y="908720"/>
            <a:ext cx="8928992" cy="1080120"/>
          </a:xfrm>
        </p:spPr>
        <p:txBody>
          <a:bodyPr>
            <a:normAutofit fontScale="70000" lnSpcReduction="20000"/>
          </a:bodyPr>
          <a:lstStyle/>
          <a:p>
            <a:r>
              <a:rPr lang="en-GB" dirty="0"/>
              <a:t>Events connect command invocations. Can be used to synchronize executions inside out-of-order queues or between queues</a:t>
            </a:r>
          </a:p>
          <a:p>
            <a:r>
              <a:rPr lang="en-GB" dirty="0"/>
              <a:t>Example: 2 queues with 2 devices</a:t>
            </a:r>
          </a:p>
        </p:txBody>
      </p:sp>
      <p:sp>
        <p:nvSpPr>
          <p:cNvPr id="4" name="Rectangle 3"/>
          <p:cNvSpPr/>
          <p:nvPr/>
        </p:nvSpPr>
        <p:spPr>
          <a:xfrm>
            <a:off x="251520"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GPU</a:t>
            </a:r>
          </a:p>
        </p:txBody>
      </p:sp>
      <p:sp>
        <p:nvSpPr>
          <p:cNvPr id="5" name="Rectangle 4"/>
          <p:cNvSpPr/>
          <p:nvPr/>
        </p:nvSpPr>
        <p:spPr>
          <a:xfrm>
            <a:off x="251520"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CPU</a:t>
            </a:r>
          </a:p>
        </p:txBody>
      </p:sp>
      <p:sp>
        <p:nvSpPr>
          <p:cNvPr id="6" name="Rectangle 5"/>
          <p:cNvSpPr/>
          <p:nvPr/>
        </p:nvSpPr>
        <p:spPr>
          <a:xfrm>
            <a:off x="5076056" y="5733256"/>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GPU</a:t>
            </a:r>
          </a:p>
        </p:txBody>
      </p:sp>
      <p:sp>
        <p:nvSpPr>
          <p:cNvPr id="7" name="Rectangle 6"/>
          <p:cNvSpPr/>
          <p:nvPr/>
        </p:nvSpPr>
        <p:spPr>
          <a:xfrm>
            <a:off x="5076056" y="3979495"/>
            <a:ext cx="367240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CPU</a:t>
            </a:r>
          </a:p>
        </p:txBody>
      </p:sp>
      <p:sp>
        <p:nvSpPr>
          <p:cNvPr id="8" name="TextBox 7"/>
          <p:cNvSpPr txBox="1"/>
          <p:nvPr/>
        </p:nvSpPr>
        <p:spPr>
          <a:xfrm>
            <a:off x="179512" y="6516052"/>
            <a:ext cx="792088" cy="369332"/>
          </a:xfrm>
          <a:prstGeom prst="rect">
            <a:avLst/>
          </a:prstGeom>
          <a:noFill/>
        </p:spPr>
        <p:txBody>
          <a:bodyPr wrap="square" rtlCol="0">
            <a:spAutoFit/>
          </a:bodyPr>
          <a:lstStyle/>
          <a:p>
            <a:r>
              <a:rPr lang="en-GB" dirty="0"/>
              <a:t>Time</a:t>
            </a:r>
          </a:p>
        </p:txBody>
      </p:sp>
      <p:cxnSp>
        <p:nvCxnSpPr>
          <p:cNvPr id="11" name="Straight Arrow Connector 10"/>
          <p:cNvCxnSpPr>
            <a:stCxn id="8" idx="3"/>
          </p:cNvCxnSpPr>
          <p:nvPr/>
        </p:nvCxnSpPr>
        <p:spPr>
          <a:xfrm>
            <a:off x="971600" y="6700718"/>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079468" y="6516579"/>
            <a:ext cx="792088" cy="369332"/>
          </a:xfrm>
          <a:prstGeom prst="rect">
            <a:avLst/>
          </a:prstGeom>
          <a:noFill/>
        </p:spPr>
        <p:txBody>
          <a:bodyPr wrap="square" rtlCol="0">
            <a:spAutoFit/>
          </a:bodyPr>
          <a:lstStyle/>
          <a:p>
            <a:r>
              <a:rPr lang="en-GB" dirty="0"/>
              <a:t>Time</a:t>
            </a:r>
          </a:p>
        </p:txBody>
      </p:sp>
      <p:cxnSp>
        <p:nvCxnSpPr>
          <p:cNvPr id="16" name="Straight Arrow Connector 15"/>
          <p:cNvCxnSpPr>
            <a:stCxn id="15" idx="3"/>
          </p:cNvCxnSpPr>
          <p:nvPr/>
        </p:nvCxnSpPr>
        <p:spPr>
          <a:xfrm>
            <a:off x="5871556" y="6701245"/>
            <a:ext cx="93610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96716"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1</a:t>
            </a:r>
          </a:p>
        </p:txBody>
      </p:sp>
      <p:sp>
        <p:nvSpPr>
          <p:cNvPr id="18" name="Rectangle 17"/>
          <p:cNvSpPr/>
          <p:nvPr/>
        </p:nvSpPr>
        <p:spPr>
          <a:xfrm>
            <a:off x="1340024" y="412351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2</a:t>
            </a:r>
          </a:p>
        </p:txBody>
      </p:sp>
      <p:sp>
        <p:nvSpPr>
          <p:cNvPr id="21" name="Right Arrow 20"/>
          <p:cNvSpPr/>
          <p:nvPr/>
        </p:nvSpPr>
        <p:spPr>
          <a:xfrm>
            <a:off x="251520" y="519056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21"/>
          <p:cNvSpPr/>
          <p:nvPr/>
        </p:nvSpPr>
        <p:spPr>
          <a:xfrm>
            <a:off x="251520" y="34290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ight Arrow 22"/>
          <p:cNvSpPr/>
          <p:nvPr/>
        </p:nvSpPr>
        <p:spPr>
          <a:xfrm>
            <a:off x="5079468" y="5229200"/>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3"/>
          <p:cNvSpPr/>
          <p:nvPr/>
        </p:nvSpPr>
        <p:spPr>
          <a:xfrm>
            <a:off x="5079468" y="3467635"/>
            <a:ext cx="3672408" cy="4320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ptagon 24"/>
          <p:cNvSpPr/>
          <p:nvPr/>
        </p:nvSpPr>
        <p:spPr>
          <a:xfrm>
            <a:off x="286363"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ptagon 25"/>
          <p:cNvSpPr/>
          <p:nvPr/>
        </p:nvSpPr>
        <p:spPr>
          <a:xfrm>
            <a:off x="755576"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rot="16200000">
            <a:off x="-231060" y="2373714"/>
            <a:ext cx="1478794" cy="276999"/>
          </a:xfrm>
          <a:prstGeom prst="rect">
            <a:avLst/>
          </a:prstGeom>
          <a:noFill/>
        </p:spPr>
        <p:txBody>
          <a:bodyPr wrap="square" rtlCol="0">
            <a:spAutoFit/>
          </a:bodyPr>
          <a:lstStyle/>
          <a:p>
            <a:r>
              <a:rPr lang="en-GB" sz="1200" dirty="0" err="1"/>
              <a:t>Enqueue</a:t>
            </a:r>
            <a:r>
              <a:rPr lang="en-GB" sz="1200" dirty="0"/>
              <a:t> Kernel 1</a:t>
            </a:r>
          </a:p>
        </p:txBody>
      </p:sp>
      <p:sp>
        <p:nvSpPr>
          <p:cNvPr id="28" name="TextBox 27"/>
          <p:cNvSpPr txBox="1"/>
          <p:nvPr/>
        </p:nvSpPr>
        <p:spPr>
          <a:xfrm rot="16200000">
            <a:off x="232204" y="2373713"/>
            <a:ext cx="1478794" cy="276999"/>
          </a:xfrm>
          <a:prstGeom prst="rect">
            <a:avLst/>
          </a:prstGeom>
          <a:noFill/>
        </p:spPr>
        <p:txBody>
          <a:bodyPr wrap="square" rtlCol="0">
            <a:spAutoFit/>
          </a:bodyPr>
          <a:lstStyle/>
          <a:p>
            <a:r>
              <a:rPr lang="en-GB" sz="1200" dirty="0" err="1"/>
              <a:t>Enqueue</a:t>
            </a:r>
            <a:r>
              <a:rPr lang="en-GB" sz="1200" dirty="0"/>
              <a:t> Kernel 2</a:t>
            </a:r>
          </a:p>
        </p:txBody>
      </p:sp>
      <p:sp>
        <p:nvSpPr>
          <p:cNvPr id="29" name="TextBox 28"/>
          <p:cNvSpPr txBox="1"/>
          <p:nvPr/>
        </p:nvSpPr>
        <p:spPr>
          <a:xfrm>
            <a:off x="1572780" y="1988840"/>
            <a:ext cx="2351148" cy="1200329"/>
          </a:xfrm>
          <a:prstGeom prst="rect">
            <a:avLst/>
          </a:prstGeom>
          <a:noFill/>
        </p:spPr>
        <p:txBody>
          <a:bodyPr wrap="square" rtlCol="0">
            <a:spAutoFit/>
          </a:bodyPr>
          <a:lstStyle/>
          <a:p>
            <a:r>
              <a:rPr lang="en-GB" b="1" dirty="0">
                <a:solidFill>
                  <a:schemeClr val="accent1"/>
                </a:solidFill>
              </a:rPr>
              <a:t>Kernel 2 starts before the results from Kernel 1 are ready</a:t>
            </a:r>
          </a:p>
        </p:txBody>
      </p:sp>
      <p:sp>
        <p:nvSpPr>
          <p:cNvPr id="39" name="Rectangle 38"/>
          <p:cNvSpPr/>
          <p:nvPr/>
        </p:nvSpPr>
        <p:spPr>
          <a:xfrm>
            <a:off x="5784490" y="5877272"/>
            <a:ext cx="1152128"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1</a:t>
            </a:r>
          </a:p>
        </p:txBody>
      </p:sp>
      <p:sp>
        <p:nvSpPr>
          <p:cNvPr id="40" name="Rectangle 39"/>
          <p:cNvSpPr/>
          <p:nvPr/>
        </p:nvSpPr>
        <p:spPr>
          <a:xfrm>
            <a:off x="7233853" y="4079361"/>
            <a:ext cx="1152128" cy="432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Kernel 2</a:t>
            </a:r>
          </a:p>
        </p:txBody>
      </p:sp>
      <p:sp>
        <p:nvSpPr>
          <p:cNvPr id="41" name="Heptagon 40"/>
          <p:cNvSpPr/>
          <p:nvPr/>
        </p:nvSpPr>
        <p:spPr>
          <a:xfrm>
            <a:off x="5074137" y="5173924"/>
            <a:ext cx="442936" cy="432048"/>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ptagon 41"/>
          <p:cNvSpPr/>
          <p:nvPr/>
        </p:nvSpPr>
        <p:spPr>
          <a:xfrm>
            <a:off x="5543350" y="3429000"/>
            <a:ext cx="442936" cy="432048"/>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rot="16200000">
            <a:off x="4556714" y="2373714"/>
            <a:ext cx="1478794" cy="276999"/>
          </a:xfrm>
          <a:prstGeom prst="rect">
            <a:avLst/>
          </a:prstGeom>
          <a:noFill/>
        </p:spPr>
        <p:txBody>
          <a:bodyPr wrap="square" rtlCol="0">
            <a:spAutoFit/>
          </a:bodyPr>
          <a:lstStyle/>
          <a:p>
            <a:r>
              <a:rPr lang="en-GB" sz="1200" dirty="0" err="1"/>
              <a:t>Enqueue</a:t>
            </a:r>
            <a:r>
              <a:rPr lang="en-GB" sz="1200" dirty="0"/>
              <a:t> Kernel 1</a:t>
            </a:r>
          </a:p>
        </p:txBody>
      </p:sp>
      <p:sp>
        <p:nvSpPr>
          <p:cNvPr id="44" name="TextBox 43"/>
          <p:cNvSpPr txBox="1"/>
          <p:nvPr/>
        </p:nvSpPr>
        <p:spPr>
          <a:xfrm rot="16200000">
            <a:off x="5019978" y="2373713"/>
            <a:ext cx="1478794" cy="276999"/>
          </a:xfrm>
          <a:prstGeom prst="rect">
            <a:avLst/>
          </a:prstGeom>
          <a:noFill/>
        </p:spPr>
        <p:txBody>
          <a:bodyPr wrap="square" rtlCol="0">
            <a:spAutoFit/>
          </a:bodyPr>
          <a:lstStyle/>
          <a:p>
            <a:r>
              <a:rPr lang="en-GB" sz="1200" dirty="0" err="1"/>
              <a:t>Enqueue</a:t>
            </a:r>
            <a:r>
              <a:rPr lang="en-GB" sz="1200" dirty="0"/>
              <a:t> Kernel 2</a:t>
            </a:r>
          </a:p>
        </p:txBody>
      </p:sp>
      <p:sp>
        <p:nvSpPr>
          <p:cNvPr id="45" name="TextBox 44"/>
          <p:cNvSpPr txBox="1"/>
          <p:nvPr/>
        </p:nvSpPr>
        <p:spPr>
          <a:xfrm>
            <a:off x="6360554" y="1988840"/>
            <a:ext cx="2351148" cy="1477328"/>
          </a:xfrm>
          <a:prstGeom prst="rect">
            <a:avLst/>
          </a:prstGeom>
          <a:noFill/>
        </p:spPr>
        <p:txBody>
          <a:bodyPr wrap="square" rtlCol="0">
            <a:spAutoFit/>
          </a:bodyPr>
          <a:lstStyle/>
          <a:p>
            <a:r>
              <a:rPr lang="en-GB" b="1" dirty="0">
                <a:solidFill>
                  <a:schemeClr val="accent1"/>
                </a:solidFill>
              </a:rPr>
              <a:t>Kernel 2 waits for an event from Kernel 1 and does not start until the results are ready</a:t>
            </a:r>
          </a:p>
        </p:txBody>
      </p:sp>
      <p:cxnSp>
        <p:nvCxnSpPr>
          <p:cNvPr id="47" name="Straight Arrow Connector 46"/>
          <p:cNvCxnSpPr/>
          <p:nvPr/>
        </p:nvCxnSpPr>
        <p:spPr>
          <a:xfrm flipV="1">
            <a:off x="6936618" y="3683659"/>
            <a:ext cx="0" cy="2409637"/>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0" idx="1"/>
          </p:cNvCxnSpPr>
          <p:nvPr/>
        </p:nvCxnSpPr>
        <p:spPr>
          <a:xfrm>
            <a:off x="6936618" y="3683659"/>
            <a:ext cx="297235" cy="611726"/>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51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700"/>
                                  </p:stCondLst>
                                  <p:childTnLst>
                                    <p:set>
                                      <p:cBhvr>
                                        <p:cTn id="8" dur="1" fill="hold">
                                          <p:stCondLst>
                                            <p:cond delay="0"/>
                                          </p:stCondLst>
                                        </p:cTn>
                                        <p:tgtEl>
                                          <p:spTgt spid="28"/>
                                        </p:tgtEl>
                                        <p:attrNameLst>
                                          <p:attrName>style.visibility</p:attrName>
                                        </p:attrNameLst>
                                      </p:cBhvr>
                                      <p:to>
                                        <p:strVal val="visible"/>
                                      </p:to>
                                    </p:set>
                                  </p:childTnLst>
                                </p:cTn>
                              </p:par>
                              <p:par>
                                <p:cTn id="9" presetID="10" presetClass="entr" presetSubtype="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22" presetClass="entr" presetSubtype="8" fill="hold" grpId="0" nodeType="withEffect">
                                  <p:stCondLst>
                                    <p:cond delay="140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700"/>
                                  </p:stCondLst>
                                  <p:childTnLst>
                                    <p:set>
                                      <p:cBhvr>
                                        <p:cTn id="30" dur="1" fill="hold">
                                          <p:stCondLst>
                                            <p:cond delay="0"/>
                                          </p:stCondLst>
                                        </p:cTn>
                                        <p:tgtEl>
                                          <p:spTgt spid="44"/>
                                        </p:tgtEl>
                                        <p:attrNameLst>
                                          <p:attrName>style.visibility</p:attrName>
                                        </p:attrNameLst>
                                      </p:cBhvr>
                                      <p:to>
                                        <p:strVal val="visible"/>
                                      </p:to>
                                    </p:set>
                                  </p:childTnLst>
                                </p:cTn>
                              </p:par>
                              <p:par>
                                <p:cTn id="31" presetID="10" presetClass="entr" presetSubtype="0" fill="hold" grpId="0" nodeType="withEffect">
                                  <p:stCondLst>
                                    <p:cond delay="8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1000"/>
                                        <p:tgtEl>
                                          <p:spTgt spid="40"/>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22" presetClass="entr" presetSubtype="8" fill="hold" grpId="0" nodeType="withEffect">
                                  <p:stCondLst>
                                    <p:cond delay="90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1000"/>
                                        <p:tgtEl>
                                          <p:spTgt spid="39"/>
                                        </p:tgtEl>
                                      </p:cBhvr>
                                    </p:animEffect>
                                  </p:childTnLst>
                                </p:cTn>
                              </p:par>
                              <p:par>
                                <p:cTn id="43" presetID="1" presetClass="entr" presetSubtype="0" fill="hold" nodeType="withEffect">
                                  <p:stCondLst>
                                    <p:cond delay="190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190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6" grpId="0" animBg="1"/>
      <p:bldP spid="27" grpId="0"/>
      <p:bldP spid="28" grpId="0"/>
      <p:bldP spid="29" grpId="0"/>
      <p:bldP spid="39" grpId="0" animBg="1"/>
      <p:bldP spid="40" grpId="0" animBg="1"/>
      <p:bldP spid="41" grpId="0" animBg="1"/>
      <p:bldP spid="42" grpId="0" animBg="1"/>
      <p:bldP spid="43" grpId="0"/>
      <p:bldP spid="44" grpId="0"/>
      <p:bldP spid="45"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normAutofit fontScale="90000"/>
          </a:bodyPr>
          <a:lstStyle/>
          <a:p>
            <a:r>
              <a:rPr lang="en-GB" dirty="0"/>
              <a:t>Why Events? Won’t a barrier do?</a:t>
            </a:r>
          </a:p>
        </p:txBody>
      </p:sp>
      <p:sp>
        <p:nvSpPr>
          <p:cNvPr id="5" name="Content Placeholder 4"/>
          <p:cNvSpPr>
            <a:spLocks noGrp="1"/>
          </p:cNvSpPr>
          <p:nvPr>
            <p:ph sz="half" idx="1"/>
          </p:nvPr>
        </p:nvSpPr>
        <p:spPr>
          <a:xfrm>
            <a:off x="-36512" y="908720"/>
            <a:ext cx="5965793" cy="5760640"/>
          </a:xfrm>
        </p:spPr>
        <p:txBody>
          <a:bodyPr>
            <a:normAutofit fontScale="92500" lnSpcReduction="20000"/>
          </a:bodyPr>
          <a:lstStyle/>
          <a:p>
            <a:r>
              <a:rPr lang="en-GB" dirty="0"/>
              <a:t>A barrier defines a synchronization point … commands following a barrier wait to execute until all prior </a:t>
            </a:r>
            <a:r>
              <a:rPr lang="en-GB" dirty="0" err="1"/>
              <a:t>enqueued</a:t>
            </a:r>
            <a:r>
              <a:rPr lang="en-GB" dirty="0"/>
              <a:t> commands complete</a:t>
            </a:r>
          </a:p>
          <a:p>
            <a:pPr marL="457200" lvl="1" indent="0">
              <a:buNone/>
            </a:pPr>
            <a:r>
              <a:rPr lang="en-GB" sz="1900" b="1" dirty="0" err="1">
                <a:solidFill>
                  <a:schemeClr val="accent3"/>
                </a:solidFill>
                <a:latin typeface="Courier New Bold"/>
              </a:rPr>
              <a:t>cl_int</a:t>
            </a:r>
            <a:r>
              <a:rPr lang="en-GB" sz="1900" b="1" dirty="0">
                <a:latin typeface="Courier New Bold"/>
              </a:rPr>
              <a:t> </a:t>
            </a:r>
            <a:r>
              <a:rPr lang="en-GB" sz="1900" b="1" dirty="0" err="1">
                <a:solidFill>
                  <a:schemeClr val="tx2">
                    <a:lumMod val="75000"/>
                  </a:schemeClr>
                </a:solidFill>
                <a:latin typeface="Courier New Bold"/>
              </a:rPr>
              <a:t>clEnqueueBarrier</a:t>
            </a:r>
            <a:r>
              <a:rPr lang="en-GB" sz="1900" b="1" dirty="0">
                <a:latin typeface="Courier New Bold"/>
              </a:rPr>
              <a:t>(</a:t>
            </a:r>
            <a:r>
              <a:rPr lang="en-GB" sz="1900" b="1" dirty="0" err="1">
                <a:solidFill>
                  <a:schemeClr val="accent3"/>
                </a:solidFill>
                <a:latin typeface="Courier New Bold"/>
              </a:rPr>
              <a:t>cl_command_queue</a:t>
            </a:r>
            <a:r>
              <a:rPr lang="en-GB" sz="1900" b="1" dirty="0">
                <a:latin typeface="Courier New Bold"/>
              </a:rPr>
              <a:t> queue)</a:t>
            </a:r>
          </a:p>
          <a:p>
            <a:pPr marL="514350" indent="-457200"/>
            <a:r>
              <a:rPr lang="en-GB" dirty="0"/>
              <a:t>Events provide </a:t>
            </a:r>
            <a:r>
              <a:rPr lang="en-GB" dirty="0">
                <a:solidFill>
                  <a:schemeClr val="accent1"/>
                </a:solidFill>
              </a:rPr>
              <a:t>fine grained control </a:t>
            </a:r>
            <a:r>
              <a:rPr lang="en-GB" dirty="0"/>
              <a:t>… this can really matter with an out-of-order queue.</a:t>
            </a:r>
          </a:p>
          <a:p>
            <a:pPr marL="514350" indent="-457200"/>
            <a:r>
              <a:rPr lang="en-GB" dirty="0"/>
              <a:t>Events work between commands in the </a:t>
            </a:r>
            <a:r>
              <a:rPr lang="en-GB" dirty="0">
                <a:solidFill>
                  <a:schemeClr val="accent1"/>
                </a:solidFill>
              </a:rPr>
              <a:t>different queues </a:t>
            </a:r>
            <a:r>
              <a:rPr lang="en-GB" dirty="0"/>
              <a:t>… as long as they </a:t>
            </a:r>
            <a:r>
              <a:rPr lang="en-GB" dirty="0">
                <a:solidFill>
                  <a:schemeClr val="accent2"/>
                </a:solidFill>
              </a:rPr>
              <a:t>share a context</a:t>
            </a:r>
          </a:p>
          <a:p>
            <a:pPr marL="514350" indent="-457200"/>
            <a:r>
              <a:rPr lang="en-GB" dirty="0"/>
              <a:t>Events convey more information than a barrier … provide info on state of a command, not just whether it’s complete or not.</a:t>
            </a:r>
          </a:p>
        </p:txBody>
      </p:sp>
      <p:grpSp>
        <p:nvGrpSpPr>
          <p:cNvPr id="16" name="Group 15"/>
          <p:cNvGrpSpPr>
            <a:grpSpLocks/>
          </p:cNvGrpSpPr>
          <p:nvPr/>
        </p:nvGrpSpPr>
        <p:grpSpPr bwMode="auto">
          <a:xfrm>
            <a:off x="5899511" y="2852936"/>
            <a:ext cx="3208993" cy="3957277"/>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645"/>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
        <p:nvSpPr>
          <p:cNvPr id="2" name="Rectangle 1"/>
          <p:cNvSpPr/>
          <p:nvPr/>
        </p:nvSpPr>
        <p:spPr>
          <a:xfrm>
            <a:off x="6394557" y="5301208"/>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8032778" y="5611906"/>
            <a:ext cx="553707" cy="131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a:stCxn id="2" idx="3"/>
            <a:endCxn id="14" idx="1"/>
          </p:cNvCxnSpPr>
          <p:nvPr/>
        </p:nvCxnSpPr>
        <p:spPr>
          <a:xfrm>
            <a:off x="6948264" y="5366910"/>
            <a:ext cx="1084514" cy="310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9"/>
          <p:cNvSpPr>
            <a:spLocks/>
          </p:cNvSpPr>
          <p:nvPr/>
        </p:nvSpPr>
        <p:spPr bwMode="auto">
          <a:xfrm>
            <a:off x="7057296" y="4996244"/>
            <a:ext cx="897283" cy="326392"/>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Event</a:t>
            </a:r>
          </a:p>
        </p:txBody>
      </p:sp>
    </p:spTree>
    <p:extLst>
      <p:ext uri="{BB962C8B-B14F-4D97-AF65-F5344CB8AC3E}">
        <p14:creationId xmlns:p14="http://schemas.microsoft.com/office/powerpoint/2010/main" val="25148210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88665"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a:t>Barriers between queues: </a:t>
            </a:r>
            <a:r>
              <a:rPr lang="en-GB" sz="2400" dirty="0" err="1"/>
              <a:t>clEnqueueBarrier</a:t>
            </a:r>
            <a:r>
              <a:rPr lang="en-GB" sz="2400" dirty="0"/>
              <a:t> doesn’t work</a:t>
            </a:r>
          </a:p>
        </p:txBody>
      </p:sp>
      <p:sp>
        <p:nvSpPr>
          <p:cNvPr id="11" name="Down Arrow 10"/>
          <p:cNvSpPr/>
          <p:nvPr/>
        </p:nvSpPr>
        <p:spPr>
          <a:xfrm>
            <a:off x="5076056"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23207"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869696" y="4060425"/>
            <a:ext cx="208668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a:t>1</a:t>
            </a:r>
            <a:r>
              <a:rPr lang="en-GB" baseline="30000" dirty="0"/>
              <a:t>st</a:t>
            </a:r>
            <a:r>
              <a:rPr lang="en-GB" dirty="0"/>
              <a:t> Command Queue</a:t>
            </a:r>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a:t>2</a:t>
            </a:r>
            <a:r>
              <a:rPr lang="en-GB" baseline="30000" dirty="0"/>
              <a:t>nd</a:t>
            </a:r>
            <a:r>
              <a:rPr lang="en-GB" dirty="0"/>
              <a:t> Command Queue</a:t>
            </a:r>
          </a:p>
        </p:txBody>
      </p:sp>
      <p:sp>
        <p:nvSpPr>
          <p:cNvPr id="16" name="Oval 15"/>
          <p:cNvSpPr/>
          <p:nvPr/>
        </p:nvSpPr>
        <p:spPr>
          <a:xfrm>
            <a:off x="641065" y="3154683"/>
            <a:ext cx="7362825" cy="720090"/>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460215" y="3337563"/>
            <a:ext cx="2047875"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sp>
        <p:nvSpPr>
          <p:cNvPr id="18" name="TextBox 17"/>
          <p:cNvSpPr txBox="1"/>
          <p:nvPr/>
        </p:nvSpPr>
        <p:spPr>
          <a:xfrm>
            <a:off x="5746465" y="3337563"/>
            <a:ext cx="1849871"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p:txBody>
      </p:sp>
      <p:cxnSp>
        <p:nvCxnSpPr>
          <p:cNvPr id="19" name="Straight Connector 18"/>
          <p:cNvCxnSpPr/>
          <p:nvPr/>
        </p:nvCxnSpPr>
        <p:spPr>
          <a:xfrm rot="5400000" flipH="1" flipV="1">
            <a:off x="3310919" y="3001331"/>
            <a:ext cx="1965960" cy="923925"/>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3294728" y="2971802"/>
            <a:ext cx="2036446" cy="981077"/>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69758"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16247" y="4060424"/>
            <a:ext cx="2031617"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Tree>
    <p:extLst>
      <p:ext uri="{BB962C8B-B14F-4D97-AF65-F5344CB8AC3E}">
        <p14:creationId xmlns:p14="http://schemas.microsoft.com/office/powerpoint/2010/main" val="14830319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p:cNvSpPr/>
          <p:nvPr/>
        </p:nvSpPr>
        <p:spPr>
          <a:xfrm>
            <a:off x="493948" y="982982"/>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2" name="Title 1"/>
          <p:cNvSpPr>
            <a:spLocks noGrp="1"/>
          </p:cNvSpPr>
          <p:nvPr>
            <p:ph type="title"/>
          </p:nvPr>
        </p:nvSpPr>
        <p:spPr>
          <a:xfrm>
            <a:off x="0" y="-315416"/>
            <a:ext cx="9144000" cy="1143000"/>
          </a:xfrm>
        </p:spPr>
        <p:txBody>
          <a:bodyPr>
            <a:noAutofit/>
          </a:bodyPr>
          <a:lstStyle/>
          <a:p>
            <a:r>
              <a:rPr lang="en-GB" sz="2400" dirty="0"/>
              <a:t>Barriers between queues: this works!</a:t>
            </a:r>
          </a:p>
        </p:txBody>
      </p:sp>
      <p:sp>
        <p:nvSpPr>
          <p:cNvPr id="11" name="Down Arrow 10"/>
          <p:cNvSpPr/>
          <p:nvPr/>
        </p:nvSpPr>
        <p:spPr>
          <a:xfrm>
            <a:off x="5081339" y="874396"/>
            <a:ext cx="3667125" cy="5840730"/>
          </a:xfrm>
          <a:prstGeom prst="down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dirty="0">
              <a:solidFill>
                <a:srgbClr val="FFFFFF"/>
              </a:solidFill>
              <a:latin typeface="Courier New Bold"/>
              <a:sym typeface="Myriad Set Text" charset="0"/>
            </a:endParaRPr>
          </a:p>
        </p:txBody>
      </p:sp>
      <p:sp>
        <p:nvSpPr>
          <p:cNvPr id="12" name="TextBox 11"/>
          <p:cNvSpPr txBox="1"/>
          <p:nvPr/>
        </p:nvSpPr>
        <p:spPr>
          <a:xfrm>
            <a:off x="5939795" y="1325835"/>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13" name="TextBox 12"/>
          <p:cNvSpPr txBox="1"/>
          <p:nvPr/>
        </p:nvSpPr>
        <p:spPr>
          <a:xfrm>
            <a:off x="5913994" y="4060425"/>
            <a:ext cx="211439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sp>
        <p:nvSpPr>
          <p:cNvPr id="14" name="TextBox 13"/>
          <p:cNvSpPr txBox="1"/>
          <p:nvPr/>
        </p:nvSpPr>
        <p:spPr>
          <a:xfrm>
            <a:off x="1195957" y="570644"/>
            <a:ext cx="2252540" cy="369332"/>
          </a:xfrm>
          <a:prstGeom prst="rect">
            <a:avLst/>
          </a:prstGeom>
          <a:noFill/>
        </p:spPr>
        <p:txBody>
          <a:bodyPr wrap="none" rtlCol="0">
            <a:spAutoFit/>
          </a:bodyPr>
          <a:lstStyle/>
          <a:p>
            <a:r>
              <a:rPr lang="en-GB" dirty="0"/>
              <a:t>1</a:t>
            </a:r>
            <a:r>
              <a:rPr lang="en-GB" baseline="30000" dirty="0"/>
              <a:t>st</a:t>
            </a:r>
            <a:r>
              <a:rPr lang="en-GB" dirty="0"/>
              <a:t> Command Queue</a:t>
            </a:r>
          </a:p>
        </p:txBody>
      </p:sp>
      <p:sp>
        <p:nvSpPr>
          <p:cNvPr id="15" name="TextBox 14"/>
          <p:cNvSpPr txBox="1"/>
          <p:nvPr/>
        </p:nvSpPr>
        <p:spPr>
          <a:xfrm>
            <a:off x="5783348" y="505064"/>
            <a:ext cx="2297424" cy="369332"/>
          </a:xfrm>
          <a:prstGeom prst="rect">
            <a:avLst/>
          </a:prstGeom>
          <a:noFill/>
        </p:spPr>
        <p:txBody>
          <a:bodyPr wrap="none" rtlCol="0">
            <a:spAutoFit/>
          </a:bodyPr>
          <a:lstStyle/>
          <a:p>
            <a:r>
              <a:rPr lang="en-GB" dirty="0"/>
              <a:t>2</a:t>
            </a:r>
            <a:r>
              <a:rPr lang="en-GB" baseline="30000" dirty="0"/>
              <a:t>nd</a:t>
            </a:r>
            <a:r>
              <a:rPr lang="en-GB" dirty="0"/>
              <a:t> Command Queue</a:t>
            </a:r>
          </a:p>
        </p:txBody>
      </p:sp>
      <p:sp>
        <p:nvSpPr>
          <p:cNvPr id="16" name="Oval 15"/>
          <p:cNvSpPr/>
          <p:nvPr/>
        </p:nvSpPr>
        <p:spPr>
          <a:xfrm>
            <a:off x="641065" y="2955230"/>
            <a:ext cx="7675351" cy="1105193"/>
          </a:xfrm>
          <a:prstGeom prst="ellipse">
            <a:avLst/>
          </a:prstGeom>
          <a:solidFill>
            <a:schemeClr val="accent2">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9000"/>
              </a:lnSpc>
              <a:spcBef>
                <a:spcPct val="0"/>
              </a:spcBef>
              <a:spcAft>
                <a:spcPct val="0"/>
              </a:spcAft>
            </a:pPr>
            <a:endParaRPr lang="en-US" sz="1500">
              <a:solidFill>
                <a:srgbClr val="FFFFFF"/>
              </a:solidFill>
              <a:sym typeface="Myriad Set Text" charset="0"/>
            </a:endParaRPr>
          </a:p>
        </p:txBody>
      </p:sp>
      <p:sp>
        <p:nvSpPr>
          <p:cNvPr id="17" name="TextBox 16"/>
          <p:cNvSpPr txBox="1"/>
          <p:nvPr/>
        </p:nvSpPr>
        <p:spPr>
          <a:xfrm>
            <a:off x="1187624" y="3239659"/>
            <a:ext cx="2833684" cy="458279"/>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clEnqueueBarrier</a:t>
            </a:r>
            <a:r>
              <a:rPr lang="en-US" sz="1200" dirty="0">
                <a:latin typeface="Courier New Bold"/>
                <a:sym typeface="Myriad Set Text" charset="0"/>
              </a:rPr>
              <a:t>()</a:t>
            </a:r>
          </a:p>
          <a:p>
            <a:pPr fontAlgn="base">
              <a:lnSpc>
                <a:spcPct val="99000"/>
              </a:lnSpc>
              <a:spcBef>
                <a:spcPct val="0"/>
              </a:spcBef>
              <a:spcAft>
                <a:spcPct val="0"/>
              </a:spcAft>
            </a:pPr>
            <a:r>
              <a:rPr lang="en-US" sz="1200" dirty="0" err="1">
                <a:latin typeface="Courier New Bold"/>
                <a:sym typeface="Myriad Set Text" charset="0"/>
              </a:rPr>
              <a:t>clEnqueueWaitForEvent</a:t>
            </a:r>
            <a:r>
              <a:rPr lang="en-US" sz="1200" dirty="0">
                <a:latin typeface="Courier New Bold"/>
                <a:sym typeface="Myriad Set Text" charset="0"/>
              </a:rPr>
              <a:t>(event)</a:t>
            </a:r>
          </a:p>
        </p:txBody>
      </p:sp>
      <p:sp>
        <p:nvSpPr>
          <p:cNvPr id="18" name="TextBox 17"/>
          <p:cNvSpPr txBox="1"/>
          <p:nvPr/>
        </p:nvSpPr>
        <p:spPr>
          <a:xfrm>
            <a:off x="5749499" y="3337563"/>
            <a:ext cx="2304257" cy="275460"/>
          </a:xfrm>
          <a:prstGeom prst="rect">
            <a:avLst/>
          </a:prstGeom>
          <a:noFill/>
        </p:spPr>
        <p:txBody>
          <a:bodyPr wrap="square" rtlCol="0">
            <a:spAutoFit/>
          </a:bodyPr>
          <a:lstStyle/>
          <a:p>
            <a:pPr fontAlgn="base">
              <a:lnSpc>
                <a:spcPct val="99000"/>
              </a:lnSpc>
              <a:spcBef>
                <a:spcPct val="0"/>
              </a:spcBef>
              <a:spcAft>
                <a:spcPct val="0"/>
              </a:spcAft>
            </a:pPr>
            <a:r>
              <a:rPr lang="en-US" sz="1200" dirty="0" err="1">
                <a:latin typeface="Courier New Bold"/>
                <a:sym typeface="Myriad Set Text" charset="0"/>
              </a:rPr>
              <a:t>clEnqueueMarker</a:t>
            </a:r>
            <a:r>
              <a:rPr lang="en-US" sz="1200" dirty="0">
                <a:latin typeface="Courier New Bold"/>
                <a:sym typeface="Myriad Set Text" charset="0"/>
              </a:rPr>
              <a:t>(event)</a:t>
            </a:r>
          </a:p>
        </p:txBody>
      </p:sp>
      <p:sp>
        <p:nvSpPr>
          <p:cNvPr id="21" name="TextBox 20"/>
          <p:cNvSpPr txBox="1"/>
          <p:nvPr/>
        </p:nvSpPr>
        <p:spPr>
          <a:xfrm>
            <a:off x="1384365" y="1325834"/>
            <a:ext cx="2033169"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p:txBody>
      </p:sp>
      <p:sp>
        <p:nvSpPr>
          <p:cNvPr id="22" name="TextBox 21"/>
          <p:cNvSpPr txBox="1"/>
          <p:nvPr/>
        </p:nvSpPr>
        <p:spPr>
          <a:xfrm>
            <a:off x="1330854" y="4060424"/>
            <a:ext cx="2017010" cy="1463734"/>
          </a:xfrm>
          <a:prstGeom prst="rect">
            <a:avLst/>
          </a:prstGeom>
          <a:noFill/>
        </p:spPr>
        <p:txBody>
          <a:bodyPr wrap="square" rtlCol="0">
            <a:spAutoFit/>
          </a:bodyPr>
          <a:lstStyle/>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clEnqueueWriteBuffer</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clEnqueueNDRangeKernel</a:t>
            </a:r>
            <a:r>
              <a:rPr lang="en-US" sz="1000" dirty="0">
                <a:latin typeface="Courier New Bold"/>
                <a:sym typeface="Myriad Set Text" charset="0"/>
              </a:rPr>
              <a:t>()</a:t>
            </a:r>
          </a:p>
          <a:p>
            <a:pPr fontAlgn="base">
              <a:lnSpc>
                <a:spcPct val="99000"/>
              </a:lnSpc>
              <a:spcBef>
                <a:spcPct val="0"/>
              </a:spcBef>
              <a:spcAft>
                <a:spcPct val="0"/>
              </a:spcAft>
            </a:pPr>
            <a:r>
              <a:rPr lang="en-US" sz="1000" dirty="0" err="1">
                <a:latin typeface="Courier New Bold"/>
                <a:sym typeface="Myriad Set Text" charset="0"/>
              </a:rPr>
              <a:t>clEnqueueReadBuffer</a:t>
            </a:r>
            <a:r>
              <a:rPr lang="en-US" sz="1000" dirty="0">
                <a:latin typeface="Courier New Bold"/>
                <a:sym typeface="Myriad Set Text" charset="0"/>
              </a:rPr>
              <a:t>() </a:t>
            </a:r>
            <a:r>
              <a:rPr lang="en-US" sz="1000" dirty="0" err="1">
                <a:latin typeface="Courier New Bold"/>
                <a:sym typeface="Myriad Set Text" charset="0"/>
              </a:rPr>
              <a:t>clEnqueueNDRangeKernel</a:t>
            </a:r>
            <a:r>
              <a:rPr lang="en-US" sz="1000" dirty="0">
                <a:latin typeface="Courier New Bold"/>
                <a:sym typeface="Myriad Set Text" charset="0"/>
              </a:rPr>
              <a:t>()</a:t>
            </a:r>
          </a:p>
        </p:txBody>
      </p:sp>
      <p:cxnSp>
        <p:nvCxnSpPr>
          <p:cNvPr id="35" name="Elbow Connector 34"/>
          <p:cNvCxnSpPr/>
          <p:nvPr/>
        </p:nvCxnSpPr>
        <p:spPr>
          <a:xfrm flipV="1">
            <a:off x="3707904" y="3337563"/>
            <a:ext cx="3888432" cy="457198"/>
          </a:xfrm>
          <a:prstGeom prst="bentConnector3">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520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44624"/>
            <a:ext cx="8928992" cy="1143000"/>
          </a:xfrm>
        </p:spPr>
        <p:txBody>
          <a:bodyPr>
            <a:noAutofit/>
          </a:bodyPr>
          <a:lstStyle/>
          <a:p>
            <a:r>
              <a:rPr lang="en-GB" sz="3200" dirty="0"/>
              <a:t>Host generated events influencing execution of commands: User events</a:t>
            </a:r>
          </a:p>
        </p:txBody>
      </p:sp>
      <p:sp>
        <p:nvSpPr>
          <p:cNvPr id="6" name="Content Placeholder 5"/>
          <p:cNvSpPr>
            <a:spLocks noGrp="1"/>
          </p:cNvSpPr>
          <p:nvPr>
            <p:ph idx="1"/>
          </p:nvPr>
        </p:nvSpPr>
        <p:spPr>
          <a:xfrm>
            <a:off x="107504" y="1268760"/>
            <a:ext cx="8856984" cy="5472608"/>
          </a:xfrm>
        </p:spPr>
        <p:txBody>
          <a:bodyPr>
            <a:normAutofit fontScale="92500" lnSpcReduction="10000"/>
          </a:bodyPr>
          <a:lstStyle/>
          <a:p>
            <a:r>
              <a:rPr lang="en-GB" dirty="0"/>
              <a:t>“user code” running on a host thread can generate event objects</a:t>
            </a:r>
          </a:p>
          <a:p>
            <a:pPr marL="457200" lvl="1" indent="0">
              <a:buNone/>
            </a:pPr>
            <a:r>
              <a:rPr lang="en-GB" sz="2200" b="1" dirty="0" err="1">
                <a:solidFill>
                  <a:schemeClr val="accent3"/>
                </a:solidFill>
                <a:latin typeface="Courier New Bold"/>
              </a:rPr>
              <a:t>cl_event</a:t>
            </a:r>
            <a:r>
              <a:rPr lang="en-GB" sz="2200" b="1" dirty="0">
                <a:latin typeface="Courier New Bold"/>
              </a:rPr>
              <a:t> </a:t>
            </a:r>
            <a:r>
              <a:rPr lang="en-GB" sz="2200" b="1" dirty="0" err="1">
                <a:solidFill>
                  <a:schemeClr val="tx2">
                    <a:lumMod val="75000"/>
                  </a:schemeClr>
                </a:solidFill>
                <a:latin typeface="Courier New Bold"/>
              </a:rPr>
              <a:t>clCreateUserEvent</a:t>
            </a:r>
            <a:r>
              <a:rPr lang="en-GB" sz="2200" b="1" dirty="0">
                <a:latin typeface="Courier New Bold"/>
              </a:rPr>
              <a:t>(</a:t>
            </a:r>
            <a:r>
              <a:rPr lang="en-GB" sz="2200" b="1" dirty="0" err="1">
                <a:solidFill>
                  <a:schemeClr val="accent3"/>
                </a:solidFill>
                <a:latin typeface="Courier New Bold"/>
              </a:rPr>
              <a:t>cl_context</a:t>
            </a:r>
            <a:r>
              <a:rPr lang="en-GB" sz="2200" b="1" dirty="0">
                <a:latin typeface="Courier New Bold"/>
              </a:rPr>
              <a:t> context, </a:t>
            </a:r>
            <a:r>
              <a:rPr lang="en-GB" sz="2200" b="1" dirty="0" err="1">
                <a:solidFill>
                  <a:schemeClr val="accent3"/>
                </a:solidFill>
                <a:latin typeface="Courier New Bold"/>
              </a:rPr>
              <a:t>cl_int</a:t>
            </a:r>
            <a:r>
              <a:rPr lang="en-GB" sz="2200" b="1" dirty="0">
                <a:latin typeface="Courier New Bold"/>
              </a:rPr>
              <a:t> *</a:t>
            </a:r>
            <a:r>
              <a:rPr lang="en-GB" sz="2200" b="1" dirty="0" err="1">
                <a:latin typeface="Courier New Bold"/>
              </a:rPr>
              <a:t>errcode_ret</a:t>
            </a:r>
            <a:r>
              <a:rPr lang="en-GB" sz="2200" b="1" dirty="0">
                <a:latin typeface="Courier New Bold"/>
              </a:rPr>
              <a:t>)</a:t>
            </a:r>
          </a:p>
          <a:p>
            <a:r>
              <a:rPr lang="en-GB" dirty="0"/>
              <a:t>Created with value CL_SUBMITTED.</a:t>
            </a:r>
          </a:p>
          <a:p>
            <a:r>
              <a:rPr lang="en-GB" dirty="0"/>
              <a:t>It’s just another event to </a:t>
            </a:r>
            <a:r>
              <a:rPr lang="en-GB" dirty="0" err="1"/>
              <a:t>enqueued</a:t>
            </a:r>
            <a:r>
              <a:rPr lang="en-GB" dirty="0"/>
              <a:t> commands.</a:t>
            </a:r>
          </a:p>
          <a:p>
            <a:r>
              <a:rPr lang="en-GB" dirty="0"/>
              <a:t>Can set the event to one of the legal event values</a:t>
            </a:r>
          </a:p>
          <a:p>
            <a:pPr marL="457200" lvl="1" indent="0">
              <a:buNone/>
            </a:pPr>
            <a:r>
              <a:rPr lang="en-GB" sz="2200" b="1" dirty="0" err="1">
                <a:solidFill>
                  <a:schemeClr val="accent3"/>
                </a:solidFill>
                <a:latin typeface="Courier New Bold"/>
              </a:rPr>
              <a:t>cl_int</a:t>
            </a:r>
            <a:r>
              <a:rPr lang="en-GB" sz="2200" b="1" dirty="0">
                <a:latin typeface="Courier New Bold"/>
              </a:rPr>
              <a:t> </a:t>
            </a:r>
            <a:r>
              <a:rPr lang="en-GB" sz="2200" b="1" dirty="0" err="1">
                <a:solidFill>
                  <a:schemeClr val="tx2">
                    <a:lumMod val="75000"/>
                  </a:schemeClr>
                </a:solidFill>
                <a:latin typeface="Courier New Bold"/>
              </a:rPr>
              <a:t>clSetUserEventStatus</a:t>
            </a:r>
            <a:r>
              <a:rPr lang="en-GB" sz="2200" b="1" dirty="0">
                <a:latin typeface="Courier New Bold"/>
              </a:rPr>
              <a:t>(</a:t>
            </a:r>
            <a:r>
              <a:rPr lang="en-GB" sz="2200" b="1" dirty="0" err="1">
                <a:solidFill>
                  <a:schemeClr val="accent3"/>
                </a:solidFill>
                <a:latin typeface="Courier New Bold"/>
              </a:rPr>
              <a:t>cl_event</a:t>
            </a:r>
            <a:r>
              <a:rPr lang="en-GB" sz="2200" b="1" dirty="0">
                <a:latin typeface="Courier New Bold"/>
              </a:rPr>
              <a:t> event, </a:t>
            </a:r>
            <a:r>
              <a:rPr lang="en-GB" sz="2200" b="1" dirty="0" err="1">
                <a:solidFill>
                  <a:schemeClr val="accent3"/>
                </a:solidFill>
                <a:latin typeface="Courier New Bold"/>
              </a:rPr>
              <a:t>cl_int</a:t>
            </a:r>
            <a:r>
              <a:rPr lang="en-GB" sz="2200" b="1" dirty="0">
                <a:latin typeface="Courier New Bold"/>
              </a:rPr>
              <a:t> </a:t>
            </a:r>
            <a:r>
              <a:rPr lang="en-GB" sz="2200" b="1" dirty="0" err="1">
                <a:latin typeface="Courier New Bold"/>
              </a:rPr>
              <a:t>execution_status</a:t>
            </a:r>
            <a:r>
              <a:rPr lang="en-GB" sz="2200" b="1" dirty="0">
                <a:latin typeface="Courier New Bold"/>
              </a:rPr>
              <a:t>)</a:t>
            </a:r>
          </a:p>
          <a:p>
            <a:r>
              <a:rPr lang="en-GB" dirty="0"/>
              <a:t>Example use case: Queue up block of commands that wait on user input to finalize state of memory objects before proceeding.</a:t>
            </a:r>
          </a:p>
        </p:txBody>
      </p:sp>
    </p:spTree>
    <p:extLst>
      <p:ext uri="{BB962C8B-B14F-4D97-AF65-F5344CB8AC3E}">
        <p14:creationId xmlns:p14="http://schemas.microsoft.com/office/powerpoint/2010/main" val="40913506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Autofit/>
          </a:bodyPr>
          <a:lstStyle/>
          <a:p>
            <a:r>
              <a:rPr lang="en-GB" sz="3600" dirty="0"/>
              <a:t>Command generated events influencing execution of host code</a:t>
            </a:r>
          </a:p>
        </p:txBody>
      </p:sp>
      <p:sp>
        <p:nvSpPr>
          <p:cNvPr id="3" name="Content Placeholder 2"/>
          <p:cNvSpPr>
            <a:spLocks noGrp="1"/>
          </p:cNvSpPr>
          <p:nvPr>
            <p:ph idx="1"/>
          </p:nvPr>
        </p:nvSpPr>
        <p:spPr>
          <a:xfrm>
            <a:off x="107504" y="1600200"/>
            <a:ext cx="8928992" cy="5141168"/>
          </a:xfrm>
        </p:spPr>
        <p:txBody>
          <a:bodyPr>
            <a:normAutofit lnSpcReduction="10000"/>
          </a:bodyPr>
          <a:lstStyle/>
          <a:p>
            <a:r>
              <a:rPr lang="en-GB" dirty="0"/>
              <a:t>A thread running on the host can pause waiting on a list of events to complete. This can be done with the function:</a:t>
            </a:r>
          </a:p>
          <a:p>
            <a:pPr marL="457200" lvl="1" indent="0">
              <a:buNone/>
            </a:pPr>
            <a:r>
              <a:rPr lang="en-GB" b="1" dirty="0" err="1">
                <a:solidFill>
                  <a:schemeClr val="accent4"/>
                </a:solidFill>
                <a:latin typeface="Courier New Bold"/>
              </a:rPr>
              <a:t>cl_int</a:t>
            </a:r>
            <a:r>
              <a:rPr lang="en-GB" b="1" dirty="0">
                <a:solidFill>
                  <a:schemeClr val="accent4"/>
                </a:solidFill>
                <a:latin typeface="Courier New Bold"/>
              </a:rPr>
              <a:t> </a:t>
            </a:r>
            <a:r>
              <a:rPr lang="en-GB" b="1" dirty="0" err="1">
                <a:solidFill>
                  <a:schemeClr val="tx2">
                    <a:lumMod val="75000"/>
                  </a:schemeClr>
                </a:solidFill>
                <a:latin typeface="Courier New Bold"/>
              </a:rPr>
              <a:t>clWaitForEvents</a:t>
            </a:r>
            <a:r>
              <a:rPr lang="en-GB" b="1" dirty="0">
                <a:latin typeface="Courier New Bold"/>
              </a:rPr>
              <a:t>(</a:t>
            </a:r>
          </a:p>
          <a:p>
            <a:pPr marL="457200" lvl="1" indent="0">
              <a:buNone/>
            </a:pPr>
            <a:r>
              <a:rPr lang="en-GB" b="1" dirty="0">
                <a:latin typeface="Courier New Bold"/>
              </a:rPr>
              <a:t>	</a:t>
            </a:r>
            <a:r>
              <a:rPr lang="en-GB" b="1" dirty="0" err="1">
                <a:solidFill>
                  <a:schemeClr val="accent4"/>
                </a:solidFill>
                <a:latin typeface="Courier New Bold"/>
              </a:rPr>
              <a:t>cl_uint</a:t>
            </a:r>
            <a:r>
              <a:rPr lang="en-GB" b="1" dirty="0">
                <a:solidFill>
                  <a:schemeClr val="accent4"/>
                </a:solidFill>
                <a:latin typeface="Courier New Bold"/>
              </a:rPr>
              <a:t> </a:t>
            </a:r>
            <a:r>
              <a:rPr lang="en-GB" b="1" dirty="0" err="1">
                <a:latin typeface="Courier New Bold"/>
              </a:rPr>
              <a:t>num_events</a:t>
            </a:r>
            <a:r>
              <a:rPr lang="en-GB" b="1" dirty="0">
                <a:latin typeface="Courier New Bold"/>
              </a:rPr>
              <a:t>,</a:t>
            </a:r>
          </a:p>
          <a:p>
            <a:pPr marL="457200" lvl="1" indent="0">
              <a:buNone/>
            </a:pPr>
            <a:r>
              <a:rPr lang="en-GB" b="1" dirty="0">
                <a:latin typeface="Courier New Bold"/>
              </a:rPr>
              <a:t>	</a:t>
            </a:r>
            <a:r>
              <a:rPr lang="en-GB" b="1" dirty="0" err="1">
                <a:solidFill>
                  <a:schemeClr val="accent2"/>
                </a:solidFill>
                <a:latin typeface="Courier New Bold"/>
              </a:rPr>
              <a:t>const</a:t>
            </a:r>
            <a:r>
              <a:rPr lang="en-GB" b="1" dirty="0">
                <a:latin typeface="Courier New Bold"/>
              </a:rPr>
              <a:t> </a:t>
            </a:r>
            <a:r>
              <a:rPr lang="en-GB" b="1" dirty="0" err="1">
                <a:solidFill>
                  <a:schemeClr val="accent4"/>
                </a:solidFill>
                <a:latin typeface="Courier New Bold"/>
              </a:rPr>
              <a:t>cl_event</a:t>
            </a:r>
            <a:r>
              <a:rPr lang="en-GB" b="1" dirty="0">
                <a:solidFill>
                  <a:schemeClr val="accent4"/>
                </a:solidFill>
                <a:latin typeface="Courier New Bold"/>
              </a:rPr>
              <a:t> </a:t>
            </a:r>
            <a:r>
              <a:rPr lang="en-GB" b="1" dirty="0">
                <a:latin typeface="Courier New Bold"/>
              </a:rPr>
              <a:t>*</a:t>
            </a:r>
            <a:r>
              <a:rPr lang="en-GB" b="1" dirty="0" err="1">
                <a:latin typeface="Courier New Bold"/>
              </a:rPr>
              <a:t>event_list</a:t>
            </a:r>
            <a:r>
              <a:rPr lang="en-GB" b="1" dirty="0">
                <a:latin typeface="Courier New Bold"/>
              </a:rPr>
              <a:t>)</a:t>
            </a:r>
          </a:p>
          <a:p>
            <a:endParaRPr lang="en-GB" b="1" dirty="0">
              <a:latin typeface="Courier New Bold"/>
            </a:endParaRPr>
          </a:p>
          <a:p>
            <a:r>
              <a:rPr lang="en-GB" dirty="0"/>
              <a:t>Example use case: Host code waiting for an event to complete before extracting information from the event.</a:t>
            </a:r>
          </a:p>
        </p:txBody>
      </p:sp>
      <p:sp>
        <p:nvSpPr>
          <p:cNvPr id="4" name="TextBox 3"/>
          <p:cNvSpPr txBox="1"/>
          <p:nvPr/>
        </p:nvSpPr>
        <p:spPr>
          <a:xfrm>
            <a:off x="5580112" y="3356992"/>
            <a:ext cx="3672408" cy="400110"/>
          </a:xfrm>
          <a:prstGeom prst="rect">
            <a:avLst/>
          </a:prstGeom>
          <a:noFill/>
        </p:spPr>
        <p:txBody>
          <a:bodyPr wrap="square" rtlCol="0">
            <a:spAutoFit/>
          </a:bodyPr>
          <a:lstStyle/>
          <a:p>
            <a:r>
              <a:rPr lang="en-GB" sz="2000" dirty="0">
                <a:solidFill>
                  <a:schemeClr val="accent1"/>
                </a:solidFill>
              </a:rPr>
              <a:t>Number of events to wait on</a:t>
            </a:r>
          </a:p>
        </p:txBody>
      </p:sp>
      <p:cxnSp>
        <p:nvCxnSpPr>
          <p:cNvPr id="6" name="Straight Arrow Connector 5"/>
          <p:cNvCxnSpPr>
            <a:stCxn id="4" idx="1"/>
          </p:cNvCxnSpPr>
          <p:nvPr/>
        </p:nvCxnSpPr>
        <p:spPr>
          <a:xfrm flipH="1">
            <a:off x="5004048" y="3557047"/>
            <a:ext cx="576064" cy="8797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56176" y="4305290"/>
            <a:ext cx="2692896" cy="707886"/>
          </a:xfrm>
          <a:prstGeom prst="rect">
            <a:avLst/>
          </a:prstGeom>
          <a:noFill/>
        </p:spPr>
        <p:txBody>
          <a:bodyPr wrap="square" rtlCol="0">
            <a:spAutoFit/>
          </a:bodyPr>
          <a:lstStyle/>
          <a:p>
            <a:r>
              <a:rPr lang="en-GB" sz="2000" dirty="0">
                <a:solidFill>
                  <a:schemeClr val="accent1"/>
                </a:solidFill>
              </a:rPr>
              <a:t>An array of pointers to event object</a:t>
            </a:r>
          </a:p>
        </p:txBody>
      </p:sp>
      <p:cxnSp>
        <p:nvCxnSpPr>
          <p:cNvPr id="10" name="Straight Arrow Connector 9"/>
          <p:cNvCxnSpPr>
            <a:stCxn id="9" idx="1"/>
          </p:cNvCxnSpPr>
          <p:nvPr/>
        </p:nvCxnSpPr>
        <p:spPr>
          <a:xfrm flipH="1" flipV="1">
            <a:off x="5363144" y="4455784"/>
            <a:ext cx="793032" cy="2034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57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a:t>OpenCL Timeline</a:t>
            </a:r>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a:t>Launched Jun’08 … 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Goal: a new OpenCL every 18-24 months</a:t>
            </a:r>
          </a:p>
          <a:p>
            <a:pPr lvl="1"/>
            <a:r>
              <a:rPr lang="en-GB" dirty="0"/>
              <a:t>Committed to backwards compatibility to protect software investments</a:t>
            </a:r>
          </a:p>
        </p:txBody>
      </p:sp>
      <p:sp>
        <p:nvSpPr>
          <p:cNvPr id="4" name="Line 4"/>
          <p:cNvSpPr>
            <a:spLocks noChangeShapeType="1"/>
          </p:cNvSpPr>
          <p:nvPr/>
        </p:nvSpPr>
        <p:spPr bwMode="auto">
          <a:xfrm>
            <a:off x="191069" y="5350377"/>
            <a:ext cx="6649118" cy="7926"/>
          </a:xfrm>
          <a:prstGeom prst="line">
            <a:avLst/>
          </a:prstGeom>
          <a:noFill/>
          <a:ln w="28575">
            <a:solidFill>
              <a:schemeClr val="tx2"/>
            </a:solidFill>
            <a:round/>
            <a:headEnd/>
            <a:tailEnd type="non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5" name="Text Box 9"/>
          <p:cNvSpPr txBox="1">
            <a:spLocks noChangeArrowheads="1"/>
          </p:cNvSpPr>
          <p:nvPr/>
        </p:nvSpPr>
        <p:spPr bwMode="auto">
          <a:xfrm>
            <a:off x="-36512" y="5701188"/>
            <a:ext cx="2435872" cy="83098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a:solidFill>
                  <a:schemeClr val="tx2">
                    <a:lumMod val="75000"/>
                  </a:schemeClr>
                </a:solidFill>
                <a:latin typeface="+mn-lt"/>
              </a:rPr>
              <a:t>OpenCL 1.0  </a:t>
            </a:r>
            <a:r>
              <a:rPr lang="en-US" sz="2000" dirty="0">
                <a:solidFill>
                  <a:schemeClr val="tx2">
                    <a:lumMod val="75000"/>
                  </a:schemeClr>
                </a:solidFill>
                <a:latin typeface="+mn-lt"/>
              </a:rPr>
              <a:t>specification</a:t>
            </a:r>
          </a:p>
        </p:txBody>
      </p:sp>
      <p:sp>
        <p:nvSpPr>
          <p:cNvPr id="6" name="Text Box 10"/>
          <p:cNvSpPr txBox="1">
            <a:spLocks noChangeArrowheads="1"/>
          </p:cNvSpPr>
          <p:nvPr/>
        </p:nvSpPr>
        <p:spPr bwMode="auto">
          <a:xfrm>
            <a:off x="1230073" y="4045303"/>
            <a:ext cx="4299045" cy="1087469"/>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b="1" dirty="0">
                <a:solidFill>
                  <a:schemeClr val="accent2"/>
                </a:solidFill>
                <a:latin typeface="+mn-lt"/>
              </a:rPr>
              <a:t>During 2H09</a:t>
            </a:r>
          </a:p>
          <a:p>
            <a:pPr algn="ctr">
              <a:lnSpc>
                <a:spcPct val="80000"/>
              </a:lnSpc>
            </a:pPr>
            <a:r>
              <a:rPr lang="en-US" sz="2000" dirty="0">
                <a:solidFill>
                  <a:schemeClr val="tx2">
                    <a:lumMod val="75000"/>
                  </a:schemeClr>
                </a:solidFill>
                <a:latin typeface="+mn-lt"/>
              </a:rPr>
              <a:t>Multiple conformant implementations ship across a diverse range of platforms.</a:t>
            </a:r>
          </a:p>
        </p:txBody>
      </p:sp>
      <p:sp>
        <p:nvSpPr>
          <p:cNvPr id="7" name="Line 14"/>
          <p:cNvSpPr>
            <a:spLocks noChangeShapeType="1"/>
          </p:cNvSpPr>
          <p:nvPr/>
        </p:nvSpPr>
        <p:spPr bwMode="auto">
          <a:xfrm flipV="1">
            <a:off x="1187624"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8" name="Text Box 21"/>
          <p:cNvSpPr txBox="1">
            <a:spLocks noChangeArrowheads="1"/>
          </p:cNvSpPr>
          <p:nvPr/>
        </p:nvSpPr>
        <p:spPr bwMode="auto">
          <a:xfrm>
            <a:off x="751243" y="4945417"/>
            <a:ext cx="940437"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Dec08</a:t>
            </a:r>
          </a:p>
        </p:txBody>
      </p:sp>
      <p:sp>
        <p:nvSpPr>
          <p:cNvPr id="9" name="Text Box 22"/>
          <p:cNvSpPr txBox="1">
            <a:spLocks noChangeArrowheads="1"/>
          </p:cNvSpPr>
          <p:nvPr/>
        </p:nvSpPr>
        <p:spPr bwMode="auto">
          <a:xfrm>
            <a:off x="5225708" y="4920996"/>
            <a:ext cx="925909" cy="374453"/>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Jun10</a:t>
            </a:r>
          </a:p>
        </p:txBody>
      </p:sp>
      <p:sp>
        <p:nvSpPr>
          <p:cNvPr id="10" name="Line 25"/>
          <p:cNvSpPr>
            <a:spLocks noChangeShapeType="1"/>
          </p:cNvSpPr>
          <p:nvPr/>
        </p:nvSpPr>
        <p:spPr bwMode="auto">
          <a:xfrm flipV="1">
            <a:off x="558011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1" name="Line 20"/>
          <p:cNvSpPr>
            <a:spLocks noChangeShapeType="1"/>
          </p:cNvSpPr>
          <p:nvPr/>
        </p:nvSpPr>
        <p:spPr bwMode="auto">
          <a:xfrm>
            <a:off x="3457392" y="5093099"/>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2" name="Text Box 9"/>
          <p:cNvSpPr txBox="1">
            <a:spLocks noChangeArrowheads="1"/>
          </p:cNvSpPr>
          <p:nvPr/>
        </p:nvSpPr>
        <p:spPr bwMode="auto">
          <a:xfrm>
            <a:off x="3779912" y="5664158"/>
            <a:ext cx="3568078" cy="1077210"/>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Khronos publicly releases </a:t>
            </a:r>
            <a:r>
              <a:rPr lang="en-US" sz="2000" b="1" dirty="0">
                <a:solidFill>
                  <a:schemeClr val="tx2">
                    <a:lumMod val="75000"/>
                  </a:schemeClr>
                </a:solidFill>
                <a:latin typeface="+mn-lt"/>
              </a:rPr>
              <a:t>OpenCL 1.1  </a:t>
            </a:r>
            <a:r>
              <a:rPr lang="en-US" sz="2000" dirty="0">
                <a:solidFill>
                  <a:schemeClr val="tx2">
                    <a:lumMod val="75000"/>
                  </a:schemeClr>
                </a:solidFill>
                <a:latin typeface="+mn-lt"/>
              </a:rPr>
              <a:t>specification.  Conformant implementations available shortly thereafter</a:t>
            </a:r>
          </a:p>
        </p:txBody>
      </p:sp>
      <p:sp>
        <p:nvSpPr>
          <p:cNvPr id="13" name="Text Box 22"/>
          <p:cNvSpPr txBox="1">
            <a:spLocks noChangeArrowheads="1"/>
          </p:cNvSpPr>
          <p:nvPr/>
        </p:nvSpPr>
        <p:spPr bwMode="auto">
          <a:xfrm>
            <a:off x="7619102" y="4907141"/>
            <a:ext cx="938057" cy="369324"/>
          </a:xfrm>
          <a:prstGeom prst="rect">
            <a:avLst/>
          </a:prstGeom>
          <a:noFill/>
          <a:ln w="3175" algn="ctr">
            <a:noFill/>
            <a:miter lim="800000"/>
            <a:headEnd/>
            <a:tailEnd/>
          </a:ln>
        </p:spPr>
        <p:txBody>
          <a:bodyPr wrap="none" lIns="91430" tIns="45716" rIns="91430" bIns="45716">
            <a:spAutoFit/>
          </a:bodyPr>
          <a:lstStyle/>
          <a:p>
            <a:pPr algn="ctr">
              <a:lnSpc>
                <a:spcPct val="90000"/>
              </a:lnSpc>
            </a:pPr>
            <a:r>
              <a:rPr lang="en-US" sz="2000" b="1" dirty="0">
                <a:solidFill>
                  <a:schemeClr val="accent2"/>
                </a:solidFill>
                <a:latin typeface="+mn-lt"/>
              </a:rPr>
              <a:t>Nov11</a:t>
            </a:r>
          </a:p>
        </p:txBody>
      </p:sp>
      <p:sp>
        <p:nvSpPr>
          <p:cNvPr id="14" name="Line 25"/>
          <p:cNvSpPr>
            <a:spLocks noChangeShapeType="1"/>
          </p:cNvSpPr>
          <p:nvPr/>
        </p:nvSpPr>
        <p:spPr bwMode="auto">
          <a:xfrm flipV="1">
            <a:off x="8100392" y="5424278"/>
            <a:ext cx="0" cy="190500"/>
          </a:xfrm>
          <a:prstGeom prst="line">
            <a:avLst/>
          </a:prstGeom>
          <a:noFill/>
          <a:ln w="3175">
            <a:solidFill>
              <a:schemeClr val="tx2"/>
            </a:solidFill>
            <a:round/>
            <a:headEnd/>
            <a:tailEnd type="triangle" w="med" len="med"/>
          </a:ln>
          <a:effectLst/>
        </p:spPr>
        <p:txBody>
          <a:bodyPr wrap="non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sp>
        <p:nvSpPr>
          <p:cNvPr id="15" name="Text Box 9"/>
          <p:cNvSpPr txBox="1">
            <a:spLocks noChangeArrowheads="1"/>
          </p:cNvSpPr>
          <p:nvPr/>
        </p:nvSpPr>
        <p:spPr bwMode="auto">
          <a:xfrm>
            <a:off x="7291449" y="5662178"/>
            <a:ext cx="1852552" cy="595027"/>
          </a:xfrm>
          <a:prstGeom prst="rect">
            <a:avLst/>
          </a:prstGeom>
          <a:noFill/>
          <a:ln w="3175" algn="ctr">
            <a:noFill/>
            <a:miter lim="800000"/>
            <a:headEnd/>
            <a:tailEnd/>
          </a:ln>
        </p:spPr>
        <p:txBody>
          <a:bodyPr wrap="square" lIns="91430" tIns="45716" rIns="91430" bIns="45716">
            <a:spAutoFit/>
          </a:bodyPr>
          <a:lstStyle/>
          <a:p>
            <a:pPr algn="ctr">
              <a:lnSpc>
                <a:spcPct val="80000"/>
              </a:lnSpc>
            </a:pPr>
            <a:r>
              <a:rPr lang="en-US" sz="2000" dirty="0">
                <a:solidFill>
                  <a:schemeClr val="tx2">
                    <a:lumMod val="75000"/>
                  </a:schemeClr>
                </a:solidFill>
                <a:latin typeface="+mn-lt"/>
              </a:rPr>
              <a:t>Release of </a:t>
            </a:r>
            <a:r>
              <a:rPr lang="en-US" sz="2000" b="1" dirty="0">
                <a:solidFill>
                  <a:schemeClr val="tx2">
                    <a:lumMod val="75000"/>
                  </a:schemeClr>
                </a:solidFill>
                <a:latin typeface="+mn-lt"/>
              </a:rPr>
              <a:t>OpenCL 1.2</a:t>
            </a:r>
          </a:p>
        </p:txBody>
      </p:sp>
      <p:sp>
        <p:nvSpPr>
          <p:cNvPr id="16" name="Line 4"/>
          <p:cNvSpPr>
            <a:spLocks noChangeShapeType="1"/>
          </p:cNvSpPr>
          <p:nvPr/>
        </p:nvSpPr>
        <p:spPr bwMode="auto">
          <a:xfrm>
            <a:off x="7061350" y="5358303"/>
            <a:ext cx="1786270" cy="0"/>
          </a:xfrm>
          <a:prstGeom prst="line">
            <a:avLst/>
          </a:prstGeom>
          <a:noFill/>
          <a:ln w="28575">
            <a:solidFill>
              <a:schemeClr val="tx2"/>
            </a:solidFill>
            <a:round/>
            <a:headEnd/>
            <a:tailEnd type="triangle" w="med" len="med"/>
          </a:ln>
          <a:effectLst/>
        </p:spPr>
        <p:txBody>
          <a:bodyPr wrap="square">
            <a:spAutoFit/>
          </a:bodyPr>
          <a:lstStyle/>
          <a:p>
            <a:pPr>
              <a:lnSpc>
                <a:spcPct val="90000"/>
              </a:lnSpc>
              <a:defRPr/>
            </a:pPr>
            <a:endParaRPr lang="en-US" sz="1800">
              <a:solidFill>
                <a:schemeClr val="tx1"/>
              </a:solidFill>
              <a:effectLst>
                <a:outerShdw blurRad="38100" dist="38100" dir="2700000" algn="tl">
                  <a:srgbClr val="000000">
                    <a:alpha val="43137"/>
                  </a:srgbClr>
                </a:outerShdw>
              </a:effectLst>
              <a:latin typeface="+mn-lt"/>
              <a:ea typeface="+mn-ea"/>
            </a:endParaRPr>
          </a:p>
        </p:txBody>
      </p:sp>
      <p:grpSp>
        <p:nvGrpSpPr>
          <p:cNvPr id="17" name="Group 33"/>
          <p:cNvGrpSpPr/>
          <p:nvPr/>
        </p:nvGrpSpPr>
        <p:grpSpPr>
          <a:xfrm>
            <a:off x="6869875" y="5206768"/>
            <a:ext cx="199902" cy="303070"/>
            <a:chOff x="6644244" y="3829791"/>
            <a:chExt cx="199902" cy="303070"/>
          </a:xfrm>
        </p:grpSpPr>
        <p:cxnSp>
          <p:nvCxnSpPr>
            <p:cNvPr id="18" name="Curved Connector 17"/>
            <p:cNvCxnSpPr/>
            <p:nvPr/>
          </p:nvCxnSpPr>
          <p:spPr>
            <a:xfrm rot="16200000" flipH="1">
              <a:off x="6546272" y="3927763"/>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rot="16200000" flipH="1">
              <a:off x="6639296" y="3928011"/>
              <a:ext cx="302822" cy="106878"/>
            </a:xfrm>
            <a:prstGeom prst="curvedConnector3">
              <a:avLst>
                <a:gd name="adj1"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4945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Profiling with Events</a:t>
            </a:r>
          </a:p>
        </p:txBody>
      </p:sp>
      <p:sp>
        <p:nvSpPr>
          <p:cNvPr id="3" name="Content Placeholder 2"/>
          <p:cNvSpPr>
            <a:spLocks noGrp="1"/>
          </p:cNvSpPr>
          <p:nvPr>
            <p:ph idx="1"/>
          </p:nvPr>
        </p:nvSpPr>
        <p:spPr>
          <a:xfrm>
            <a:off x="179512" y="1600200"/>
            <a:ext cx="8784976" cy="5069160"/>
          </a:xfrm>
        </p:spPr>
        <p:txBody>
          <a:bodyPr>
            <a:normAutofit fontScale="85000" lnSpcReduction="10000"/>
          </a:bodyPr>
          <a:lstStyle/>
          <a:p>
            <a:r>
              <a:rPr lang="en-GB" dirty="0"/>
              <a:t>OpenCL is a performance oriented language … Hence performance analysis is an essential part of OpenCL programming.</a:t>
            </a:r>
          </a:p>
          <a:p>
            <a:r>
              <a:rPr lang="en-GB" dirty="0"/>
              <a:t>The OpenCL specification defines a portable way to collect profiling data. </a:t>
            </a:r>
          </a:p>
          <a:p>
            <a:r>
              <a:rPr lang="en-GB" dirty="0"/>
              <a:t>Can be used with most commands placed on the command queue … includes:</a:t>
            </a:r>
          </a:p>
          <a:p>
            <a:pPr lvl="1"/>
            <a:r>
              <a:rPr lang="en-GB" dirty="0"/>
              <a:t>Commands to read, write, map or copy memory objects</a:t>
            </a:r>
          </a:p>
          <a:p>
            <a:pPr lvl="1"/>
            <a:r>
              <a:rPr lang="en-GB" dirty="0"/>
              <a:t>Commands to </a:t>
            </a:r>
            <a:r>
              <a:rPr lang="en-GB" dirty="0" err="1"/>
              <a:t>enqueue</a:t>
            </a:r>
            <a:r>
              <a:rPr lang="en-GB" dirty="0"/>
              <a:t> kernels, tasks, and native kernels</a:t>
            </a:r>
          </a:p>
          <a:p>
            <a:pPr lvl="1"/>
            <a:r>
              <a:rPr lang="en-GB" dirty="0"/>
              <a:t>Commands to Acquire or Release OpenGL objects</a:t>
            </a:r>
          </a:p>
          <a:p>
            <a:r>
              <a:rPr lang="en-GB" dirty="0"/>
              <a:t>Profiling works by turning an event into an opaque object to hold timing data.  </a:t>
            </a:r>
          </a:p>
          <a:p>
            <a:endParaRPr lang="en-GB" dirty="0"/>
          </a:p>
          <a:p>
            <a:endParaRPr lang="en-GB" dirty="0"/>
          </a:p>
        </p:txBody>
      </p:sp>
    </p:spTree>
    <p:extLst>
      <p:ext uri="{BB962C8B-B14F-4D97-AF65-F5344CB8AC3E}">
        <p14:creationId xmlns:p14="http://schemas.microsoft.com/office/powerpoint/2010/main" val="3088301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a:t>Using the Profiling interface</a:t>
            </a:r>
          </a:p>
        </p:txBody>
      </p:sp>
      <p:sp>
        <p:nvSpPr>
          <p:cNvPr id="3" name="Content Placeholder 2"/>
          <p:cNvSpPr>
            <a:spLocks noGrp="1"/>
          </p:cNvSpPr>
          <p:nvPr>
            <p:ph idx="1"/>
          </p:nvPr>
        </p:nvSpPr>
        <p:spPr>
          <a:xfrm>
            <a:off x="179512" y="1168152"/>
            <a:ext cx="8784976" cy="1396752"/>
          </a:xfrm>
        </p:spPr>
        <p:txBody>
          <a:bodyPr>
            <a:normAutofit fontScale="77500" lnSpcReduction="20000"/>
          </a:bodyPr>
          <a:lstStyle/>
          <a:p>
            <a:r>
              <a:rPr lang="en-GB" dirty="0"/>
              <a:t>Profiling is enabled when a queue is created with the CL_QUEUE_PROFILING_ENABLE  flag  set.   </a:t>
            </a:r>
          </a:p>
          <a:p>
            <a:r>
              <a:rPr lang="en-GB" dirty="0"/>
              <a:t>When profiling is enabled, the following function is used to extract the timing data</a:t>
            </a:r>
          </a:p>
        </p:txBody>
      </p:sp>
      <p:sp>
        <p:nvSpPr>
          <p:cNvPr id="4" name="TextBox 3"/>
          <p:cNvSpPr txBox="1"/>
          <p:nvPr/>
        </p:nvSpPr>
        <p:spPr>
          <a:xfrm>
            <a:off x="1619672" y="3290208"/>
            <a:ext cx="5688632" cy="1938992"/>
          </a:xfrm>
          <a:prstGeom prst="rect">
            <a:avLst/>
          </a:prstGeom>
          <a:noFill/>
        </p:spPr>
        <p:txBody>
          <a:bodyPr wrap="square" rtlCol="0">
            <a:spAutoFit/>
          </a:bodyPr>
          <a:lstStyle/>
          <a:p>
            <a:r>
              <a:rPr lang="en-GB" sz="2000" b="1" dirty="0" err="1">
                <a:solidFill>
                  <a:schemeClr val="accent4"/>
                </a:solidFill>
                <a:latin typeface="Courier New Bold"/>
              </a:rPr>
              <a:t>cl_int</a:t>
            </a:r>
            <a:r>
              <a:rPr lang="en-GB" sz="2000" b="1" dirty="0">
                <a:solidFill>
                  <a:schemeClr val="accent4"/>
                </a:solidFill>
                <a:latin typeface="Courier New Bold"/>
              </a:rPr>
              <a:t> </a:t>
            </a:r>
            <a:r>
              <a:rPr lang="en-GB" sz="2000" b="1" dirty="0" err="1">
                <a:solidFill>
                  <a:schemeClr val="tx2">
                    <a:lumMod val="75000"/>
                  </a:schemeClr>
                </a:solidFill>
                <a:latin typeface="Courier New Bold"/>
              </a:rPr>
              <a:t>clGetEventProfilingInfo</a:t>
            </a:r>
            <a:r>
              <a:rPr lang="en-GB" sz="2000" b="1" dirty="0">
                <a:latin typeface="Courier New Bold"/>
              </a:rPr>
              <a:t>(</a:t>
            </a:r>
          </a:p>
          <a:p>
            <a:r>
              <a:rPr lang="en-GB" sz="2000" b="1" dirty="0">
                <a:latin typeface="Courier New Bold"/>
              </a:rPr>
              <a:t>	</a:t>
            </a:r>
            <a:r>
              <a:rPr lang="en-GB" sz="2000" b="1" dirty="0" err="1">
                <a:solidFill>
                  <a:schemeClr val="accent4"/>
                </a:solidFill>
                <a:latin typeface="Courier New Bold"/>
              </a:rPr>
              <a:t>cl_event</a:t>
            </a:r>
            <a:r>
              <a:rPr lang="en-GB" sz="2000" b="1" dirty="0">
                <a:solidFill>
                  <a:schemeClr val="accent4"/>
                </a:solidFill>
                <a:latin typeface="Courier New Bold"/>
              </a:rPr>
              <a:t> </a:t>
            </a:r>
            <a:r>
              <a:rPr lang="en-GB" sz="2000" b="1" dirty="0">
                <a:latin typeface="Courier New Bold"/>
              </a:rPr>
              <a:t>event,</a:t>
            </a:r>
          </a:p>
          <a:p>
            <a:r>
              <a:rPr lang="en-GB" sz="2000" b="1" dirty="0">
                <a:latin typeface="Courier New Bold"/>
              </a:rPr>
              <a:t>	</a:t>
            </a:r>
            <a:r>
              <a:rPr lang="en-GB" sz="2000" b="1" dirty="0" err="1">
                <a:solidFill>
                  <a:schemeClr val="accent4"/>
                </a:solidFill>
                <a:latin typeface="Courier New Bold"/>
              </a:rPr>
              <a:t>cl_profiling_info</a:t>
            </a:r>
            <a:r>
              <a:rPr lang="en-GB" sz="2000" b="1" dirty="0">
                <a:solidFill>
                  <a:schemeClr val="accent4"/>
                </a:solidFill>
                <a:latin typeface="Courier New Bold"/>
              </a:rPr>
              <a:t> </a:t>
            </a:r>
            <a:r>
              <a:rPr lang="en-GB" sz="2000" b="1" dirty="0" err="1">
                <a:latin typeface="Courier New Bold"/>
              </a:rPr>
              <a:t>param_name</a:t>
            </a:r>
            <a:r>
              <a:rPr lang="en-GB" sz="2000" b="1" dirty="0">
                <a:latin typeface="Courier New Bold"/>
              </a:rPr>
              <a:t>,</a:t>
            </a:r>
          </a:p>
          <a:p>
            <a:r>
              <a:rPr lang="en-GB" sz="2000" b="1" dirty="0">
                <a:latin typeface="Courier New Bold"/>
              </a:rPr>
              <a:t>	</a:t>
            </a:r>
            <a:r>
              <a:rPr lang="en-GB" sz="2000" b="1" dirty="0" err="1">
                <a:solidFill>
                  <a:schemeClr val="accent2"/>
                </a:solidFill>
                <a:latin typeface="Courier New Bold"/>
              </a:rPr>
              <a:t>size_t</a:t>
            </a:r>
            <a:r>
              <a:rPr lang="en-GB" sz="2000" b="1" dirty="0">
                <a:solidFill>
                  <a:schemeClr val="accent2"/>
                </a:solidFill>
                <a:latin typeface="Courier New Bold"/>
              </a:rPr>
              <a:t> </a:t>
            </a:r>
            <a:r>
              <a:rPr lang="en-GB" sz="2000" b="1" dirty="0" err="1">
                <a:latin typeface="Courier New Bold"/>
              </a:rPr>
              <a:t>param_value_size</a:t>
            </a:r>
            <a:r>
              <a:rPr lang="en-GB" sz="2000" b="1" dirty="0">
                <a:latin typeface="Courier New Bold"/>
              </a:rPr>
              <a:t>,</a:t>
            </a:r>
          </a:p>
          <a:p>
            <a:r>
              <a:rPr lang="en-GB" sz="2000" b="1" dirty="0">
                <a:latin typeface="Courier New Bold"/>
              </a:rPr>
              <a:t>	</a:t>
            </a:r>
            <a:r>
              <a:rPr lang="en-GB" sz="2000" b="1" dirty="0">
                <a:solidFill>
                  <a:schemeClr val="accent2"/>
                </a:solidFill>
                <a:latin typeface="Courier New Bold"/>
              </a:rPr>
              <a:t>void</a:t>
            </a:r>
            <a:r>
              <a:rPr lang="en-GB" sz="2000" b="1" dirty="0">
                <a:latin typeface="Courier New Bold"/>
              </a:rPr>
              <a:t> *</a:t>
            </a:r>
            <a:r>
              <a:rPr lang="en-GB" sz="2000" b="1" dirty="0" err="1">
                <a:latin typeface="Courier New Bold"/>
              </a:rPr>
              <a:t>param_value</a:t>
            </a:r>
            <a:r>
              <a:rPr lang="en-GB" sz="2000" b="1" dirty="0">
                <a:latin typeface="Courier New Bold"/>
              </a:rPr>
              <a:t>,</a:t>
            </a:r>
          </a:p>
          <a:p>
            <a:r>
              <a:rPr lang="en-GB" sz="2000" b="1" dirty="0">
                <a:latin typeface="Courier New Bold"/>
              </a:rPr>
              <a:t>	</a:t>
            </a:r>
            <a:r>
              <a:rPr lang="en-GB" sz="2000" b="1" dirty="0" err="1">
                <a:solidFill>
                  <a:schemeClr val="accent2"/>
                </a:solidFill>
                <a:latin typeface="Courier New Bold"/>
              </a:rPr>
              <a:t>size_t</a:t>
            </a:r>
            <a:r>
              <a:rPr lang="en-GB" sz="2000" b="1" dirty="0">
                <a:solidFill>
                  <a:schemeClr val="accent2"/>
                </a:solidFill>
                <a:latin typeface="Courier New Bold"/>
              </a:rPr>
              <a:t> </a:t>
            </a:r>
            <a:r>
              <a:rPr lang="en-GB" sz="2000" b="1" dirty="0">
                <a:latin typeface="Courier New Bold"/>
              </a:rPr>
              <a:t>*</a:t>
            </a:r>
            <a:r>
              <a:rPr lang="en-GB" sz="2000" b="1" dirty="0" err="1">
                <a:latin typeface="Courier New Bold"/>
              </a:rPr>
              <a:t>param_value_size_ret</a:t>
            </a:r>
            <a:r>
              <a:rPr lang="en-GB" sz="2000" b="1" dirty="0">
                <a:latin typeface="Courier New Bold"/>
              </a:rPr>
              <a:t>)</a:t>
            </a:r>
          </a:p>
        </p:txBody>
      </p:sp>
      <p:sp>
        <p:nvSpPr>
          <p:cNvPr id="5" name="TextBox 4"/>
          <p:cNvSpPr txBox="1"/>
          <p:nvPr/>
        </p:nvSpPr>
        <p:spPr>
          <a:xfrm>
            <a:off x="251519" y="4223122"/>
            <a:ext cx="1656185" cy="923330"/>
          </a:xfrm>
          <a:prstGeom prst="rect">
            <a:avLst/>
          </a:prstGeom>
          <a:noFill/>
        </p:spPr>
        <p:txBody>
          <a:bodyPr wrap="square" rtlCol="0">
            <a:spAutoFit/>
          </a:bodyPr>
          <a:lstStyle/>
          <a:p>
            <a:r>
              <a:rPr lang="en-GB" dirty="0">
                <a:solidFill>
                  <a:schemeClr val="accent1"/>
                </a:solidFill>
              </a:rPr>
              <a:t>Expected and actual size of profiling data.</a:t>
            </a:r>
          </a:p>
        </p:txBody>
      </p:sp>
      <p:cxnSp>
        <p:nvCxnSpPr>
          <p:cNvPr id="7" name="Straight Arrow Connector 6"/>
          <p:cNvCxnSpPr/>
          <p:nvPr/>
        </p:nvCxnSpPr>
        <p:spPr>
          <a:xfrm flipV="1">
            <a:off x="1835696" y="4437112"/>
            <a:ext cx="690027" cy="15983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35696" y="4596951"/>
            <a:ext cx="690027" cy="461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40833" y="2780928"/>
            <a:ext cx="1656185" cy="923330"/>
          </a:xfrm>
          <a:prstGeom prst="rect">
            <a:avLst/>
          </a:prstGeom>
          <a:noFill/>
        </p:spPr>
        <p:txBody>
          <a:bodyPr wrap="square" rtlCol="0">
            <a:spAutoFit/>
          </a:bodyPr>
          <a:lstStyle/>
          <a:p>
            <a:r>
              <a:rPr lang="en-GB" dirty="0">
                <a:solidFill>
                  <a:schemeClr val="accent1"/>
                </a:solidFill>
              </a:rPr>
              <a:t>Profiling data to query (see next slide)</a:t>
            </a:r>
          </a:p>
        </p:txBody>
      </p:sp>
      <p:cxnSp>
        <p:nvCxnSpPr>
          <p:cNvPr id="26" name="Straight Arrow Connector 25"/>
          <p:cNvCxnSpPr/>
          <p:nvPr/>
        </p:nvCxnSpPr>
        <p:spPr>
          <a:xfrm flipH="1">
            <a:off x="6084168" y="3356992"/>
            <a:ext cx="756665" cy="6904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4049" y="4223123"/>
            <a:ext cx="1656185" cy="923330"/>
          </a:xfrm>
          <a:prstGeom prst="rect">
            <a:avLst/>
          </a:prstGeom>
          <a:noFill/>
        </p:spPr>
        <p:txBody>
          <a:bodyPr wrap="square" rtlCol="0">
            <a:spAutoFit/>
          </a:bodyPr>
          <a:lstStyle/>
          <a:p>
            <a:r>
              <a:rPr lang="en-GB" dirty="0">
                <a:solidFill>
                  <a:schemeClr val="accent1"/>
                </a:solidFill>
              </a:rPr>
              <a:t>Pointer to memory to hold results</a:t>
            </a:r>
          </a:p>
        </p:txBody>
      </p:sp>
      <p:cxnSp>
        <p:nvCxnSpPr>
          <p:cNvPr id="31" name="Straight Arrow Connector 30"/>
          <p:cNvCxnSpPr/>
          <p:nvPr/>
        </p:nvCxnSpPr>
        <p:spPr>
          <a:xfrm flipH="1" flipV="1">
            <a:off x="5436096" y="4725144"/>
            <a:ext cx="1917953" cy="30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276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cl_profiling_info</a:t>
            </a:r>
            <a:r>
              <a:rPr lang="en-GB" dirty="0"/>
              <a:t> values</a:t>
            </a:r>
          </a:p>
        </p:txBody>
      </p:sp>
      <p:sp>
        <p:nvSpPr>
          <p:cNvPr id="3" name="Content Placeholder 2"/>
          <p:cNvSpPr>
            <a:spLocks noGrp="1"/>
          </p:cNvSpPr>
          <p:nvPr>
            <p:ph idx="1"/>
          </p:nvPr>
        </p:nvSpPr>
        <p:spPr>
          <a:xfrm>
            <a:off x="179512" y="1600200"/>
            <a:ext cx="8712968" cy="4997152"/>
          </a:xfrm>
        </p:spPr>
        <p:txBody>
          <a:bodyPr>
            <a:normAutofit fontScale="85000" lnSpcReduction="10000"/>
          </a:bodyPr>
          <a:lstStyle/>
          <a:p>
            <a:r>
              <a:rPr lang="en-GB" dirty="0"/>
              <a:t>CL_PROFILING_COMMAND_QUEUED</a:t>
            </a:r>
          </a:p>
          <a:p>
            <a:pPr lvl="1"/>
            <a:r>
              <a:rPr lang="en-GB" dirty="0"/>
              <a:t>the device time in nanoseconds when the command is </a:t>
            </a:r>
            <a:r>
              <a:rPr lang="en-GB" dirty="0" err="1"/>
              <a:t>enqueued</a:t>
            </a:r>
            <a:r>
              <a:rPr lang="en-GB" dirty="0"/>
              <a:t> in a command-queue by the host. (</a:t>
            </a:r>
            <a:r>
              <a:rPr lang="en-GB" dirty="0" err="1"/>
              <a:t>cl_ulong</a:t>
            </a:r>
            <a:r>
              <a:rPr lang="en-GB" dirty="0"/>
              <a:t>)</a:t>
            </a:r>
          </a:p>
          <a:p>
            <a:r>
              <a:rPr lang="en-GB" dirty="0"/>
              <a:t>CL_PROFILING_COMMAND_SUBMIT</a:t>
            </a:r>
          </a:p>
          <a:p>
            <a:pPr lvl="1"/>
            <a:r>
              <a:rPr lang="en-GB" dirty="0"/>
              <a:t>the device time in nanoseconds when the command is submitted to compute device. (</a:t>
            </a:r>
            <a:r>
              <a:rPr lang="en-GB" dirty="0" err="1"/>
              <a:t>cl_ulong</a:t>
            </a:r>
            <a:r>
              <a:rPr lang="en-GB" dirty="0"/>
              <a:t>)</a:t>
            </a:r>
          </a:p>
          <a:p>
            <a:r>
              <a:rPr lang="en-GB" dirty="0"/>
              <a:t>CL_PROFILING_COMMAND_START</a:t>
            </a:r>
          </a:p>
          <a:p>
            <a:pPr lvl="1"/>
            <a:r>
              <a:rPr lang="en-GB" dirty="0"/>
              <a:t>the device time in nanoseconds when the command starts execution on the device. (</a:t>
            </a:r>
            <a:r>
              <a:rPr lang="en-GB" dirty="0" err="1"/>
              <a:t>cl_ulong</a:t>
            </a:r>
            <a:r>
              <a:rPr lang="en-GB" dirty="0"/>
              <a:t>)</a:t>
            </a:r>
          </a:p>
          <a:p>
            <a:r>
              <a:rPr lang="en-GB" dirty="0"/>
              <a:t>CL_PROFILING_COMMAND_END</a:t>
            </a:r>
          </a:p>
          <a:p>
            <a:pPr lvl="1"/>
            <a:r>
              <a:rPr lang="en-GB" dirty="0"/>
              <a:t>the device time in nanoseconds when the command has finished execution on the device. (</a:t>
            </a:r>
            <a:r>
              <a:rPr lang="en-GB" dirty="0" err="1"/>
              <a:t>cl_ulong</a:t>
            </a:r>
            <a:r>
              <a:rPr lang="en-GB" dirty="0"/>
              <a:t>)</a:t>
            </a:r>
          </a:p>
          <a:p>
            <a:endParaRPr lang="en-GB" dirty="0"/>
          </a:p>
        </p:txBody>
      </p:sp>
    </p:spTree>
    <p:extLst>
      <p:ext uri="{BB962C8B-B14F-4D97-AF65-F5344CB8AC3E}">
        <p14:creationId xmlns:p14="http://schemas.microsoft.com/office/powerpoint/2010/main" val="38619799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Profiling Examples</a:t>
            </a:r>
          </a:p>
        </p:txBody>
      </p:sp>
      <p:sp>
        <p:nvSpPr>
          <p:cNvPr id="5" name="Content Placeholder 4"/>
          <p:cNvSpPr>
            <a:spLocks noGrp="1"/>
          </p:cNvSpPr>
          <p:nvPr>
            <p:ph sz="half" idx="1"/>
          </p:nvPr>
        </p:nvSpPr>
        <p:spPr>
          <a:xfrm>
            <a:off x="107504" y="1052736"/>
            <a:ext cx="4388296" cy="5616624"/>
          </a:xfrm>
        </p:spPr>
        <p:txBody>
          <a:bodyPr>
            <a:normAutofit lnSpcReduction="10000"/>
          </a:bodyPr>
          <a:lstStyle/>
          <a:p>
            <a:pPr marL="0" indent="0">
              <a:buNone/>
            </a:pPr>
            <a:r>
              <a:rPr lang="en-GB" sz="1600" b="1" dirty="0" err="1">
                <a:solidFill>
                  <a:schemeClr val="accent3"/>
                </a:solidFill>
                <a:latin typeface="Courier New Bold"/>
              </a:rPr>
              <a:t>cl_event</a:t>
            </a:r>
            <a:r>
              <a:rPr lang="en-GB" sz="1600" b="1" dirty="0">
                <a:solidFill>
                  <a:schemeClr val="accent3"/>
                </a:solidFill>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err="1">
                <a:solidFill>
                  <a:schemeClr val="accent3"/>
                </a:solidFill>
                <a:latin typeface="Courier New Bold"/>
              </a:rPr>
              <a:t>cl_command_queue</a:t>
            </a:r>
            <a:r>
              <a:rPr lang="en-GB" sz="1600" b="1" dirty="0">
                <a:solidFill>
                  <a:schemeClr val="accent3"/>
                </a:solidFill>
                <a:latin typeface="Courier New Bold"/>
              </a:rPr>
              <a:t> </a:t>
            </a:r>
            <a:r>
              <a:rPr lang="en-GB" sz="1600" b="1" dirty="0" err="1">
                <a:latin typeface="Courier New Bold"/>
              </a:rPr>
              <a:t>comm</a:t>
            </a:r>
            <a:r>
              <a:rPr lang="en-GB" sz="1600" b="1" dirty="0">
                <a:latin typeface="Courier New Bold"/>
              </a:rPr>
              <a:t>; </a:t>
            </a:r>
          </a:p>
          <a:p>
            <a:pPr marL="0" indent="0">
              <a:buNone/>
            </a:pPr>
            <a:endParaRPr lang="en-GB" sz="1600" b="1" dirty="0">
              <a:latin typeface="Courier New Bold"/>
            </a:endParaRPr>
          </a:p>
          <a:p>
            <a:pPr marL="0" indent="0">
              <a:buNone/>
            </a:pPr>
            <a:r>
              <a:rPr lang="en-GB" sz="1600" b="1" dirty="0" err="1">
                <a:latin typeface="Courier New Bold"/>
              </a:rPr>
              <a:t>comm</a:t>
            </a:r>
            <a:r>
              <a:rPr lang="en-GB" sz="1600" b="1" dirty="0">
                <a:latin typeface="Courier New Bold"/>
              </a:rPr>
              <a:t> = </a:t>
            </a:r>
            <a:r>
              <a:rPr lang="en-GB" sz="1600" b="1" dirty="0" err="1">
                <a:solidFill>
                  <a:schemeClr val="tx2">
                    <a:lumMod val="75000"/>
                  </a:schemeClr>
                </a:solidFill>
                <a:latin typeface="Courier New Bold"/>
              </a:rPr>
              <a:t>clCreateCommandQueue</a:t>
            </a:r>
            <a:r>
              <a:rPr lang="en-GB" sz="1600" b="1" dirty="0">
                <a:latin typeface="Courier New Bold"/>
              </a:rPr>
              <a:t>(</a:t>
            </a:r>
          </a:p>
          <a:p>
            <a:pPr marL="0" indent="0">
              <a:buNone/>
            </a:pPr>
            <a:r>
              <a:rPr lang="en-GB" sz="1600" b="1" dirty="0">
                <a:latin typeface="Courier New Bold"/>
              </a:rPr>
              <a:t>       context, </a:t>
            </a:r>
            <a:r>
              <a:rPr lang="en-GB" sz="1600" b="1" dirty="0" err="1">
                <a:latin typeface="Courier New Bold"/>
              </a:rPr>
              <a:t>device_id</a:t>
            </a:r>
            <a:r>
              <a:rPr lang="en-GB" sz="1600" b="1" dirty="0">
                <a:latin typeface="Courier New Bold"/>
              </a:rPr>
              <a:t>, </a:t>
            </a:r>
          </a:p>
          <a:p>
            <a:pPr marL="0" indent="0">
              <a:buNone/>
            </a:pPr>
            <a:r>
              <a:rPr lang="en-GB" sz="1600" b="1" dirty="0">
                <a:latin typeface="Courier New Bold"/>
              </a:rPr>
              <a:t>      CL_QUEUE_PROFILING_ENABLE, </a:t>
            </a:r>
          </a:p>
          <a:p>
            <a:pPr marL="0" indent="0">
              <a:buNone/>
            </a:pPr>
            <a:r>
              <a:rPr lang="en-GB" sz="1600" b="1" dirty="0">
                <a:latin typeface="Courier New Bold"/>
              </a:rPr>
              <a:t>       &amp;err);</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clEnqueueNDRangeKernel</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comm</a:t>
            </a:r>
            <a:r>
              <a:rPr lang="en-GB" sz="1600" b="1" dirty="0">
                <a:latin typeface="Courier New Bold"/>
              </a:rPr>
              <a:t>, kernel, </a:t>
            </a:r>
          </a:p>
          <a:p>
            <a:pPr marL="0" indent="0">
              <a:buNone/>
            </a:pPr>
            <a:r>
              <a:rPr lang="en-GB" sz="1600" b="1" dirty="0">
                <a:latin typeface="Courier New Bold"/>
              </a:rPr>
              <a:t>          </a:t>
            </a:r>
            <a:r>
              <a:rPr lang="en-GB" sz="1600" b="1" dirty="0" err="1">
                <a:latin typeface="Courier New Bold"/>
              </a:rPr>
              <a:t>nd</a:t>
            </a:r>
            <a:r>
              <a:rPr lang="en-GB" sz="1600" b="1" dirty="0">
                <a:latin typeface="Courier New Bold"/>
              </a:rPr>
              <a:t>, NULL, global, NULL, </a:t>
            </a:r>
          </a:p>
          <a:p>
            <a:pPr marL="0" indent="0">
              <a:buNone/>
            </a:pPr>
            <a:r>
              <a:rPr lang="en-GB" sz="1600" b="1" dirty="0">
                <a:latin typeface="Courier New Bold"/>
              </a:rPr>
              <a:t>          0, NULL,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a:t>
            </a:r>
          </a:p>
          <a:p>
            <a:pPr marL="0" indent="0">
              <a:buNone/>
            </a:pPr>
            <a:r>
              <a:rPr lang="en-GB" sz="1600" b="1" dirty="0" err="1">
                <a:solidFill>
                  <a:schemeClr val="tx2">
                    <a:lumMod val="75000"/>
                  </a:schemeClr>
                </a:solidFill>
                <a:latin typeface="Courier New Bold"/>
              </a:rPr>
              <a:t>clFinish</a:t>
            </a:r>
            <a:r>
              <a:rPr lang="en-GB" sz="1600" b="1" dirty="0">
                <a:latin typeface="Courier New Bold"/>
              </a:rPr>
              <a:t>(</a:t>
            </a:r>
            <a:r>
              <a:rPr lang="en-GB" sz="1600" b="1" dirty="0" err="1">
                <a:latin typeface="Courier New Bold"/>
              </a:rPr>
              <a:t>comm</a:t>
            </a:r>
            <a:r>
              <a:rPr lang="en-GB" sz="1600" b="1" dirty="0">
                <a:latin typeface="Courier New Bold"/>
              </a:rPr>
              <a:t>);</a:t>
            </a:r>
          </a:p>
          <a:p>
            <a:pPr marL="0" indent="0">
              <a:buNone/>
            </a:pPr>
            <a:r>
              <a:rPr lang="en-GB" sz="1600" b="1" dirty="0">
                <a:latin typeface="Courier New Bold"/>
              </a:rPr>
              <a:t>err = </a:t>
            </a:r>
            <a:r>
              <a:rPr lang="en-GB" sz="1600" b="1" dirty="0" err="1">
                <a:solidFill>
                  <a:schemeClr val="tx2">
                    <a:lumMod val="75000"/>
                  </a:schemeClr>
                </a:solidFill>
                <a:latin typeface="Courier New Bold"/>
              </a:rPr>
              <a:t>clWaitForEvents</a:t>
            </a:r>
            <a:r>
              <a:rPr lang="en-GB" sz="1600" b="1" dirty="0">
                <a:latin typeface="Courier New Bold"/>
              </a:rPr>
              <a:t>(1, &amp;</a:t>
            </a:r>
            <a:r>
              <a:rPr lang="en-GB" sz="1600" b="1" dirty="0" err="1">
                <a:latin typeface="Courier New Bold"/>
              </a:rPr>
              <a:t>prof_event</a:t>
            </a:r>
            <a:r>
              <a:rPr lang="en-GB" sz="1600" b="1" dirty="0">
                <a:latin typeface="Courier New Bold"/>
              </a:rPr>
              <a:t> );</a:t>
            </a:r>
          </a:p>
          <a:p>
            <a:pPr marL="0" indent="0">
              <a:buNone/>
            </a:pPr>
            <a:r>
              <a:rPr lang="en-GB" sz="1600" b="1" dirty="0">
                <a:latin typeface="Courier New Bold"/>
              </a:rPr>
              <a:t> </a:t>
            </a:r>
          </a:p>
          <a:p>
            <a:pPr marL="0" indent="0">
              <a:buNone/>
            </a:pPr>
            <a:endParaRPr lang="en-GB" sz="1600" b="1" dirty="0">
              <a:latin typeface="Courier New Bold"/>
            </a:endParaRPr>
          </a:p>
        </p:txBody>
      </p:sp>
      <p:sp>
        <p:nvSpPr>
          <p:cNvPr id="6" name="Content Placeholder 5"/>
          <p:cNvSpPr>
            <a:spLocks noGrp="1"/>
          </p:cNvSpPr>
          <p:nvPr>
            <p:ph sz="half" idx="2"/>
          </p:nvPr>
        </p:nvSpPr>
        <p:spPr>
          <a:xfrm>
            <a:off x="4648200" y="1052736"/>
            <a:ext cx="4388296" cy="5616624"/>
          </a:xfrm>
        </p:spPr>
        <p:txBody>
          <a:bodyPr>
            <a:normAutofit lnSpcReduction="10000"/>
          </a:bodyPr>
          <a:lstStyle/>
          <a:p>
            <a:pPr marL="0" indent="0">
              <a:buNone/>
            </a:pPr>
            <a:r>
              <a:rPr lang="en-GB" sz="1600" b="1" dirty="0" err="1">
                <a:solidFill>
                  <a:schemeClr val="accent3"/>
                </a:solidFill>
                <a:latin typeface="Courier New Bold"/>
              </a:rPr>
              <a:t>cl_ulong</a:t>
            </a:r>
            <a:r>
              <a:rPr lang="en-GB" sz="1600" b="1" dirty="0">
                <a:solidFill>
                  <a:schemeClr val="accent3"/>
                </a:solidFill>
                <a:latin typeface="Courier New Bold"/>
              </a:rPr>
              <a:t> </a:t>
            </a:r>
            <a:r>
              <a:rPr lang="en-GB" sz="1600" b="1" dirty="0" err="1">
                <a:latin typeface="Courier New Bold"/>
              </a:rPr>
              <a:t>start_time</a:t>
            </a:r>
            <a:r>
              <a:rPr lang="en-GB" sz="1600" b="1" dirty="0">
                <a:latin typeface="Courier New Bold"/>
              </a:rPr>
              <a:t>, </a:t>
            </a:r>
            <a:r>
              <a:rPr lang="en-GB" sz="1600" b="1" dirty="0" err="1">
                <a:latin typeface="Courier New Bold"/>
              </a:rPr>
              <a:t>end_time</a:t>
            </a:r>
            <a:r>
              <a:rPr lang="en-GB" sz="1600" b="1" dirty="0">
                <a:latin typeface="Courier New Bold"/>
              </a:rPr>
              <a:t>;</a:t>
            </a:r>
          </a:p>
          <a:p>
            <a:pPr marL="0" indent="0">
              <a:buNone/>
            </a:pPr>
            <a:r>
              <a:rPr lang="en-GB" sz="1600" b="1" dirty="0" err="1">
                <a:solidFill>
                  <a:schemeClr val="accent2"/>
                </a:solidFill>
                <a:latin typeface="Courier New Bold"/>
              </a:rPr>
              <a:t>size_t</a:t>
            </a:r>
            <a:r>
              <a:rPr lang="en-GB" sz="1600" b="1" dirty="0">
                <a:solidFill>
                  <a:schemeClr val="accent2"/>
                </a:solidFill>
                <a:latin typeface="Courier New Bold"/>
              </a:rPr>
              <a:t> </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CL_PROFILING_COMMAND_QUEUED,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start_time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r>
              <a:rPr lang="en-GB" sz="1600" b="1" dirty="0">
                <a:latin typeface="Courier New Bold"/>
              </a:rPr>
              <a:t> </a:t>
            </a:r>
          </a:p>
          <a:p>
            <a:pPr marL="0" indent="0">
              <a:buNone/>
            </a:pPr>
            <a:r>
              <a:rPr lang="en-GB" sz="1600" b="1" dirty="0">
                <a:latin typeface="Courier New Bold"/>
              </a:rPr>
              <a:t>err = </a:t>
            </a:r>
            <a:r>
              <a:rPr lang="en-GB" sz="1600" b="1" dirty="0" err="1">
                <a:solidFill>
                  <a:schemeClr val="tx2">
                    <a:lumMod val="75000"/>
                  </a:schemeClr>
                </a:solidFill>
                <a:latin typeface="Courier New Bold"/>
              </a:rPr>
              <a:t>clGetEventProfilingInfo</a:t>
            </a:r>
            <a:r>
              <a:rPr lang="en-GB" sz="1600" b="1" dirty="0">
                <a:latin typeface="Courier New Bold"/>
              </a:rPr>
              <a:t>(</a:t>
            </a:r>
          </a:p>
          <a:p>
            <a:pPr marL="0" indent="0">
              <a:buNone/>
            </a:pPr>
            <a:r>
              <a:rPr lang="en-GB" sz="1600" b="1" dirty="0">
                <a:latin typeface="Courier New Bold"/>
              </a:rPr>
              <a:t>	  </a:t>
            </a:r>
            <a:r>
              <a:rPr lang="en-GB" sz="1600" b="1" dirty="0" err="1">
                <a:latin typeface="Courier New Bold"/>
              </a:rPr>
              <a:t>prof_event</a:t>
            </a:r>
            <a:r>
              <a:rPr lang="en-GB" sz="1600" b="1" dirty="0">
                <a:latin typeface="Courier New Bold"/>
              </a:rPr>
              <a:t>,</a:t>
            </a:r>
          </a:p>
          <a:p>
            <a:pPr marL="0" indent="0">
              <a:buNone/>
            </a:pPr>
            <a:r>
              <a:rPr lang="en-GB" sz="1600" b="1" dirty="0">
                <a:latin typeface="Courier New Bold"/>
              </a:rPr>
              <a:t>	  CL_PROFILING_COMMAND_END,</a:t>
            </a:r>
          </a:p>
          <a:p>
            <a:pPr marL="0" indent="0">
              <a:buNone/>
            </a:pPr>
            <a:r>
              <a:rPr lang="en-GB" sz="1600" b="1" dirty="0">
                <a:latin typeface="Courier New Bold"/>
              </a:rPr>
              <a:t>	  </a:t>
            </a:r>
            <a:r>
              <a:rPr lang="en-GB" sz="1600" b="1" dirty="0" err="1">
                <a:solidFill>
                  <a:schemeClr val="tx2">
                    <a:lumMod val="75000"/>
                  </a:schemeClr>
                </a:solidFill>
                <a:latin typeface="Courier New Bold"/>
              </a:rPr>
              <a:t>sizeof</a:t>
            </a:r>
            <a:r>
              <a:rPr lang="en-GB" sz="1600" b="1" dirty="0">
                <a:latin typeface="Courier New Bold"/>
              </a:rPr>
              <a:t>(</a:t>
            </a:r>
            <a:r>
              <a:rPr lang="en-GB" sz="1600" b="1" dirty="0" err="1">
                <a:solidFill>
                  <a:schemeClr val="accent3"/>
                </a:solidFill>
                <a:latin typeface="Courier New Bold"/>
              </a:rPr>
              <a:t>cl_ulong</a:t>
            </a:r>
            <a:r>
              <a:rPr lang="en-GB" sz="1600" b="1" dirty="0">
                <a:latin typeface="Courier New Bold"/>
              </a:rPr>
              <a:t>), </a:t>
            </a:r>
          </a:p>
          <a:p>
            <a:pPr marL="0" indent="0">
              <a:buNone/>
            </a:pPr>
            <a:r>
              <a:rPr lang="en-GB" sz="1600" b="1" dirty="0">
                <a:latin typeface="Courier New Bold"/>
              </a:rPr>
              <a:t>	  &amp;</a:t>
            </a:r>
            <a:r>
              <a:rPr lang="en-GB" sz="1600" b="1" dirty="0" err="1">
                <a:latin typeface="Courier New Bold"/>
              </a:rPr>
              <a:t>end_time</a:t>
            </a:r>
            <a:r>
              <a:rPr lang="en-GB" sz="1600" b="1" dirty="0">
                <a:latin typeface="Courier New Bold"/>
              </a:rPr>
              <a:t>,</a:t>
            </a:r>
          </a:p>
          <a:p>
            <a:pPr marL="0" indent="0">
              <a:buNone/>
            </a:pPr>
            <a:r>
              <a:rPr lang="en-GB" sz="1600" b="1" dirty="0">
                <a:latin typeface="Courier New Bold"/>
              </a:rPr>
              <a:t>	  &amp;</a:t>
            </a:r>
            <a:r>
              <a:rPr lang="en-GB" sz="1600" b="1" dirty="0" err="1">
                <a:latin typeface="Courier New Bold"/>
              </a:rPr>
              <a:t>return_bytes</a:t>
            </a:r>
            <a:r>
              <a:rPr lang="en-GB" sz="1600" b="1" dirty="0">
                <a:latin typeface="Courier New Bold"/>
              </a:rPr>
              <a:t>);</a:t>
            </a:r>
          </a:p>
          <a:p>
            <a:pPr marL="0" indent="0">
              <a:buNone/>
            </a:pPr>
            <a:endParaRPr lang="en-GB" sz="1600" b="1" dirty="0">
              <a:latin typeface="Courier New Bold"/>
            </a:endParaRPr>
          </a:p>
          <a:p>
            <a:pPr marL="0" indent="0">
              <a:buNone/>
            </a:pPr>
            <a:r>
              <a:rPr lang="en-GB" sz="1600" b="1" dirty="0" err="1">
                <a:latin typeface="Courier New Bold"/>
              </a:rPr>
              <a:t>run_time</a:t>
            </a:r>
            <a:r>
              <a:rPr lang="en-GB" sz="1600" b="1" dirty="0">
                <a:latin typeface="Courier New Bold"/>
              </a:rPr>
              <a:t> =(</a:t>
            </a:r>
            <a:r>
              <a:rPr lang="en-GB" sz="1600" b="1" dirty="0">
                <a:solidFill>
                  <a:schemeClr val="accent2"/>
                </a:solidFill>
                <a:latin typeface="Courier New Bold"/>
              </a:rPr>
              <a:t>double</a:t>
            </a:r>
            <a:r>
              <a:rPr lang="en-GB" sz="1600" b="1" dirty="0">
                <a:latin typeface="Courier New Bold"/>
              </a:rPr>
              <a:t>)(</a:t>
            </a:r>
            <a:r>
              <a:rPr lang="en-GB" sz="1600" b="1" dirty="0" err="1">
                <a:latin typeface="Courier New Bold"/>
              </a:rPr>
              <a:t>end_time</a:t>
            </a:r>
            <a:r>
              <a:rPr lang="en-GB" sz="1600" b="1" dirty="0">
                <a:latin typeface="Courier New Bold"/>
              </a:rPr>
              <a:t> - </a:t>
            </a:r>
            <a:r>
              <a:rPr lang="en-GB" sz="1600" b="1" dirty="0" err="1">
                <a:latin typeface="Courier New Bold"/>
              </a:rPr>
              <a:t>start_time</a:t>
            </a:r>
            <a:r>
              <a:rPr lang="en-GB" sz="1600" b="1" dirty="0">
                <a:latin typeface="Courier New Bold"/>
              </a:rPr>
              <a:t>);</a:t>
            </a:r>
          </a:p>
          <a:p>
            <a:pPr marL="0" indent="0">
              <a:buNone/>
            </a:pPr>
            <a:endParaRPr lang="en-GB" sz="1600" b="1" dirty="0">
              <a:latin typeface="Courier New Bold"/>
            </a:endParaRPr>
          </a:p>
          <a:p>
            <a:pPr marL="0" indent="0">
              <a:buNone/>
            </a:pPr>
            <a:endParaRPr lang="en-GB" sz="1600" b="1" dirty="0">
              <a:latin typeface="Courier New Bold"/>
            </a:endParaRPr>
          </a:p>
        </p:txBody>
      </p:sp>
      <p:sp>
        <p:nvSpPr>
          <p:cNvPr id="7" name="Oval 6"/>
          <p:cNvSpPr/>
          <p:nvPr/>
        </p:nvSpPr>
        <p:spPr>
          <a:xfrm>
            <a:off x="539552" y="2492896"/>
            <a:ext cx="367240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2483768" y="4221088"/>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211960" y="1664804"/>
            <a:ext cx="4608512" cy="22322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3995936" y="3944216"/>
            <a:ext cx="5184576" cy="20162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85426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504" y="-171400"/>
            <a:ext cx="8928992" cy="1143000"/>
          </a:xfrm>
        </p:spPr>
        <p:txBody>
          <a:bodyPr>
            <a:normAutofit fontScale="90000"/>
          </a:bodyPr>
          <a:lstStyle/>
          <a:p>
            <a:r>
              <a:rPr lang="en-GB" dirty="0"/>
              <a:t>Events inside Kernels … </a:t>
            </a:r>
            <a:r>
              <a:rPr lang="en-GB" dirty="0" err="1"/>
              <a:t>Async</a:t>
            </a:r>
            <a:r>
              <a:rPr lang="en-GB" dirty="0"/>
              <a:t>. copy</a:t>
            </a:r>
          </a:p>
        </p:txBody>
      </p:sp>
      <p:sp>
        <p:nvSpPr>
          <p:cNvPr id="6" name="Content Placeholder 5"/>
          <p:cNvSpPr>
            <a:spLocks noGrp="1"/>
          </p:cNvSpPr>
          <p:nvPr>
            <p:ph sz="half" idx="1"/>
          </p:nvPr>
        </p:nvSpPr>
        <p:spPr>
          <a:xfrm>
            <a:off x="107504" y="980728"/>
            <a:ext cx="5832648" cy="5145435"/>
          </a:xfrm>
        </p:spPr>
        <p:txBody>
          <a:bodyPr>
            <a:noAutofit/>
          </a:bodyPr>
          <a:lstStyle/>
          <a:p>
            <a:pPr marL="0" indent="0">
              <a:buNone/>
            </a:pPr>
            <a:r>
              <a:rPr lang="en-GB" sz="1400" b="1" dirty="0">
                <a:latin typeface="Courier New Bold"/>
              </a:rPr>
              <a:t>// A, B, C kernel </a:t>
            </a:r>
            <a:r>
              <a:rPr lang="en-GB" sz="1400" b="1" dirty="0" err="1">
                <a:latin typeface="Courier New Bold"/>
              </a:rPr>
              <a:t>args</a:t>
            </a:r>
            <a:r>
              <a:rPr lang="en-GB" sz="1400" b="1" dirty="0">
                <a:latin typeface="Courier New Bold"/>
              </a:rPr>
              <a:t> … global  buffers.  </a:t>
            </a:r>
          </a:p>
          <a:p>
            <a:pPr marL="0" indent="0">
              <a:buNone/>
            </a:pPr>
            <a:r>
              <a:rPr lang="en-GB" sz="1400" b="1" dirty="0">
                <a:latin typeface="Courier New Bold"/>
              </a:rPr>
              <a:t>// </a:t>
            </a:r>
            <a:r>
              <a:rPr lang="en-GB" sz="1400" b="1" dirty="0" err="1">
                <a:latin typeface="Courier New Bold"/>
              </a:rPr>
              <a:t>Bwrk</a:t>
            </a:r>
            <a:r>
              <a:rPr lang="en-GB" sz="1400" b="1" dirty="0">
                <a:latin typeface="Courier New Bold"/>
              </a:rPr>
              <a:t> is a local buffer</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(k=0;k&lt;</a:t>
            </a:r>
            <a:r>
              <a:rPr lang="en-GB" sz="1400" b="1" dirty="0" err="1">
                <a:latin typeface="Courier New Bold"/>
              </a:rPr>
              <a:t>Pdim;k</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Awrk</a:t>
            </a:r>
            <a:r>
              <a:rPr lang="en-GB" sz="1400" b="1" dirty="0">
                <a:latin typeface="Courier New Bold"/>
              </a:rPr>
              <a:t>[k] = A[</a:t>
            </a:r>
            <a:r>
              <a:rPr lang="en-GB" sz="1400" b="1" dirty="0" err="1">
                <a:latin typeface="Courier New Bold"/>
              </a:rPr>
              <a:t>i</a:t>
            </a:r>
            <a:r>
              <a:rPr lang="en-GB" sz="1400" b="1" dirty="0">
                <a:latin typeface="Courier New Bold"/>
              </a:rPr>
              <a:t>*</a:t>
            </a:r>
            <a:r>
              <a:rPr lang="en-GB" sz="1400" b="1" dirty="0" err="1">
                <a:latin typeface="Courier New Bold"/>
              </a:rPr>
              <a:t>Ndim+k</a:t>
            </a:r>
            <a:r>
              <a:rPr lang="en-GB" sz="1400" b="1" dirty="0">
                <a:latin typeface="Courier New Bold"/>
              </a:rPr>
              <a:t>];  </a:t>
            </a:r>
          </a:p>
          <a:p>
            <a:pPr marL="0" indent="0">
              <a:buNone/>
            </a:pPr>
            <a:endParaRPr lang="en-GB" sz="1400" b="1" dirty="0">
              <a:latin typeface="Courier New Bold"/>
            </a:endParaRPr>
          </a:p>
          <a:p>
            <a:pPr marL="0" indent="0">
              <a:buNone/>
            </a:pPr>
            <a:r>
              <a:rPr lang="en-GB" sz="1400" b="1" dirty="0">
                <a:solidFill>
                  <a:schemeClr val="accent1"/>
                </a:solidFill>
                <a:latin typeface="Courier New Bold"/>
              </a:rPr>
              <a:t>for</a:t>
            </a:r>
            <a:r>
              <a:rPr lang="en-GB" sz="1400" b="1" dirty="0">
                <a:latin typeface="Courier New Bold"/>
              </a:rPr>
              <a:t>(j=0;j&lt;</a:t>
            </a:r>
            <a:r>
              <a:rPr lang="en-GB" sz="1400" b="1" dirty="0" err="1">
                <a:latin typeface="Courier New Bold"/>
              </a:rPr>
              <a:t>Mdim;j</a:t>
            </a:r>
            <a:r>
              <a:rPr lang="en-GB" sz="1400" b="1" dirty="0">
                <a:latin typeface="Courier New Bold"/>
              </a:rPr>
              <a:t>++){</a:t>
            </a:r>
          </a:p>
          <a:p>
            <a:pPr marL="0" indent="0">
              <a:buNone/>
            </a:pPr>
            <a:r>
              <a:rPr lang="en-GB" sz="1400" b="1" dirty="0">
                <a:latin typeface="Courier New Bold"/>
              </a:rPr>
              <a:t>    </a:t>
            </a:r>
            <a:r>
              <a:rPr lang="en-GB" sz="1400" b="1" dirty="0" err="1">
                <a:latin typeface="Courier New Bold"/>
              </a:rPr>
              <a:t>event_t</a:t>
            </a:r>
            <a:r>
              <a:rPr lang="en-GB" sz="1400" b="1" dirty="0">
                <a:latin typeface="Courier New Bold"/>
              </a:rPr>
              <a:t> </a:t>
            </a:r>
            <a:r>
              <a:rPr lang="en-GB" sz="1400" b="1" dirty="0" err="1">
                <a:latin typeface="Courier New Bold"/>
              </a:rPr>
              <a:t>ev_cp</a:t>
            </a:r>
            <a:r>
              <a:rPr lang="en-GB" sz="1400" b="1" dirty="0">
                <a:latin typeface="Courier New Bold"/>
              </a:rPr>
              <a:t>  = </a:t>
            </a:r>
            <a:r>
              <a:rPr lang="en-GB" sz="1400" b="1" dirty="0" err="1">
                <a:solidFill>
                  <a:schemeClr val="tx2">
                    <a:lumMod val="75000"/>
                  </a:schemeClr>
                </a:solidFill>
                <a:latin typeface="Courier New Bold"/>
              </a:rPr>
              <a:t>async_work_group_copy</a:t>
            </a:r>
            <a:r>
              <a:rPr lang="en-GB" sz="1400" b="1" dirty="0">
                <a:latin typeface="Courier New Bold"/>
              </a:rPr>
              <a:t>( </a:t>
            </a:r>
          </a:p>
          <a:p>
            <a:pPr marL="0" indent="0">
              <a:buNone/>
            </a:pPr>
            <a:r>
              <a:rPr lang="en-GB" sz="1400" b="1" dirty="0">
                <a:latin typeface="Courier New Bold"/>
              </a:rPr>
              <a:t>        (</a:t>
            </a:r>
            <a:r>
              <a:rPr lang="en-GB" sz="1400" b="1" dirty="0">
                <a:solidFill>
                  <a:schemeClr val="accent3"/>
                </a:solidFill>
                <a:latin typeface="Courier New Bold"/>
              </a:rPr>
              <a:t>__local</a:t>
            </a:r>
            <a:r>
              <a:rPr lang="en-GB" sz="1400" b="1" dirty="0">
                <a:latin typeface="Courier New Bold"/>
              </a:rPr>
              <a:t> </a:t>
            </a:r>
            <a:r>
              <a:rPr lang="en-GB" sz="1400" b="1" dirty="0">
                <a:solidFill>
                  <a:schemeClr val="accent2"/>
                </a:solidFill>
                <a:latin typeface="Courier New Bold"/>
              </a:rPr>
              <a:t>float</a:t>
            </a:r>
            <a:r>
              <a:rPr lang="en-GB" sz="1400" b="1" dirty="0">
                <a:latin typeface="Courier New Bold"/>
              </a:rPr>
              <a:t>*) </a:t>
            </a:r>
            <a:r>
              <a:rPr lang="en-GB" sz="1400" b="1" dirty="0" err="1">
                <a:latin typeface="Courier New Bold"/>
              </a:rPr>
              <a:t>Bwrk</a:t>
            </a:r>
            <a:r>
              <a:rPr lang="en-GB" sz="1400" b="1" dirty="0">
                <a:latin typeface="Courier New Bold"/>
              </a:rPr>
              <a:t>, (</a:t>
            </a:r>
            <a:r>
              <a:rPr lang="en-GB" sz="1400" b="1" dirty="0">
                <a:solidFill>
                  <a:schemeClr val="accent3"/>
                </a:solidFill>
                <a:latin typeface="Courier New Bold"/>
              </a:rPr>
              <a:t>__global</a:t>
            </a:r>
            <a:r>
              <a:rPr lang="en-GB" sz="1400" b="1" dirty="0">
                <a:solidFill>
                  <a:schemeClr val="accent2"/>
                </a:solidFill>
                <a:latin typeface="Courier New Bold"/>
              </a:rPr>
              <a:t> float</a:t>
            </a:r>
            <a:r>
              <a:rPr lang="en-GB" sz="1400" b="1" dirty="0">
                <a:latin typeface="Courier New Bold"/>
              </a:rPr>
              <a:t>*) B,</a:t>
            </a:r>
          </a:p>
          <a:p>
            <a:pPr marL="0" indent="0">
              <a:buNone/>
            </a:pPr>
            <a:r>
              <a:rPr lang="en-GB" sz="1400" b="1" dirty="0">
                <a:latin typeface="Courier New Bold"/>
              </a:rPr>
              <a:t>        (</a:t>
            </a:r>
            <a:r>
              <a:rPr lang="en-GB" sz="1400" b="1" dirty="0" err="1">
                <a:solidFill>
                  <a:schemeClr val="accent2"/>
                </a:solidFill>
                <a:latin typeface="Courier New Bold"/>
              </a:rPr>
              <a:t>size_t</a:t>
            </a:r>
            <a:r>
              <a:rPr lang="en-GB" sz="1400" b="1" dirty="0">
                <a:latin typeface="Courier New Bold"/>
              </a:rPr>
              <a:t>) </a:t>
            </a:r>
            <a:r>
              <a:rPr lang="en-GB" sz="1400" b="1" dirty="0" err="1">
                <a:latin typeface="Courier New Bold"/>
              </a:rPr>
              <a:t>Pdim</a:t>
            </a:r>
            <a:r>
              <a:rPr lang="en-GB" sz="1400" b="1" dirty="0">
                <a:latin typeface="Courier New Bold"/>
              </a:rPr>
              <a:t>, (</a:t>
            </a:r>
            <a:r>
              <a:rPr lang="en-GB" sz="1400" b="1" dirty="0" err="1">
                <a:solidFill>
                  <a:schemeClr val="accent3"/>
                </a:solidFill>
                <a:latin typeface="Courier New Bold"/>
              </a:rPr>
              <a:t>event_t</a:t>
            </a:r>
            <a:r>
              <a:rPr lang="en-GB" sz="1400" b="1" dirty="0">
                <a:latin typeface="Courier New Bold"/>
              </a:rPr>
              <a:t>) 0); </a:t>
            </a:r>
          </a:p>
          <a:p>
            <a:pPr marL="0" indent="0">
              <a:buNone/>
            </a:pPr>
            <a:r>
              <a:rPr lang="en-GB" sz="1400" b="1" dirty="0">
                <a:latin typeface="Courier New Bold"/>
              </a:rPr>
              <a:t> </a:t>
            </a:r>
          </a:p>
          <a:p>
            <a:pPr marL="0" indent="0">
              <a:buNone/>
            </a:pPr>
            <a:r>
              <a:rPr lang="en-GB" sz="1400" b="1" dirty="0">
                <a:latin typeface="Courier New Bold"/>
              </a:rPr>
              <a:t>    </a:t>
            </a:r>
            <a:r>
              <a:rPr lang="en-GB" sz="1400" b="1" dirty="0" err="1">
                <a:solidFill>
                  <a:schemeClr val="tx2">
                    <a:lumMod val="75000"/>
                  </a:schemeClr>
                </a:solidFill>
                <a:latin typeface="Courier New Bold"/>
              </a:rPr>
              <a:t>wait_group_events</a:t>
            </a:r>
            <a:r>
              <a:rPr lang="en-GB" sz="1400" b="1" dirty="0">
                <a:latin typeface="Courier New Bold"/>
              </a:rPr>
              <a:t>(1, &amp;</a:t>
            </a:r>
            <a:r>
              <a:rPr lang="en-GB" sz="1400" b="1" dirty="0" err="1">
                <a:latin typeface="Courier New Bold"/>
              </a:rPr>
              <a:t>ev_cp</a:t>
            </a:r>
            <a:r>
              <a:rPr lang="en-GB" sz="1400" b="1" dirty="0">
                <a:latin typeface="Courier New Bold"/>
              </a:rPr>
              <a:t>);</a:t>
            </a:r>
          </a:p>
          <a:p>
            <a:pPr marL="0" indent="0">
              <a:buNone/>
            </a:pPr>
            <a:r>
              <a:rPr lang="en-GB" sz="1400" b="1" dirty="0">
                <a:latin typeface="Courier New Bold"/>
              </a:rPr>
              <a:t> </a:t>
            </a:r>
          </a:p>
          <a:p>
            <a:pPr marL="0" indent="0">
              <a:buNone/>
            </a:pPr>
            <a:r>
              <a:rPr lang="en-GB" sz="1400" b="1" dirty="0">
                <a:latin typeface="Courier New Bold"/>
              </a:rPr>
              <a:t>    </a:t>
            </a:r>
            <a:r>
              <a:rPr lang="en-GB" sz="1400" b="1" dirty="0">
                <a:solidFill>
                  <a:schemeClr val="accent1"/>
                </a:solidFill>
                <a:latin typeface="Courier New Bold"/>
              </a:rPr>
              <a:t>for</a:t>
            </a:r>
            <a:r>
              <a:rPr lang="en-GB" sz="1400" b="1" dirty="0">
                <a:latin typeface="Courier New Bold"/>
              </a:rPr>
              <a:t>(k=0, </a:t>
            </a:r>
            <a:r>
              <a:rPr lang="en-GB" sz="1400" b="1" dirty="0" err="1">
                <a:latin typeface="Courier New Bold"/>
              </a:rPr>
              <a:t>tmp</a:t>
            </a:r>
            <a:r>
              <a:rPr lang="en-GB" sz="1400" b="1" dirty="0">
                <a:latin typeface="Courier New Bold"/>
              </a:rPr>
              <a:t>= 0.0;k&lt;</a:t>
            </a:r>
            <a:r>
              <a:rPr lang="en-GB" sz="1400" b="1" dirty="0" err="1">
                <a:latin typeface="Courier New Bold"/>
              </a:rPr>
              <a:t>Pdim;k</a:t>
            </a:r>
            <a:r>
              <a:rPr lang="en-GB" sz="1400" b="1" dirty="0">
                <a:latin typeface="Courier New Bold"/>
              </a:rPr>
              <a:t>++) </a:t>
            </a:r>
          </a:p>
          <a:p>
            <a:pPr marL="0" indent="0">
              <a:buNone/>
            </a:pPr>
            <a:r>
              <a:rPr lang="en-GB" sz="1400" b="1" dirty="0">
                <a:latin typeface="Courier New Bold"/>
              </a:rPr>
              <a:t>           </a:t>
            </a:r>
            <a:r>
              <a:rPr lang="en-GB" sz="1400" b="1" dirty="0" err="1">
                <a:latin typeface="Courier New Bold"/>
              </a:rPr>
              <a:t>tmp</a:t>
            </a:r>
            <a:r>
              <a:rPr lang="en-GB" sz="1400" b="1" dirty="0">
                <a:latin typeface="Courier New Bold"/>
              </a:rPr>
              <a:t>  += </a:t>
            </a:r>
            <a:r>
              <a:rPr lang="en-GB" sz="1400" b="1" dirty="0" err="1">
                <a:latin typeface="Courier New Bold"/>
              </a:rPr>
              <a:t>Awrk</a:t>
            </a:r>
            <a:r>
              <a:rPr lang="en-GB" sz="1400" b="1" dirty="0">
                <a:latin typeface="Courier New Bold"/>
              </a:rPr>
              <a:t>[k] *  </a:t>
            </a:r>
            <a:r>
              <a:rPr lang="en-GB" sz="1400" b="1" dirty="0" err="1">
                <a:latin typeface="Courier New Bold"/>
              </a:rPr>
              <a:t>Bwrk</a:t>
            </a:r>
            <a:r>
              <a:rPr lang="en-GB" sz="1400" b="1" dirty="0">
                <a:latin typeface="Courier New Bold"/>
              </a:rPr>
              <a:t>[k]; </a:t>
            </a:r>
          </a:p>
          <a:p>
            <a:pPr marL="0" indent="0">
              <a:buNone/>
            </a:pPr>
            <a:r>
              <a:rPr lang="en-GB" sz="1400" b="1" dirty="0">
                <a:latin typeface="Courier New Bold"/>
              </a:rPr>
              <a:t>    C[</a:t>
            </a:r>
            <a:r>
              <a:rPr lang="en-GB" sz="1400" b="1" dirty="0" err="1">
                <a:latin typeface="Courier New Bold"/>
              </a:rPr>
              <a:t>i</a:t>
            </a:r>
            <a:r>
              <a:rPr lang="en-GB" sz="1400" b="1" dirty="0">
                <a:latin typeface="Courier New Bold"/>
              </a:rPr>
              <a:t>*</a:t>
            </a:r>
            <a:r>
              <a:rPr lang="en-GB" sz="1400" b="1" dirty="0" err="1">
                <a:latin typeface="Courier New Bold"/>
              </a:rPr>
              <a:t>Ndim+j</a:t>
            </a:r>
            <a:r>
              <a:rPr lang="en-GB" sz="1400" b="1" dirty="0">
                <a:latin typeface="Courier New Bold"/>
              </a:rPr>
              <a:t>] = </a:t>
            </a:r>
            <a:r>
              <a:rPr lang="en-GB" sz="1400" b="1" dirty="0" err="1">
                <a:latin typeface="Courier New Bold"/>
              </a:rPr>
              <a:t>tmp</a:t>
            </a:r>
            <a:r>
              <a:rPr lang="en-GB" sz="1400" b="1" dirty="0">
                <a:latin typeface="Courier New Bold"/>
              </a:rPr>
              <a:t>; </a:t>
            </a:r>
          </a:p>
          <a:p>
            <a:pPr marL="0" indent="0">
              <a:buNone/>
            </a:pPr>
            <a:r>
              <a:rPr lang="en-GB" sz="1400" b="1" dirty="0">
                <a:latin typeface="Courier New Bold"/>
              </a:rPr>
              <a:t>}</a:t>
            </a:r>
          </a:p>
          <a:p>
            <a:pPr marL="0" indent="0">
              <a:buNone/>
            </a:pPr>
            <a:endParaRPr lang="en-GB" sz="1400" b="1" dirty="0">
              <a:latin typeface="Courier New Bold"/>
            </a:endParaRPr>
          </a:p>
        </p:txBody>
      </p:sp>
      <p:sp>
        <p:nvSpPr>
          <p:cNvPr id="7" name="Content Placeholder 6"/>
          <p:cNvSpPr>
            <a:spLocks noGrp="1"/>
          </p:cNvSpPr>
          <p:nvPr>
            <p:ph sz="half" idx="2"/>
          </p:nvPr>
        </p:nvSpPr>
        <p:spPr>
          <a:xfrm>
            <a:off x="4427984" y="1052737"/>
            <a:ext cx="4464496" cy="1080120"/>
          </a:xfrm>
        </p:spPr>
        <p:txBody>
          <a:bodyPr>
            <a:noAutofit/>
          </a:bodyPr>
          <a:lstStyle/>
          <a:p>
            <a:r>
              <a:rPr lang="en-GB" sz="2000" dirty="0"/>
              <a:t>Compute a row of C = A * B</a:t>
            </a:r>
          </a:p>
          <a:p>
            <a:pPr lvl="1"/>
            <a:r>
              <a:rPr lang="en-GB" sz="2000" dirty="0"/>
              <a:t>1 A </a:t>
            </a:r>
            <a:r>
              <a:rPr lang="en-GB" sz="2000" dirty="0" err="1"/>
              <a:t>col.per</a:t>
            </a:r>
            <a:r>
              <a:rPr lang="en-GB" sz="2000" dirty="0"/>
              <a:t> work-item</a:t>
            </a:r>
          </a:p>
          <a:p>
            <a:pPr lvl="1"/>
            <a:r>
              <a:rPr lang="en-GB" sz="2000" dirty="0"/>
              <a:t>Work group shares rows of B</a:t>
            </a:r>
          </a:p>
        </p:txBody>
      </p:sp>
      <p:sp>
        <p:nvSpPr>
          <p:cNvPr id="8" name="TextBox 7"/>
          <p:cNvSpPr txBox="1"/>
          <p:nvPr/>
        </p:nvSpPr>
        <p:spPr>
          <a:xfrm>
            <a:off x="6084168" y="2738896"/>
            <a:ext cx="2592288" cy="1200329"/>
          </a:xfrm>
          <a:prstGeom prst="rect">
            <a:avLst/>
          </a:prstGeom>
          <a:noFill/>
        </p:spPr>
        <p:txBody>
          <a:bodyPr wrap="square" rtlCol="0">
            <a:spAutoFit/>
          </a:bodyPr>
          <a:lstStyle/>
          <a:p>
            <a:r>
              <a:rPr lang="en-GB" dirty="0">
                <a:solidFill>
                  <a:schemeClr val="accent1"/>
                </a:solidFill>
              </a:rPr>
              <a:t>Start an </a:t>
            </a:r>
            <a:r>
              <a:rPr lang="en-GB" dirty="0" err="1">
                <a:solidFill>
                  <a:schemeClr val="accent1"/>
                </a:solidFill>
              </a:rPr>
              <a:t>async</a:t>
            </a:r>
            <a:r>
              <a:rPr lang="en-GB" dirty="0">
                <a:solidFill>
                  <a:schemeClr val="accent1"/>
                </a:solidFill>
              </a:rPr>
              <a:t>. copy for row of B returning an event to track progress.</a:t>
            </a:r>
          </a:p>
        </p:txBody>
      </p:sp>
      <p:cxnSp>
        <p:nvCxnSpPr>
          <p:cNvPr id="10" name="Straight Arrow Connector 9"/>
          <p:cNvCxnSpPr/>
          <p:nvPr/>
        </p:nvCxnSpPr>
        <p:spPr>
          <a:xfrm flipH="1" flipV="1">
            <a:off x="5076056" y="2924944"/>
            <a:ext cx="1008112" cy="144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26324" y="4149082"/>
            <a:ext cx="2592288" cy="923330"/>
          </a:xfrm>
          <a:prstGeom prst="rect">
            <a:avLst/>
          </a:prstGeom>
          <a:noFill/>
        </p:spPr>
        <p:txBody>
          <a:bodyPr wrap="square" rtlCol="0">
            <a:spAutoFit/>
          </a:bodyPr>
          <a:lstStyle/>
          <a:p>
            <a:r>
              <a:rPr lang="en-GB" dirty="0">
                <a:solidFill>
                  <a:schemeClr val="accent1"/>
                </a:solidFill>
              </a:rPr>
              <a:t>Wait for </a:t>
            </a:r>
            <a:r>
              <a:rPr lang="en-GB" dirty="0" err="1">
                <a:solidFill>
                  <a:schemeClr val="accent1"/>
                </a:solidFill>
              </a:rPr>
              <a:t>async</a:t>
            </a:r>
            <a:r>
              <a:rPr lang="en-GB" dirty="0">
                <a:solidFill>
                  <a:schemeClr val="accent1"/>
                </a:solidFill>
              </a:rPr>
              <a:t>. copy to complete before proceeding.</a:t>
            </a:r>
          </a:p>
        </p:txBody>
      </p:sp>
      <p:cxnSp>
        <p:nvCxnSpPr>
          <p:cNvPr id="12" name="Straight Arrow Connector 11"/>
          <p:cNvCxnSpPr>
            <a:stCxn id="11" idx="1"/>
          </p:cNvCxnSpPr>
          <p:nvPr/>
        </p:nvCxnSpPr>
        <p:spPr>
          <a:xfrm flipH="1" flipV="1">
            <a:off x="3757700" y="4199895"/>
            <a:ext cx="2168624" cy="4108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35896" y="5301208"/>
            <a:ext cx="2592288" cy="1200329"/>
          </a:xfrm>
          <a:prstGeom prst="rect">
            <a:avLst/>
          </a:prstGeom>
          <a:noFill/>
        </p:spPr>
        <p:txBody>
          <a:bodyPr wrap="square" rtlCol="0">
            <a:spAutoFit/>
          </a:bodyPr>
          <a:lstStyle/>
          <a:p>
            <a:r>
              <a:rPr lang="en-GB" dirty="0">
                <a:solidFill>
                  <a:schemeClr val="accent1"/>
                </a:solidFill>
              </a:rPr>
              <a:t>Compute element of C using </a:t>
            </a:r>
            <a:r>
              <a:rPr lang="en-GB" dirty="0">
                <a:solidFill>
                  <a:schemeClr val="accent2"/>
                </a:solidFill>
              </a:rPr>
              <a:t>A</a:t>
            </a:r>
            <a:r>
              <a:rPr lang="en-GB" dirty="0">
                <a:solidFill>
                  <a:schemeClr val="accent1"/>
                </a:solidFill>
              </a:rPr>
              <a:t> from </a:t>
            </a:r>
            <a:r>
              <a:rPr lang="en-GB" dirty="0">
                <a:solidFill>
                  <a:schemeClr val="accent2"/>
                </a:solidFill>
              </a:rPr>
              <a:t>private</a:t>
            </a:r>
            <a:r>
              <a:rPr lang="en-GB" dirty="0">
                <a:solidFill>
                  <a:schemeClr val="accent2">
                    <a:lumMod val="40000"/>
                    <a:lumOff val="60000"/>
                  </a:schemeClr>
                </a:solidFill>
              </a:rPr>
              <a:t> </a:t>
            </a:r>
            <a:r>
              <a:rPr lang="en-GB" dirty="0">
                <a:solidFill>
                  <a:schemeClr val="accent1"/>
                </a:solidFill>
              </a:rPr>
              <a:t>memory and </a:t>
            </a:r>
            <a:r>
              <a:rPr lang="en-GB" dirty="0">
                <a:solidFill>
                  <a:schemeClr val="accent6">
                    <a:lumMod val="75000"/>
                  </a:schemeClr>
                </a:solidFill>
              </a:rPr>
              <a:t>B </a:t>
            </a:r>
            <a:r>
              <a:rPr lang="en-GB" dirty="0">
                <a:solidFill>
                  <a:schemeClr val="accent1"/>
                </a:solidFill>
              </a:rPr>
              <a:t>from </a:t>
            </a:r>
            <a:r>
              <a:rPr lang="en-GB" dirty="0">
                <a:solidFill>
                  <a:schemeClr val="accent6">
                    <a:lumMod val="75000"/>
                  </a:schemeClr>
                </a:solidFill>
              </a:rPr>
              <a:t>local </a:t>
            </a:r>
            <a:r>
              <a:rPr lang="en-GB" dirty="0">
                <a:solidFill>
                  <a:schemeClr val="accent1"/>
                </a:solidFill>
              </a:rPr>
              <a:t>memory.</a:t>
            </a:r>
          </a:p>
        </p:txBody>
      </p:sp>
      <p:cxnSp>
        <p:nvCxnSpPr>
          <p:cNvPr id="16" name="Straight Arrow Connector 15"/>
          <p:cNvCxnSpPr>
            <a:stCxn id="15" idx="1"/>
          </p:cNvCxnSpPr>
          <p:nvPr/>
        </p:nvCxnSpPr>
        <p:spPr>
          <a:xfrm flipH="1" flipV="1">
            <a:off x="2627784" y="5301208"/>
            <a:ext cx="1008112" cy="6001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9120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a:t>Events and the C++ interface</a:t>
            </a:r>
            <a:br>
              <a:rPr lang="en-GB" dirty="0"/>
            </a:br>
            <a:r>
              <a:rPr lang="en-GB" dirty="0"/>
              <a:t>(for profiling)</a:t>
            </a:r>
          </a:p>
        </p:txBody>
      </p:sp>
      <p:sp>
        <p:nvSpPr>
          <p:cNvPr id="5" name="Content Placeholder 4"/>
          <p:cNvSpPr>
            <a:spLocks noGrp="1"/>
          </p:cNvSpPr>
          <p:nvPr>
            <p:ph idx="1"/>
          </p:nvPr>
        </p:nvSpPr>
        <p:spPr>
          <a:xfrm>
            <a:off x="0" y="1340768"/>
            <a:ext cx="9144000" cy="5400600"/>
          </a:xfrm>
        </p:spPr>
        <p:txBody>
          <a:bodyPr>
            <a:normAutofit fontScale="77500" lnSpcReduction="20000"/>
          </a:bodyPr>
          <a:lstStyle/>
          <a:p>
            <a:r>
              <a:rPr lang="en-GB" dirty="0" err="1"/>
              <a:t>Enqueue</a:t>
            </a:r>
            <a:r>
              <a:rPr lang="en-GB" dirty="0"/>
              <a:t> the kernel with a returned event</a:t>
            </a:r>
          </a:p>
          <a:p>
            <a:pPr marL="457200" lvl="1" indent="0">
              <a:buNone/>
            </a:pPr>
            <a:r>
              <a:rPr lang="en-GB" sz="2300" b="1" dirty="0">
                <a:solidFill>
                  <a:schemeClr val="accent3"/>
                </a:solidFill>
                <a:latin typeface="Courier New Bold"/>
              </a:rPr>
              <a:t>Event</a:t>
            </a:r>
            <a:r>
              <a:rPr lang="en-GB" sz="2300" b="1" dirty="0">
                <a:latin typeface="Courier New Bold"/>
              </a:rPr>
              <a:t> event =</a:t>
            </a:r>
          </a:p>
          <a:p>
            <a:pPr marL="457200" lvl="1" indent="0">
              <a:buNone/>
            </a:pPr>
            <a:r>
              <a:rPr lang="en-GB" sz="2300" b="1" dirty="0">
                <a:solidFill>
                  <a:schemeClr val="tx2">
                    <a:lumMod val="75000"/>
                  </a:schemeClr>
                </a:solidFill>
                <a:latin typeface="Courier New Bold"/>
              </a:rPr>
              <a:t>  </a:t>
            </a:r>
            <a:r>
              <a:rPr lang="en-GB" sz="2300" b="1" dirty="0" err="1">
                <a:solidFill>
                  <a:schemeClr val="tx2">
                    <a:lumMod val="75000"/>
                  </a:schemeClr>
                </a:solidFill>
                <a:latin typeface="Courier New Bold"/>
              </a:rPr>
              <a:t>vadd</a:t>
            </a:r>
            <a:r>
              <a:rPr lang="en-GB" sz="2300" b="1" dirty="0">
                <a:latin typeface="Courier New Bold"/>
              </a:rPr>
              <a:t>(</a:t>
            </a:r>
          </a:p>
          <a:p>
            <a:pPr marL="457200" lvl="1" indent="0">
              <a:buNone/>
            </a:pPr>
            <a:r>
              <a:rPr lang="en-GB" sz="2300" b="1" dirty="0">
                <a:latin typeface="Courier New Bold"/>
              </a:rPr>
              <a:t>    </a:t>
            </a:r>
            <a:r>
              <a:rPr lang="en-GB" sz="2300" b="1" dirty="0" err="1">
                <a:latin typeface="Courier New Bold"/>
              </a:rPr>
              <a:t>EnqueueArgs</a:t>
            </a:r>
            <a:r>
              <a:rPr lang="en-GB" sz="2300" b="1" dirty="0">
                <a:latin typeface="Courier New Bold"/>
              </a:rPr>
              <a:t>(</a:t>
            </a:r>
            <a:r>
              <a:rPr lang="en-GB" sz="2300" b="1" dirty="0" err="1">
                <a:latin typeface="Courier New Bold"/>
              </a:rPr>
              <a:t>commands,NDRange</a:t>
            </a:r>
            <a:r>
              <a:rPr lang="en-GB" sz="2300" b="1" dirty="0">
                <a:latin typeface="Courier New Bold"/>
              </a:rPr>
              <a:t>(count), </a:t>
            </a:r>
            <a:r>
              <a:rPr lang="en-GB" sz="2300" b="1" dirty="0" err="1">
                <a:latin typeface="Courier New Bold"/>
              </a:rPr>
              <a:t>NDRange</a:t>
            </a:r>
            <a:r>
              <a:rPr lang="en-GB" sz="2300" b="1" dirty="0">
                <a:latin typeface="Courier New Bold"/>
              </a:rPr>
              <a:t>(local)),</a:t>
            </a:r>
          </a:p>
          <a:p>
            <a:pPr marL="457200" lvl="1" indent="0">
              <a:buNone/>
            </a:pPr>
            <a:r>
              <a:rPr lang="en-GB" sz="2300" b="1" dirty="0">
                <a:latin typeface="Courier New Bold"/>
              </a:rPr>
              <a:t>    </a:t>
            </a:r>
            <a:r>
              <a:rPr lang="en-GB" sz="2300" b="1" dirty="0" err="1">
                <a:latin typeface="Courier New Bold"/>
              </a:rPr>
              <a:t>a_in</a:t>
            </a:r>
            <a:r>
              <a:rPr lang="en-GB" sz="2300" b="1" dirty="0">
                <a:latin typeface="Courier New Bold"/>
              </a:rPr>
              <a:t>, </a:t>
            </a:r>
            <a:r>
              <a:rPr lang="en-GB" sz="2300" b="1" dirty="0" err="1">
                <a:latin typeface="Courier New Bold"/>
              </a:rPr>
              <a:t>b_in</a:t>
            </a:r>
            <a:r>
              <a:rPr lang="en-GB" sz="2300" b="1" dirty="0">
                <a:latin typeface="Courier New Bold"/>
              </a:rPr>
              <a:t>, </a:t>
            </a:r>
            <a:r>
              <a:rPr lang="en-GB" sz="2300" b="1" dirty="0" err="1">
                <a:latin typeface="Courier New Bold"/>
              </a:rPr>
              <a:t>c_out</a:t>
            </a:r>
            <a:r>
              <a:rPr lang="en-GB" sz="2300" b="1" dirty="0">
                <a:latin typeface="Courier New Bold"/>
              </a:rPr>
              <a:t>, count);</a:t>
            </a:r>
          </a:p>
          <a:p>
            <a:pPr marL="457200" lvl="1" indent="0">
              <a:buNone/>
            </a:pPr>
            <a:endParaRPr lang="en-GB" dirty="0"/>
          </a:p>
          <a:p>
            <a:r>
              <a:rPr lang="en-GB" dirty="0"/>
              <a:t>What for the command attached to the event to complete</a:t>
            </a:r>
          </a:p>
          <a:p>
            <a:pPr marL="457200" lvl="1" indent="0">
              <a:buNone/>
            </a:pPr>
            <a:r>
              <a:rPr lang="en-GB" dirty="0" err="1"/>
              <a:t>event.wait</a:t>
            </a:r>
            <a:r>
              <a:rPr lang="en-GB" dirty="0"/>
              <a:t>();</a:t>
            </a:r>
          </a:p>
          <a:p>
            <a:pPr marL="457200" lvl="1" indent="0">
              <a:buNone/>
            </a:pPr>
            <a:endParaRPr lang="en-GB" dirty="0"/>
          </a:p>
          <a:p>
            <a:r>
              <a:rPr lang="en-GB" dirty="0"/>
              <a:t>Extract timing data from the event:</a:t>
            </a:r>
          </a:p>
          <a:p>
            <a:pPr marL="0" indent="0">
              <a:buNone/>
            </a:pPr>
            <a:endParaRPr lang="en-GB" sz="2600" b="1" dirty="0">
              <a:solidFill>
                <a:schemeClr val="accent3"/>
              </a:solidFill>
              <a:latin typeface="Courier New Bold"/>
            </a:endParaRPr>
          </a:p>
          <a:p>
            <a:pPr marL="0" indent="0">
              <a:buNone/>
            </a:pPr>
            <a:r>
              <a:rPr lang="en-GB" sz="2600" b="1" dirty="0">
                <a:solidFill>
                  <a:schemeClr val="accent3"/>
                </a:solidFill>
                <a:latin typeface="Courier New Bold"/>
              </a:rPr>
              <a:t>   </a:t>
            </a:r>
            <a:r>
              <a:rPr lang="en-GB" sz="2300" b="1" dirty="0">
                <a:solidFill>
                  <a:schemeClr val="accent3"/>
                </a:solidFill>
                <a:latin typeface="Courier New Bold"/>
              </a:rPr>
              <a:t>  </a:t>
            </a:r>
            <a:r>
              <a:rPr lang="en-GB" sz="2300" b="1" dirty="0" err="1">
                <a:solidFill>
                  <a:schemeClr val="accent3"/>
                </a:solidFill>
                <a:latin typeface="Courier New Bold"/>
              </a:rPr>
              <a:t>cl_ulong</a:t>
            </a:r>
            <a:r>
              <a:rPr lang="en-GB" sz="2300" b="1" dirty="0">
                <a:solidFill>
                  <a:schemeClr val="accent3"/>
                </a:solidFill>
                <a:latin typeface="Courier New Bold"/>
              </a:rPr>
              <a:t> </a:t>
            </a:r>
            <a:r>
              <a:rPr lang="en-GB" sz="2300" b="1" dirty="0" err="1">
                <a:latin typeface="Courier New Bold"/>
              </a:rPr>
              <a:t>ev_start_time</a:t>
            </a:r>
            <a:r>
              <a:rPr lang="en-GB" sz="2300" b="1" dirty="0">
                <a:latin typeface="Courier New Bold"/>
              </a:rPr>
              <a:t> =</a:t>
            </a:r>
          </a:p>
          <a:p>
            <a:pPr marL="0" indent="0">
              <a:buNone/>
            </a:pPr>
            <a:r>
              <a:rPr lang="en-GB" sz="2300" b="1" dirty="0">
                <a:latin typeface="Courier New Bold"/>
              </a:rPr>
              <a:t>       </a:t>
            </a:r>
            <a:r>
              <a:rPr lang="en-GB" sz="2300" b="1" dirty="0" err="1">
                <a:latin typeface="Courier New Bold"/>
              </a:rPr>
              <a:t>event.getProfilingInfo</a:t>
            </a:r>
            <a:r>
              <a:rPr lang="en-GB" sz="2300" b="1" dirty="0">
                <a:latin typeface="Courier New Bold"/>
              </a:rPr>
              <a:t>&lt;CL_PROFILING_COMMAND_START&gt;(); </a:t>
            </a:r>
          </a:p>
          <a:p>
            <a:endParaRPr lang="en-GB" sz="2300" b="1" dirty="0">
              <a:latin typeface="Courier New Bold"/>
            </a:endParaRPr>
          </a:p>
          <a:p>
            <a:pPr marL="0" indent="0">
              <a:buNone/>
            </a:pPr>
            <a:r>
              <a:rPr lang="en-GB" sz="2300" b="1" dirty="0">
                <a:latin typeface="Courier New Bold"/>
              </a:rPr>
              <a:t>     </a:t>
            </a:r>
            <a:r>
              <a:rPr lang="en-GB" sz="2300" b="1" dirty="0" err="1">
                <a:solidFill>
                  <a:schemeClr val="accent3"/>
                </a:solidFill>
                <a:latin typeface="Courier New Bold"/>
              </a:rPr>
              <a:t>cl_ulong</a:t>
            </a:r>
            <a:r>
              <a:rPr lang="en-GB" sz="2300" b="1" dirty="0">
                <a:latin typeface="Courier New Bold"/>
              </a:rPr>
              <a:t> </a:t>
            </a:r>
            <a:r>
              <a:rPr lang="en-GB" sz="2300" b="1" dirty="0" err="1">
                <a:latin typeface="Courier New Bold"/>
              </a:rPr>
              <a:t>ev_end_time</a:t>
            </a:r>
            <a:r>
              <a:rPr lang="en-GB" sz="2300" b="1" dirty="0">
                <a:latin typeface="Courier New Bold"/>
              </a:rPr>
              <a:t> =</a:t>
            </a:r>
          </a:p>
          <a:p>
            <a:pPr marL="0" indent="0">
              <a:buNone/>
            </a:pPr>
            <a:r>
              <a:rPr lang="en-GB" sz="2300" b="1" dirty="0">
                <a:latin typeface="Courier New Bold"/>
              </a:rPr>
              <a:t>       </a:t>
            </a:r>
            <a:r>
              <a:rPr lang="en-GB" sz="2300" b="1" dirty="0" err="1">
                <a:latin typeface="Courier New Bold"/>
              </a:rPr>
              <a:t>event.getProfilingInfo</a:t>
            </a:r>
            <a:r>
              <a:rPr lang="en-GB" sz="2300" b="1" dirty="0">
                <a:latin typeface="Courier New Bold"/>
              </a:rPr>
              <a:t>&lt;CL_PROFILING_COMMAND_END&gt;();</a:t>
            </a:r>
          </a:p>
          <a:p>
            <a:endParaRPr lang="en-GB" sz="3100" dirty="0">
              <a:latin typeface="Letter Gothic Std"/>
            </a:endParaRPr>
          </a:p>
        </p:txBody>
      </p:sp>
    </p:spTree>
    <p:extLst>
      <p:ext uri="{BB962C8B-B14F-4D97-AF65-F5344CB8AC3E}">
        <p14:creationId xmlns:p14="http://schemas.microsoft.com/office/powerpoint/2010/main" val="19367039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Pinned memory</a:t>
            </a:r>
          </a:p>
        </p:txBody>
      </p:sp>
      <p:sp>
        <p:nvSpPr>
          <p:cNvPr id="7" name="Text Placeholder 6"/>
          <p:cNvSpPr>
            <a:spLocks noGrp="1"/>
          </p:cNvSpPr>
          <p:nvPr>
            <p:ph type="body" idx="1"/>
          </p:nvPr>
        </p:nvSpPr>
        <p:spPr/>
        <p:txBody>
          <a:bodyPr/>
          <a:lstStyle/>
          <a:p>
            <a:r>
              <a:rPr lang="en-GB" dirty="0">
                <a:solidFill>
                  <a:schemeClr val="tx1"/>
                </a:solidFill>
              </a:rPr>
              <a:t>Appendix C</a:t>
            </a:r>
          </a:p>
        </p:txBody>
      </p:sp>
    </p:spTree>
    <p:extLst>
      <p:ext uri="{BB962C8B-B14F-4D97-AF65-F5344CB8AC3E}">
        <p14:creationId xmlns:p14="http://schemas.microsoft.com/office/powerpoint/2010/main" val="75734310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a:t>
            </a:r>
          </a:p>
        </p:txBody>
      </p:sp>
      <p:sp>
        <p:nvSpPr>
          <p:cNvPr id="3" name="Content Placeholder 2"/>
          <p:cNvSpPr>
            <a:spLocks noGrp="1"/>
          </p:cNvSpPr>
          <p:nvPr>
            <p:ph idx="1"/>
          </p:nvPr>
        </p:nvSpPr>
        <p:spPr/>
        <p:txBody>
          <a:bodyPr/>
          <a:lstStyle/>
          <a:p>
            <a:r>
              <a:rPr lang="en-US" dirty="0"/>
              <a:t>In general, the fewer transfers you can do between host and device, the better</a:t>
            </a:r>
          </a:p>
          <a:p>
            <a:r>
              <a:rPr lang="en-US" dirty="0"/>
              <a:t>But some are unavoidable</a:t>
            </a:r>
          </a:p>
          <a:p>
            <a:r>
              <a:rPr lang="en-US" dirty="0"/>
              <a:t>It is possible to speed up these transfers, by using </a:t>
            </a:r>
            <a:r>
              <a:rPr lang="en-US" b="1" i="1" u="sng" dirty="0">
                <a:solidFill>
                  <a:srgbClr val="0000FF"/>
                </a:solidFill>
              </a:rPr>
              <a:t>pinned memory</a:t>
            </a:r>
            <a:r>
              <a:rPr lang="en-US" dirty="0"/>
              <a:t> (also called </a:t>
            </a:r>
            <a:r>
              <a:rPr lang="en-US" b="1" dirty="0"/>
              <a:t>page-locked </a:t>
            </a:r>
            <a:r>
              <a:rPr lang="en-US" dirty="0"/>
              <a:t>memory)</a:t>
            </a:r>
          </a:p>
          <a:p>
            <a:r>
              <a:rPr lang="en-US" dirty="0"/>
              <a:t>If supported, can enable much faster host &lt;-&gt; device communications</a:t>
            </a:r>
          </a:p>
        </p:txBody>
      </p:sp>
    </p:spTree>
    <p:extLst>
      <p:ext uri="{BB962C8B-B14F-4D97-AF65-F5344CB8AC3E}">
        <p14:creationId xmlns:p14="http://schemas.microsoft.com/office/powerpoint/2010/main" val="20673259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Pinned Memory</a:t>
            </a:r>
          </a:p>
        </p:txBody>
      </p:sp>
      <p:sp>
        <p:nvSpPr>
          <p:cNvPr id="3" name="Content Placeholder 2"/>
          <p:cNvSpPr>
            <a:spLocks noGrp="1"/>
          </p:cNvSpPr>
          <p:nvPr>
            <p:ph idx="1"/>
          </p:nvPr>
        </p:nvSpPr>
        <p:spPr/>
        <p:txBody>
          <a:bodyPr/>
          <a:lstStyle/>
          <a:p>
            <a:r>
              <a:rPr lang="en-US" dirty="0"/>
              <a:t>A regular </a:t>
            </a:r>
            <a:r>
              <a:rPr lang="en-US" dirty="0" err="1"/>
              <a:t>enqueueRead</a:t>
            </a:r>
            <a:r>
              <a:rPr lang="en-US" dirty="0"/>
              <a:t>/</a:t>
            </a:r>
            <a:r>
              <a:rPr lang="en-US" dirty="0" err="1"/>
              <a:t>enqueueWrite</a:t>
            </a:r>
            <a:r>
              <a:rPr lang="en-US" dirty="0"/>
              <a:t> command might manage ~6GB/s</a:t>
            </a:r>
          </a:p>
          <a:p>
            <a:r>
              <a:rPr lang="en-US" dirty="0"/>
              <a:t>But PCI-E Gen 3.0 can sustain transfer rates of up to 16GB/s</a:t>
            </a:r>
          </a:p>
          <a:p>
            <a:r>
              <a:rPr lang="en-US" dirty="0"/>
              <a:t>So, where has our bandwidth gone?</a:t>
            </a:r>
          </a:p>
          <a:p>
            <a:r>
              <a:rPr lang="en-US" dirty="0"/>
              <a:t>The operating system</a:t>
            </a:r>
          </a:p>
          <a:p>
            <a:r>
              <a:rPr lang="en-US" dirty="0"/>
              <a:t>Why? Let's consider when memory is actually allocated…</a:t>
            </a:r>
          </a:p>
        </p:txBody>
      </p:sp>
    </p:spTree>
    <p:extLst>
      <p:ext uri="{BB962C8B-B14F-4D97-AF65-F5344CB8AC3E}">
        <p14:creationId xmlns:p14="http://schemas.microsoft.com/office/powerpoint/2010/main" val="5489891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lstStyle/>
          <a:p>
            <a:r>
              <a:rPr lang="en-US" dirty="0"/>
              <a:t>Consider a laptop which has 16GB of RAM.</a:t>
            </a:r>
          </a:p>
          <a:p>
            <a:endParaRPr lang="en-US" dirty="0"/>
          </a:p>
          <a:p>
            <a:r>
              <a:rPr lang="en-US" dirty="0"/>
              <a:t>What is the output of the code on the right if run on this laptop?</a:t>
            </a:r>
          </a:p>
          <a:p>
            <a:endParaRPr lang="en-US" dirty="0"/>
          </a:p>
          <a:p>
            <a:r>
              <a:rPr lang="en-US" dirty="0"/>
              <a:t>Bonus Question: if compiled with </a:t>
            </a:r>
            <a:r>
              <a:rPr lang="en-US" b="1" dirty="0">
                <a:solidFill>
                  <a:srgbClr val="3366FF"/>
                </a:solidFill>
                <a:latin typeface="Courier New"/>
                <a:cs typeface="Courier New"/>
              </a:rPr>
              <a:t>–m32</a:t>
            </a:r>
            <a:r>
              <a:rPr lang="en-US" dirty="0"/>
              <a:t>, what will the output be?</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br>
              <a:rPr lang="sk-SK" sz="1400" b="1" dirty="0">
                <a:solidFill>
                  <a:srgbClr val="3366FF"/>
                </a:solidFill>
                <a:latin typeface="Courier New"/>
                <a:cs typeface="Courier New"/>
              </a:rPr>
            </a:br>
            <a:r>
              <a:rPr lang="sk-SK" sz="1400" b="1" dirty="0">
                <a:solidFill>
                  <a:srgbClr val="3366FF"/>
                </a:solidFill>
                <a:latin typeface="Courier New"/>
                <a:cs typeface="Courier New"/>
              </a:rPr>
              <a:t>             malloc(len*sizeof(float));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677386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3319"/>
            <a:ext cx="8229600" cy="860031"/>
          </a:xfrm>
        </p:spPr>
        <p:txBody>
          <a:bodyPr/>
          <a:lstStyle/>
          <a:p>
            <a:r>
              <a:rPr lang="en-GB" dirty="0"/>
              <a:t>OpenCL Timeline</a:t>
            </a:r>
          </a:p>
        </p:txBody>
      </p:sp>
      <p:sp>
        <p:nvSpPr>
          <p:cNvPr id="3" name="Content Placeholder 2"/>
          <p:cNvSpPr>
            <a:spLocks noGrp="1"/>
          </p:cNvSpPr>
          <p:nvPr>
            <p:ph idx="1"/>
          </p:nvPr>
        </p:nvSpPr>
        <p:spPr>
          <a:xfrm>
            <a:off x="395536" y="928001"/>
            <a:ext cx="8352928" cy="2980928"/>
          </a:xfrm>
        </p:spPr>
        <p:txBody>
          <a:bodyPr>
            <a:normAutofit fontScale="85000" lnSpcReduction="20000"/>
          </a:bodyPr>
          <a:lstStyle/>
          <a:p>
            <a:r>
              <a:rPr lang="en-GB" dirty="0"/>
              <a:t>Launched Jun’08 … 6 months from “</a:t>
            </a:r>
            <a:r>
              <a:rPr lang="en-GB" dirty="0" err="1"/>
              <a:t>strawman</a:t>
            </a:r>
            <a:r>
              <a:rPr lang="en-GB" dirty="0"/>
              <a:t>” to OpenCL 1.0</a:t>
            </a:r>
          </a:p>
          <a:p>
            <a:r>
              <a:rPr lang="en-GB" dirty="0"/>
              <a:t>Rapid innovation to match pace of hardware innovation</a:t>
            </a:r>
          </a:p>
          <a:p>
            <a:pPr lvl="1"/>
            <a:r>
              <a:rPr lang="en-GB" dirty="0"/>
              <a:t>18 months from 1.0 to 1.1 and from 1.1 to 1.2</a:t>
            </a:r>
          </a:p>
          <a:p>
            <a:pPr lvl="1"/>
            <a:r>
              <a:rPr lang="en-GB" dirty="0"/>
              <a:t>Goal: a new OpenCL every 18-24 months</a:t>
            </a:r>
          </a:p>
          <a:p>
            <a:pPr lvl="1"/>
            <a:r>
              <a:rPr lang="en-GB" dirty="0"/>
              <a:t>Committed to backwards compatibility to protect software investments</a:t>
            </a:r>
          </a:p>
        </p:txBody>
      </p:sp>
      <p:sp>
        <p:nvSpPr>
          <p:cNvPr id="20" name="Line 4"/>
          <p:cNvSpPr>
            <a:spLocks noChangeShapeType="1"/>
          </p:cNvSpPr>
          <p:nvPr/>
        </p:nvSpPr>
        <p:spPr bwMode="auto">
          <a:xfrm>
            <a:off x="217935" y="5292263"/>
            <a:ext cx="8382000" cy="0"/>
          </a:xfrm>
          <a:prstGeom prst="line">
            <a:avLst/>
          </a:prstGeom>
          <a:noFill/>
          <a:ln w="28575">
            <a:solidFill>
              <a:schemeClr val="tx2"/>
            </a:solidFill>
            <a:round/>
            <a:headEnd/>
            <a:tailEnd type="triangle" w="med" len="med"/>
          </a:ln>
        </p:spPr>
        <p:txBody>
          <a:bodyPr>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1" name="Text Box 9"/>
          <p:cNvSpPr txBox="1">
            <a:spLocks noChangeArrowheads="1"/>
          </p:cNvSpPr>
          <p:nvPr/>
        </p:nvSpPr>
        <p:spPr bwMode="auto">
          <a:xfrm>
            <a:off x="6897" y="5559614"/>
            <a:ext cx="1828799"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1.0 released. Conformance tests released Dec08</a:t>
            </a:r>
          </a:p>
        </p:txBody>
      </p:sp>
      <p:sp>
        <p:nvSpPr>
          <p:cNvPr id="22" name="Text Box 21"/>
          <p:cNvSpPr txBox="1">
            <a:spLocks noChangeArrowheads="1"/>
          </p:cNvSpPr>
          <p:nvPr/>
        </p:nvSpPr>
        <p:spPr bwMode="auto">
          <a:xfrm>
            <a:off x="314398" y="4876546"/>
            <a:ext cx="92860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Dec08</a:t>
            </a:r>
          </a:p>
        </p:txBody>
      </p:sp>
      <p:sp>
        <p:nvSpPr>
          <p:cNvPr id="23" name="Line 25"/>
          <p:cNvSpPr>
            <a:spLocks noChangeShapeType="1"/>
          </p:cNvSpPr>
          <p:nvPr/>
        </p:nvSpPr>
        <p:spPr bwMode="auto">
          <a:xfrm flipV="1">
            <a:off x="751334" y="5326040"/>
            <a:ext cx="0" cy="228600"/>
          </a:xfrm>
          <a:prstGeom prst="line">
            <a:avLst/>
          </a:prstGeom>
          <a:noFill/>
          <a:ln w="19050" cmpd="sng">
            <a:solidFill>
              <a:schemeClr val="tx2"/>
            </a:solidFill>
            <a:round/>
            <a:headEnd/>
            <a:tailEnd type="triangle" w="med" len="med"/>
          </a:ln>
          <a:effectLst/>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4" name="Text Box 22"/>
          <p:cNvSpPr txBox="1">
            <a:spLocks noChangeArrowheads="1"/>
          </p:cNvSpPr>
          <p:nvPr/>
        </p:nvSpPr>
        <p:spPr bwMode="auto">
          <a:xfrm>
            <a:off x="2165543" y="5277029"/>
            <a:ext cx="924718"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Jun10</a:t>
            </a:r>
          </a:p>
        </p:txBody>
      </p:sp>
      <p:sp>
        <p:nvSpPr>
          <p:cNvPr id="25" name="Text Box 9"/>
          <p:cNvSpPr txBox="1">
            <a:spLocks noChangeArrowheads="1"/>
          </p:cNvSpPr>
          <p:nvPr/>
        </p:nvSpPr>
        <p:spPr bwMode="auto">
          <a:xfrm>
            <a:off x="1691680" y="4156466"/>
            <a:ext cx="1800200"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1.1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Specification and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conformance tests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released </a:t>
            </a:r>
          </a:p>
        </p:txBody>
      </p:sp>
      <p:sp>
        <p:nvSpPr>
          <p:cNvPr id="26" name="Line 25"/>
          <p:cNvSpPr>
            <a:spLocks noChangeShapeType="1"/>
          </p:cNvSpPr>
          <p:nvPr/>
        </p:nvSpPr>
        <p:spPr bwMode="auto">
          <a:xfrm>
            <a:off x="2591257" y="4988065"/>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7" name="Text Box 22"/>
          <p:cNvSpPr txBox="1">
            <a:spLocks noChangeArrowheads="1"/>
          </p:cNvSpPr>
          <p:nvPr/>
        </p:nvSpPr>
        <p:spPr bwMode="auto">
          <a:xfrm>
            <a:off x="4133485" y="4876546"/>
            <a:ext cx="936740"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Nov11</a:t>
            </a:r>
          </a:p>
        </p:txBody>
      </p:sp>
      <p:sp>
        <p:nvSpPr>
          <p:cNvPr id="28" name="Line 25"/>
          <p:cNvSpPr>
            <a:spLocks noChangeShapeType="1"/>
          </p:cNvSpPr>
          <p:nvPr/>
        </p:nvSpPr>
        <p:spPr bwMode="auto">
          <a:xfrm flipV="1">
            <a:off x="4580039" y="531859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29" name="Text Box 9"/>
          <p:cNvSpPr txBox="1">
            <a:spLocks noChangeArrowheads="1"/>
          </p:cNvSpPr>
          <p:nvPr/>
        </p:nvSpPr>
        <p:spPr bwMode="auto">
          <a:xfrm>
            <a:off x="3684342" y="5559614"/>
            <a:ext cx="1791393" cy="871482"/>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1.2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and conformance tests released</a:t>
            </a:r>
          </a:p>
        </p:txBody>
      </p:sp>
      <p:sp>
        <p:nvSpPr>
          <p:cNvPr id="30" name="Text Box 22"/>
          <p:cNvSpPr txBox="1">
            <a:spLocks noChangeArrowheads="1"/>
          </p:cNvSpPr>
          <p:nvPr/>
        </p:nvSpPr>
        <p:spPr bwMode="auto">
          <a:xfrm>
            <a:off x="7884368" y="4869160"/>
            <a:ext cx="998657" cy="307777"/>
          </a:xfrm>
          <a:prstGeom prst="rect">
            <a:avLst/>
          </a:prstGeom>
          <a:noFill/>
          <a:ln w="3175" algn="ctr">
            <a:noFill/>
            <a:miter lim="800000"/>
            <a:headEnd/>
            <a:tailEnd/>
          </a:ln>
        </p:spPr>
        <p:txBody>
          <a:bodyPr wrap="square" lIns="0" tIns="0" rIns="0" bIns="0">
            <a:spAutoFit/>
          </a:bodyPr>
          <a:lstStyle/>
          <a:p>
            <a:pPr algn="ctr">
              <a:defRPr/>
            </a:pPr>
            <a:r>
              <a:rPr lang="en-US" sz="2000" b="1" dirty="0">
                <a:solidFill>
                  <a:schemeClr val="accent2"/>
                </a:solidFill>
                <a:latin typeface="Trebuchet MS" pitchFamily="34" charset="0"/>
                <a:ea typeface="Tahoma" pitchFamily="34" charset="0"/>
                <a:cs typeface="Tahoma" pitchFamily="34" charset="0"/>
              </a:rPr>
              <a:t>Nov13</a:t>
            </a:r>
          </a:p>
        </p:txBody>
      </p:sp>
      <p:sp>
        <p:nvSpPr>
          <p:cNvPr id="31" name="Line 25"/>
          <p:cNvSpPr>
            <a:spLocks noChangeShapeType="1"/>
          </p:cNvSpPr>
          <p:nvPr/>
        </p:nvSpPr>
        <p:spPr bwMode="auto">
          <a:xfrm flipV="1">
            <a:off x="8428832" y="5306174"/>
            <a:ext cx="0" cy="228600"/>
          </a:xfrm>
          <a:prstGeom prst="line">
            <a:avLst/>
          </a:prstGeom>
          <a:noFill/>
          <a:ln w="19050" cmpd="sng">
            <a:solidFill>
              <a:schemeClr val="tx2"/>
            </a:solidFill>
            <a:round/>
            <a:headEnd/>
            <a:tailEnd type="triangle" w="med" len="med"/>
          </a:ln>
        </p:spPr>
        <p:txBody>
          <a:bodyPr wrap="non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
        <p:nvSpPr>
          <p:cNvPr id="32" name="Text Box 9"/>
          <p:cNvSpPr txBox="1">
            <a:spLocks noChangeArrowheads="1"/>
          </p:cNvSpPr>
          <p:nvPr/>
        </p:nvSpPr>
        <p:spPr bwMode="auto">
          <a:xfrm>
            <a:off x="7236296" y="5596626"/>
            <a:ext cx="1863401" cy="1065381"/>
          </a:xfrm>
          <a:prstGeom prst="rect">
            <a:avLst/>
          </a:prstGeom>
          <a:noFill/>
          <a:ln w="3175" algn="ctr">
            <a:noFill/>
            <a:miter lim="800000"/>
            <a:headEnd/>
            <a:tailEnd/>
          </a:ln>
        </p:spPr>
        <p:txBody>
          <a:bodyPr wrap="square" lIns="91398" tIns="45701" rIns="91398" bIns="45701">
            <a:spAutoFit/>
          </a:bodyPr>
          <a:lstStyle>
            <a:defPPr>
              <a:defRPr lang="en-US"/>
            </a:defPPr>
            <a:lvl1pPr algn="ctr">
              <a:lnSpc>
                <a:spcPct val="80000"/>
              </a:lnSpc>
              <a:defRPr sz="1200" b="1">
                <a:solidFill>
                  <a:schemeClr val="tx1"/>
                </a:solidFill>
                <a:latin typeface="Tahoma" pitchFamily="34" charset="0"/>
                <a:ea typeface="Tahoma" pitchFamily="34" charset="0"/>
                <a:cs typeface="Tahoma" pitchFamily="34" charset="0"/>
              </a:defRPr>
            </a:lvl1pPr>
          </a:lstStyle>
          <a:p>
            <a:pPr>
              <a:lnSpc>
                <a:spcPct val="90000"/>
              </a:lnSpc>
            </a:pPr>
            <a:r>
              <a:rPr lang="en-US" sz="1400" dirty="0">
                <a:solidFill>
                  <a:schemeClr val="tx2"/>
                </a:solidFill>
                <a:latin typeface="Trebuchet MS" pitchFamily="34" charset="0"/>
              </a:rPr>
              <a:t>OpenCL  2.0 </a:t>
            </a:r>
            <a:br>
              <a:rPr lang="en-US" sz="1400" dirty="0">
                <a:solidFill>
                  <a:schemeClr val="tx2"/>
                </a:solidFill>
                <a:latin typeface="Trebuchet MS" pitchFamily="34" charset="0"/>
              </a:rPr>
            </a:br>
            <a:r>
              <a:rPr lang="en-US" sz="1400" dirty="0">
                <a:solidFill>
                  <a:schemeClr val="tx2"/>
                </a:solidFill>
                <a:latin typeface="Trebuchet MS" pitchFamily="34" charset="0"/>
              </a:rPr>
              <a:t>Specification finalized and conformance tests released</a:t>
            </a:r>
          </a:p>
        </p:txBody>
      </p:sp>
      <p:sp>
        <p:nvSpPr>
          <p:cNvPr id="33" name="Text Box 22"/>
          <p:cNvSpPr txBox="1">
            <a:spLocks noChangeArrowheads="1"/>
          </p:cNvSpPr>
          <p:nvPr/>
        </p:nvSpPr>
        <p:spPr bwMode="auto">
          <a:xfrm>
            <a:off x="6204143" y="5282630"/>
            <a:ext cx="848951" cy="400071"/>
          </a:xfrm>
          <a:prstGeom prst="rect">
            <a:avLst/>
          </a:prstGeom>
          <a:noFill/>
          <a:ln w="3175" algn="ctr">
            <a:noFill/>
            <a:miter lim="800000"/>
            <a:headEnd/>
            <a:tailEnd/>
          </a:ln>
        </p:spPr>
        <p:txBody>
          <a:bodyPr wrap="none" lIns="91398" tIns="45701" rIns="91398" bIns="45701">
            <a:spAutoFit/>
          </a:bodyPr>
          <a:lstStyle/>
          <a:p>
            <a:pPr>
              <a:defRPr/>
            </a:pPr>
            <a:r>
              <a:rPr lang="en-US" sz="2000" b="1" dirty="0">
                <a:solidFill>
                  <a:schemeClr val="accent2"/>
                </a:solidFill>
                <a:latin typeface="Trebuchet MS" pitchFamily="34" charset="0"/>
                <a:ea typeface="Tahoma" pitchFamily="34" charset="0"/>
                <a:cs typeface="Tahoma" pitchFamily="34" charset="0"/>
              </a:rPr>
              <a:t>Jul13</a:t>
            </a:r>
          </a:p>
        </p:txBody>
      </p:sp>
      <p:sp>
        <p:nvSpPr>
          <p:cNvPr id="34" name="Text Box 9"/>
          <p:cNvSpPr txBox="1">
            <a:spLocks noChangeArrowheads="1"/>
          </p:cNvSpPr>
          <p:nvPr/>
        </p:nvSpPr>
        <p:spPr bwMode="auto">
          <a:xfrm>
            <a:off x="5549102" y="4077072"/>
            <a:ext cx="2047234" cy="871482"/>
          </a:xfrm>
          <a:prstGeom prst="rect">
            <a:avLst/>
          </a:prstGeom>
          <a:noFill/>
          <a:ln w="3175" algn="ctr">
            <a:noFill/>
            <a:miter lim="800000"/>
            <a:headEnd/>
            <a:tailEnd/>
          </a:ln>
        </p:spPr>
        <p:txBody>
          <a:bodyPr wrap="square" lIns="91398" tIns="45701" rIns="91398" bIns="45701">
            <a:spAutoFit/>
          </a:bodyPr>
          <a:lstStyle/>
          <a:p>
            <a:pPr algn="ctr">
              <a:lnSpc>
                <a:spcPct val="90000"/>
              </a:lnSpc>
              <a:defRPr/>
            </a:pPr>
            <a:r>
              <a:rPr lang="en-US" sz="1400" b="1" dirty="0">
                <a:solidFill>
                  <a:schemeClr val="tx2"/>
                </a:solidFill>
                <a:latin typeface="Trebuchet MS" pitchFamily="34" charset="0"/>
                <a:ea typeface="Tahoma" pitchFamily="34" charset="0"/>
                <a:cs typeface="Tahoma" pitchFamily="34" charset="0"/>
              </a:rPr>
              <a:t>OpenCL 2.0 </a:t>
            </a:r>
            <a:br>
              <a:rPr lang="en-US" sz="1400" b="1" dirty="0">
                <a:solidFill>
                  <a:schemeClr val="tx2"/>
                </a:solidFill>
                <a:latin typeface="Trebuchet MS" pitchFamily="34" charset="0"/>
                <a:ea typeface="Tahoma" pitchFamily="34" charset="0"/>
                <a:cs typeface="Tahoma" pitchFamily="34" charset="0"/>
              </a:rPr>
            </a:br>
            <a:r>
              <a:rPr lang="en-US" sz="1400" b="1" dirty="0">
                <a:solidFill>
                  <a:schemeClr val="tx2"/>
                </a:solidFill>
                <a:latin typeface="Trebuchet MS" pitchFamily="34" charset="0"/>
                <a:ea typeface="Tahoma" pitchFamily="34" charset="0"/>
                <a:cs typeface="Tahoma" pitchFamily="34" charset="0"/>
              </a:rPr>
              <a:t>Provisional Specification released for public review</a:t>
            </a:r>
          </a:p>
        </p:txBody>
      </p:sp>
      <p:sp>
        <p:nvSpPr>
          <p:cNvPr id="35" name="Line 25"/>
          <p:cNvSpPr>
            <a:spLocks noChangeShapeType="1"/>
          </p:cNvSpPr>
          <p:nvPr/>
        </p:nvSpPr>
        <p:spPr bwMode="auto">
          <a:xfrm>
            <a:off x="6629857" y="4993666"/>
            <a:ext cx="0" cy="244226"/>
          </a:xfrm>
          <a:prstGeom prst="line">
            <a:avLst/>
          </a:prstGeom>
          <a:noFill/>
          <a:ln w="19050" cmpd="sng">
            <a:solidFill>
              <a:schemeClr val="tx2"/>
            </a:solidFill>
            <a:round/>
            <a:headEnd/>
            <a:tailEnd type="triangle" w="med" len="med"/>
          </a:ln>
          <a:effectLst/>
        </p:spPr>
        <p:txBody>
          <a:bodyPr wrap="square">
            <a:spAutoFit/>
          </a:bodyPr>
          <a:lstStyle/>
          <a:p>
            <a:pPr>
              <a:defRPr/>
            </a:pPr>
            <a:endParaRPr lang="en-US" b="1">
              <a:solidFill>
                <a:schemeClr val="tx1"/>
              </a:solidFill>
              <a:latin typeface="Trebuchet MS" pitchFamily="34" charset="0"/>
              <a:ea typeface="Tahoma" pitchFamily="34" charset="0"/>
              <a:cs typeface="Tahoma" pitchFamily="34" charset="0"/>
            </a:endParaRPr>
          </a:p>
        </p:txBody>
      </p:sp>
    </p:spTree>
    <p:extLst>
      <p:ext uri="{BB962C8B-B14F-4D97-AF65-F5344CB8AC3E}">
        <p14:creationId xmlns:p14="http://schemas.microsoft.com/office/powerpoint/2010/main" val="10423214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7664" y="2204864"/>
            <a:ext cx="5688632" cy="2062103"/>
          </a:xfrm>
          <a:prstGeom prst="rect">
            <a:avLst/>
          </a:prstGeom>
          <a:noFill/>
        </p:spPr>
        <p:txBody>
          <a:bodyPr wrap="square" rtlCol="0">
            <a:spAutoFit/>
          </a:bodyPr>
          <a:lstStyle/>
          <a:p>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gcc</a:t>
            </a:r>
            <a:r>
              <a:rPr lang="en-US" sz="3200" dirty="0">
                <a:solidFill>
                  <a:srgbClr val="000000"/>
                </a:solidFill>
                <a:latin typeface="Menlo"/>
                <a:ea typeface="Menlo"/>
                <a:cs typeface="Menlo"/>
              </a:rPr>
              <a:t> </a:t>
            </a:r>
            <a:r>
              <a:rPr lang="en-US" sz="3200" dirty="0" err="1">
                <a:solidFill>
                  <a:srgbClr val="000000"/>
                </a:solidFill>
                <a:latin typeface="Menlo"/>
                <a:ea typeface="Menlo"/>
                <a:cs typeface="Menlo"/>
              </a:rPr>
              <a:t>test.c</a:t>
            </a:r>
            <a:r>
              <a:rPr lang="en-US" sz="3200" dirty="0">
                <a:solidFill>
                  <a:srgbClr val="000000"/>
                </a:solidFill>
                <a:latin typeface="Menlo"/>
                <a:ea typeface="Menlo"/>
                <a:cs typeface="Menlo"/>
              </a:rPr>
              <a:t> -o test          </a:t>
            </a:r>
          </a:p>
          <a:p>
            <a:endParaRPr lang="en-US" sz="3200" dirty="0">
              <a:solidFill>
                <a:srgbClr val="000000"/>
              </a:solidFill>
              <a:latin typeface="Menlo"/>
              <a:ea typeface="Menlo"/>
              <a:cs typeface="Menlo"/>
            </a:endParaRPr>
          </a:p>
          <a:p>
            <a:r>
              <a:rPr lang="en-US" sz="3200" dirty="0">
                <a:solidFill>
                  <a:srgbClr val="000000"/>
                </a:solidFill>
                <a:latin typeface="Menlo"/>
                <a:ea typeface="Menlo"/>
                <a:cs typeface="Menlo"/>
              </a:rPr>
              <a:t>% ./test</a:t>
            </a:r>
          </a:p>
          <a:p>
            <a:r>
              <a:rPr lang="en-US" sz="3200" dirty="0">
                <a:solidFill>
                  <a:srgbClr val="000000"/>
                </a:solidFill>
                <a:latin typeface="Menlo"/>
                <a:ea typeface="Menlo"/>
                <a:cs typeface="Menlo"/>
              </a:rPr>
              <a:t>got </a:t>
            </a:r>
            <a:r>
              <a:rPr lang="en-US" sz="3200" dirty="0" err="1">
                <a:solidFill>
                  <a:srgbClr val="000000"/>
                </a:solidFill>
                <a:latin typeface="Menlo"/>
                <a:ea typeface="Menlo"/>
                <a:cs typeface="Menlo"/>
              </a:rPr>
              <a:t>ptr</a:t>
            </a:r>
            <a:r>
              <a:rPr lang="en-US" sz="3200" dirty="0">
                <a:solidFill>
                  <a:srgbClr val="000000"/>
                </a:solidFill>
                <a:latin typeface="Menlo"/>
                <a:ea typeface="Menlo"/>
                <a:cs typeface="Menlo"/>
              </a:rPr>
              <a:t> 0x7f84b0c03350</a:t>
            </a:r>
            <a:endParaRPr lang="en-US" sz="3200" dirty="0">
              <a:latin typeface="Menlo Regular"/>
              <a:cs typeface="Menlo Regular"/>
            </a:endParaRPr>
          </a:p>
        </p:txBody>
      </p:sp>
    </p:spTree>
    <p:extLst>
      <p:ext uri="{BB962C8B-B14F-4D97-AF65-F5344CB8AC3E}">
        <p14:creationId xmlns:p14="http://schemas.microsoft.com/office/powerpoint/2010/main" val="37097320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normAutofit/>
          </a:bodyPr>
          <a:lstStyle/>
          <a:p>
            <a:r>
              <a:rPr lang="en-US" dirty="0"/>
              <a:t>A non-NULL pointer was returned</a:t>
            </a:r>
          </a:p>
          <a:p>
            <a:r>
              <a:rPr lang="en-US" dirty="0"/>
              <a:t>Both OS X and Linux will </a:t>
            </a:r>
            <a:r>
              <a:rPr lang="en-US" i="1" dirty="0"/>
              <a:t>oversubscribe</a:t>
            </a:r>
            <a:r>
              <a:rPr lang="en-US" dirty="0"/>
              <a:t> memory</a:t>
            </a:r>
          </a:p>
          <a:p>
            <a:r>
              <a:rPr lang="en-US" dirty="0"/>
              <a:t>When will this memory actually get allocated?</a:t>
            </a:r>
          </a:p>
          <a:p>
            <a:r>
              <a:rPr lang="en-US" dirty="0"/>
              <a:t>Checking the return value of </a:t>
            </a:r>
            <a:r>
              <a:rPr lang="en-US" dirty="0" err="1"/>
              <a:t>malloc</a:t>
            </a:r>
            <a:r>
              <a:rPr lang="en-US" dirty="0"/>
              <a:t>/</a:t>
            </a:r>
            <a:r>
              <a:rPr lang="en-US" dirty="0" err="1"/>
              <a:t>calloc</a:t>
            </a:r>
            <a:r>
              <a:rPr lang="en-US" dirty="0"/>
              <a:t> is useless – </a:t>
            </a:r>
            <a:r>
              <a:rPr lang="en-US" dirty="0" err="1"/>
              <a:t>malloc</a:t>
            </a:r>
            <a:r>
              <a:rPr lang="en-US" dirty="0"/>
              <a:t> </a:t>
            </a:r>
            <a:r>
              <a:rPr lang="en-US" i="1" dirty="0"/>
              <a:t>never*</a:t>
            </a:r>
            <a:r>
              <a:rPr lang="en-US" dirty="0"/>
              <a:t> returns NULL!</a:t>
            </a:r>
          </a:p>
        </p:txBody>
      </p:sp>
      <p:sp>
        <p:nvSpPr>
          <p:cNvPr id="8" name="TextBox 7"/>
          <p:cNvSpPr txBox="1"/>
          <p:nvPr/>
        </p:nvSpPr>
        <p:spPr>
          <a:xfrm>
            <a:off x="4644008" y="1556792"/>
            <a:ext cx="4392488" cy="5047535"/>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main</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//64 billion floats</a:t>
            </a:r>
          </a:p>
          <a:p>
            <a:r>
              <a:rPr lang="sk-SK" sz="1400" b="1" dirty="0">
                <a:solidFill>
                  <a:srgbClr val="3366FF"/>
                </a:solidFill>
                <a:latin typeface="Courier New"/>
                <a:cs typeface="Courier New"/>
              </a:rPr>
              <a:t>  size_t len    = 64 * 1024*1024*1024;</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//256GB allocation</a:t>
            </a:r>
          </a:p>
          <a:p>
            <a:r>
              <a:rPr lang="sk-SK" sz="1400" b="1" dirty="0">
                <a:solidFill>
                  <a:srgbClr val="3366FF"/>
                </a:solidFill>
                <a:latin typeface="Courier New"/>
                <a:cs typeface="Courier New"/>
              </a:rPr>
              <a:t>  float *buffer = </a:t>
            </a:r>
            <a:br>
              <a:rPr lang="sk-SK" sz="1400" b="1" dirty="0">
                <a:solidFill>
                  <a:srgbClr val="3366FF"/>
                </a:solidFill>
                <a:latin typeface="Courier New"/>
                <a:cs typeface="Courier New"/>
              </a:rPr>
            </a:br>
            <a:r>
              <a:rPr lang="sk-SK" sz="1400" b="1" dirty="0">
                <a:solidFill>
                  <a:srgbClr val="3366FF"/>
                </a:solidFill>
                <a:latin typeface="Courier New"/>
                <a:cs typeface="Courier New"/>
              </a:rPr>
              <a:t>             malloc(len*sizeof(float));</a:t>
            </a:r>
          </a:p>
          <a:p>
            <a:endParaRPr lang="sk-SK" sz="1400" b="1" dirty="0">
              <a:solidFill>
                <a:srgbClr val="3366FF"/>
              </a:solidFill>
              <a:latin typeface="Courier New"/>
              <a:cs typeface="Courier New"/>
            </a:endParaRPr>
          </a:p>
          <a:p>
            <a:r>
              <a:rPr lang="sk-SK" sz="1400" b="1" dirty="0">
                <a:solidFill>
                  <a:srgbClr val="3366FF"/>
                </a:solidFill>
                <a:latin typeface="Courier New"/>
                <a:cs typeface="Courier New"/>
              </a:rPr>
              <a:t>  if (NULL == buffer)</a:t>
            </a:r>
          </a:p>
          <a:p>
            <a:r>
              <a:rPr lang="sk-SK" sz="1400" b="1" dirty="0">
                <a:solidFill>
                  <a:srgbClr val="3366FF"/>
                </a:solidFill>
                <a:latin typeface="Courier New"/>
                <a:cs typeface="Courier New"/>
              </a:rPr>
              <a:t>  {</a:t>
            </a:r>
          </a:p>
          <a:p>
            <a:r>
              <a:rPr lang="sk-SK" sz="1400" b="1" dirty="0">
                <a:solidFill>
                  <a:srgbClr val="3366FF"/>
                </a:solidFill>
                <a:latin typeface="Courier New"/>
                <a:cs typeface="Courier New"/>
              </a:rPr>
              <a:t>    fprintf(stderr, "malloc failed\n");</a:t>
            </a:r>
          </a:p>
          <a:p>
            <a:r>
              <a:rPr lang="is-IS" sz="1400" b="1" dirty="0">
                <a:solidFill>
                  <a:srgbClr val="3366FF"/>
                </a:solidFill>
                <a:latin typeface="Courier New"/>
                <a:cs typeface="Courier New"/>
              </a:rPr>
              <a:t>    return 1;</a:t>
            </a:r>
          </a:p>
          <a:p>
            <a:r>
              <a:rPr lang="is-IS" sz="1400" b="1" dirty="0">
                <a:solidFill>
                  <a:srgbClr val="3366FF"/>
                </a:solidFill>
                <a:latin typeface="Courier New"/>
                <a:cs typeface="Courier New"/>
              </a:rPr>
              <a:t>  }</a:t>
            </a:r>
          </a:p>
          <a:p>
            <a:endParaRPr lang="is-IS" sz="1400" b="1" dirty="0">
              <a:solidFill>
                <a:srgbClr val="3366FF"/>
              </a:solidFill>
              <a:latin typeface="Courier New"/>
              <a:cs typeface="Courier New"/>
            </a:endParaRP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printf</a:t>
            </a:r>
            <a:r>
              <a:rPr lang="en-US" sz="1400" b="1" dirty="0">
                <a:solidFill>
                  <a:srgbClr val="3366FF"/>
                </a:solidFill>
                <a:latin typeface="Courier New"/>
                <a:cs typeface="Courier New"/>
              </a:rPr>
              <a:t>("got </a:t>
            </a:r>
            <a:r>
              <a:rPr lang="en-US" sz="1400" b="1" dirty="0" err="1">
                <a:solidFill>
                  <a:srgbClr val="3366FF"/>
                </a:solidFill>
                <a:latin typeface="Courier New"/>
                <a:cs typeface="Courier New"/>
              </a:rPr>
              <a:t>ptr</a:t>
            </a:r>
            <a:r>
              <a:rPr lang="en-US" sz="1400" b="1" dirty="0">
                <a:solidFill>
                  <a:srgbClr val="3366FF"/>
                </a:solidFill>
                <a:latin typeface="Courier New"/>
                <a:cs typeface="Courier New"/>
              </a:rPr>
              <a:t> %p\n", buffer);</a:t>
            </a:r>
          </a:p>
          <a:p>
            <a:r>
              <a:rPr lang="is-IS" sz="1400" b="1" dirty="0">
                <a:solidFill>
                  <a:srgbClr val="3366FF"/>
                </a:solidFill>
                <a:latin typeface="Courier New"/>
                <a:cs typeface="Courier New"/>
              </a:rPr>
              <a:t>  return 0;</a:t>
            </a:r>
          </a:p>
          <a:p>
            <a:r>
              <a:rPr lang="is-IS" sz="1400" b="1" dirty="0">
                <a:solidFill>
                  <a:srgbClr val="3366FF"/>
                </a:solidFill>
                <a:latin typeface="Courier New"/>
                <a:cs typeface="Courier New"/>
              </a:rPr>
              <a:t>}</a:t>
            </a:r>
            <a:endParaRPr lang="en-US" sz="1400" b="1" dirty="0">
              <a:solidFill>
                <a:srgbClr val="3366FF"/>
              </a:solidFill>
              <a:latin typeface="Courier New"/>
              <a:cs typeface="Courier New"/>
            </a:endParaRPr>
          </a:p>
        </p:txBody>
      </p:sp>
      <p:sp>
        <p:nvSpPr>
          <p:cNvPr id="3" name="TextBox 2"/>
          <p:cNvSpPr txBox="1"/>
          <p:nvPr/>
        </p:nvSpPr>
        <p:spPr>
          <a:xfrm>
            <a:off x="107504" y="6488668"/>
            <a:ext cx="5270531" cy="369332"/>
          </a:xfrm>
          <a:prstGeom prst="rect">
            <a:avLst/>
          </a:prstGeom>
          <a:noFill/>
        </p:spPr>
        <p:txBody>
          <a:bodyPr wrap="none" rtlCol="0">
            <a:spAutoFit/>
          </a:bodyPr>
          <a:lstStyle/>
          <a:p>
            <a:r>
              <a:rPr lang="en-GB" dirty="0"/>
              <a:t>* This might not be true for an embedded system</a:t>
            </a:r>
          </a:p>
        </p:txBody>
      </p:sp>
    </p:spTree>
    <p:extLst>
      <p:ext uri="{BB962C8B-B14F-4D97-AF65-F5344CB8AC3E}">
        <p14:creationId xmlns:p14="http://schemas.microsoft.com/office/powerpoint/2010/main" val="106605842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lstStyle/>
          <a:p>
            <a:r>
              <a:rPr lang="en-US" dirty="0"/>
              <a:t>This program does not actually allocate any memory</a:t>
            </a:r>
          </a:p>
          <a:p>
            <a:r>
              <a:rPr lang="en-US" dirty="0"/>
              <a:t>We call </a:t>
            </a:r>
            <a:r>
              <a:rPr lang="en-US" dirty="0" err="1"/>
              <a:t>malloc</a:t>
            </a:r>
            <a:r>
              <a:rPr lang="en-US" dirty="0"/>
              <a:t>, but we never use it!</a:t>
            </a:r>
          </a:p>
        </p:txBody>
      </p:sp>
      <p:sp>
        <p:nvSpPr>
          <p:cNvPr id="8" name="TextBox 7"/>
          <p:cNvSpPr txBox="1"/>
          <p:nvPr/>
        </p:nvSpPr>
        <p:spPr>
          <a:xfrm>
            <a:off x="4644008" y="1556792"/>
            <a:ext cx="4392488" cy="3323987"/>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p>
          <a:p>
            <a:r>
              <a:rPr lang="en-US" sz="1400" b="1" dirty="0">
                <a:solidFill>
                  <a:srgbClr val="3366FF"/>
                </a:solidFill>
                <a:latin typeface="Courier New"/>
                <a:cs typeface="Courier New"/>
              </a:rPr>
              <a:t>main </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16 * 1024*1024;</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float *buffer = </a:t>
            </a:r>
            <a:br>
              <a:rPr lang="en-US" sz="1400" b="1" dirty="0">
                <a:solidFill>
                  <a:srgbClr val="3366FF"/>
                </a:solidFill>
                <a:latin typeface="Courier New"/>
                <a:cs typeface="Courier New"/>
              </a:rPr>
            </a:b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return 0;</a:t>
            </a:r>
          </a:p>
          <a:p>
            <a:r>
              <a:rPr lang="en-US" sz="1400" b="1" dirty="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31441361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4" name="Content Placeholder 3"/>
          <p:cNvSpPr>
            <a:spLocks noGrp="1"/>
          </p:cNvSpPr>
          <p:nvPr>
            <p:ph sz="half" idx="2"/>
          </p:nvPr>
        </p:nvSpPr>
        <p:spPr>
          <a:xfrm>
            <a:off x="457200" y="1556792"/>
            <a:ext cx="4040188" cy="4569371"/>
          </a:xfrm>
        </p:spPr>
        <p:txBody>
          <a:bodyPr>
            <a:normAutofit fontScale="92500"/>
          </a:bodyPr>
          <a:lstStyle/>
          <a:p>
            <a:r>
              <a:rPr lang="en-US" dirty="0"/>
              <a:t>So what happens here?</a:t>
            </a:r>
          </a:p>
          <a:p>
            <a:r>
              <a:rPr lang="en-US" dirty="0"/>
              <a:t>The pointer we got back, when accessed, will trigger a page fault in the kernel.</a:t>
            </a:r>
          </a:p>
          <a:p>
            <a:r>
              <a:rPr lang="en-US" dirty="0"/>
              <a:t>The kernel will then allocate us some memory, and allow us to write to it.</a:t>
            </a:r>
          </a:p>
          <a:p>
            <a:r>
              <a:rPr lang="en-US" dirty="0"/>
              <a:t>But how much was allocated in this code? Only 4096 bytes (one page)</a:t>
            </a:r>
          </a:p>
        </p:txBody>
      </p:sp>
      <p:sp>
        <p:nvSpPr>
          <p:cNvPr id="8" name="TextBox 7"/>
          <p:cNvSpPr txBox="1"/>
          <p:nvPr/>
        </p:nvSpPr>
        <p:spPr>
          <a:xfrm>
            <a:off x="4644008" y="1556792"/>
            <a:ext cx="4392488" cy="3754874"/>
          </a:xfrm>
          <a:prstGeom prst="rect">
            <a:avLst/>
          </a:prstGeom>
          <a:noFill/>
        </p:spPr>
        <p:txBody>
          <a:bodyPr wrap="square" rtlCol="0">
            <a:spAutoFit/>
          </a:bodyPr>
          <a:lstStyle/>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stdlib.h</a:t>
            </a:r>
            <a:r>
              <a:rPr lang="en-US" sz="1400" b="1" dirty="0">
                <a:solidFill>
                  <a:srgbClr val="3366FF"/>
                </a:solidFill>
                <a:latin typeface="Courier New"/>
                <a:cs typeface="Courier New"/>
              </a:rPr>
              <a:t>&gt;</a:t>
            </a:r>
          </a:p>
          <a:p>
            <a:r>
              <a:rPr lang="en-US" sz="1400" b="1" dirty="0">
                <a:solidFill>
                  <a:srgbClr val="3366FF"/>
                </a:solidFill>
                <a:latin typeface="Courier New"/>
                <a:cs typeface="Courier New"/>
              </a:rPr>
              <a:t>#include &lt;</a:t>
            </a:r>
            <a:r>
              <a:rPr lang="en-US" sz="1400" b="1" dirty="0" err="1">
                <a:solidFill>
                  <a:srgbClr val="3366FF"/>
                </a:solidFill>
                <a:latin typeface="Courier New"/>
                <a:cs typeface="Courier New"/>
              </a:rPr>
              <a:t>stdio.h</a:t>
            </a:r>
            <a:r>
              <a:rPr lang="en-US" sz="1400" b="1" dirty="0">
                <a:solidFill>
                  <a:srgbClr val="3366FF"/>
                </a:solidFill>
                <a:latin typeface="Courier New"/>
                <a:cs typeface="Courier New"/>
              </a:rPr>
              <a:t>&gt;</a:t>
            </a:r>
          </a:p>
          <a:p>
            <a:endParaRPr lang="en-US" sz="1400" b="1" dirty="0">
              <a:solidFill>
                <a:srgbClr val="3366FF"/>
              </a:solidFill>
              <a:latin typeface="Courier New"/>
              <a:cs typeface="Courier New"/>
            </a:endParaRPr>
          </a:p>
          <a:p>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p>
          <a:p>
            <a:r>
              <a:rPr lang="en-US" sz="1400" b="1" dirty="0">
                <a:solidFill>
                  <a:srgbClr val="3366FF"/>
                </a:solidFill>
                <a:latin typeface="Courier New"/>
                <a:cs typeface="Courier New"/>
              </a:rPr>
              <a:t>main </a:t>
            </a:r>
          </a:p>
          <a:p>
            <a:r>
              <a:rPr lang="en-US" sz="1400" b="1" dirty="0">
                <a:solidFill>
                  <a:srgbClr val="3366FF"/>
                </a:solidFill>
                <a:latin typeface="Courier New"/>
                <a:cs typeface="Courier New"/>
              </a:rPr>
              <a:t>(</a:t>
            </a:r>
            <a:r>
              <a:rPr lang="en-US" sz="1400" b="1" dirty="0" err="1">
                <a:solidFill>
                  <a:srgbClr val="3366FF"/>
                </a:solidFill>
                <a:latin typeface="Courier New"/>
                <a:cs typeface="Courier New"/>
              </a:rPr>
              <a:t>int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argc</a:t>
            </a:r>
            <a:r>
              <a:rPr lang="en-US" sz="1400" b="1" dirty="0">
                <a:solidFill>
                  <a:srgbClr val="3366FF"/>
                </a:solidFill>
                <a:latin typeface="Courier New"/>
                <a:cs typeface="Courier New"/>
              </a:rPr>
              <a:t>, char **</a:t>
            </a:r>
            <a:r>
              <a:rPr lang="en-US" sz="1400" b="1" dirty="0" err="1">
                <a:solidFill>
                  <a:srgbClr val="3366FF"/>
                </a:solidFill>
                <a:latin typeface="Courier New"/>
                <a:cs typeface="Courier New"/>
              </a:rPr>
              <a:t>argv</a:t>
            </a:r>
            <a:r>
              <a:rPr lang="en-US" sz="1400" b="1" dirty="0">
                <a:solidFill>
                  <a:srgbClr val="3366FF"/>
                </a:solidFill>
                <a:latin typeface="Courier New"/>
                <a:cs typeface="Courier New"/>
              </a:rPr>
              <a:t>)</a:t>
            </a:r>
          </a:p>
          <a:p>
            <a:r>
              <a:rPr lang="en-US" sz="1400" b="1" dirty="0">
                <a:solidFill>
                  <a:srgbClr val="3366FF"/>
                </a:solidFill>
                <a:latin typeface="Courier New"/>
                <a:cs typeface="Courier New"/>
              </a:rPr>
              <a:t>{</a:t>
            </a:r>
          </a:p>
          <a:p>
            <a:r>
              <a:rPr lang="en-US" sz="1400" b="1" dirty="0">
                <a:solidFill>
                  <a:srgbClr val="3366FF"/>
                </a:solidFill>
                <a:latin typeface="Courier New"/>
                <a:cs typeface="Courier New"/>
              </a:rPr>
              <a:t>  </a:t>
            </a:r>
            <a:r>
              <a:rPr lang="en-US" sz="1400" b="1" dirty="0" err="1">
                <a:solidFill>
                  <a:srgbClr val="3366FF"/>
                </a:solidFill>
                <a:latin typeface="Courier New"/>
                <a:cs typeface="Courier New"/>
              </a:rPr>
              <a:t>size_t</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 16 * 1024*1024;</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float *buffer = </a:t>
            </a:r>
            <a:br>
              <a:rPr lang="en-US" sz="1400" b="1" dirty="0">
                <a:solidFill>
                  <a:srgbClr val="3366FF"/>
                </a:solidFill>
                <a:latin typeface="Courier New"/>
                <a:cs typeface="Courier New"/>
              </a:rPr>
            </a:b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malloc</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r>
              <a:rPr lang="en-US" sz="1400" b="1" dirty="0" err="1">
                <a:solidFill>
                  <a:srgbClr val="3366FF"/>
                </a:solidFill>
                <a:latin typeface="Courier New"/>
                <a:cs typeface="Courier New"/>
              </a:rPr>
              <a:t>sizeof</a:t>
            </a:r>
            <a:r>
              <a:rPr lang="en-US" sz="1400" b="1" dirty="0">
                <a:solidFill>
                  <a:srgbClr val="3366FF"/>
                </a:solidFill>
                <a:latin typeface="Courier New"/>
                <a:cs typeface="Courier New"/>
              </a:rPr>
              <a:t>(float));</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buffer[0] = 10.0f;</a:t>
            </a:r>
          </a:p>
          <a:p>
            <a:endParaRPr lang="en-US" sz="1400" b="1" dirty="0">
              <a:solidFill>
                <a:srgbClr val="3366FF"/>
              </a:solidFill>
              <a:latin typeface="Courier New"/>
              <a:cs typeface="Courier New"/>
            </a:endParaRPr>
          </a:p>
          <a:p>
            <a:r>
              <a:rPr lang="en-US" sz="1400" b="1" dirty="0">
                <a:solidFill>
                  <a:srgbClr val="3366FF"/>
                </a:solidFill>
                <a:latin typeface="Courier New"/>
                <a:cs typeface="Courier New"/>
              </a:rPr>
              <a:t>  return 0;</a:t>
            </a:r>
          </a:p>
          <a:p>
            <a:r>
              <a:rPr lang="en-US" sz="1400" b="1" dirty="0">
                <a:solidFill>
                  <a:srgbClr val="3366FF"/>
                </a:solidFill>
                <a:latin typeface="Courier New"/>
                <a:cs typeface="Courier New"/>
              </a:rPr>
              <a:t>}</a:t>
            </a:r>
          </a:p>
          <a:p>
            <a:endParaRPr lang="en-US" sz="1400" b="1" dirty="0">
              <a:solidFill>
                <a:srgbClr val="3366FF"/>
              </a:solidFill>
              <a:latin typeface="Courier New"/>
              <a:cs typeface="Courier New"/>
            </a:endParaRPr>
          </a:p>
        </p:txBody>
      </p:sp>
    </p:spTree>
    <p:extLst>
      <p:ext uri="{BB962C8B-B14F-4D97-AF65-F5344CB8AC3E}">
        <p14:creationId xmlns:p14="http://schemas.microsoft.com/office/powerpoint/2010/main" val="16894912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a:t>
            </a:r>
            <a:r>
              <a:rPr lang="en-US" dirty="0"/>
              <a:t> Recap</a:t>
            </a:r>
          </a:p>
        </p:txBody>
      </p:sp>
      <p:sp>
        <p:nvSpPr>
          <p:cNvPr id="3" name="Content Placeholder 2"/>
          <p:cNvSpPr>
            <a:spLocks noGrp="1"/>
          </p:cNvSpPr>
          <p:nvPr>
            <p:ph idx="1"/>
          </p:nvPr>
        </p:nvSpPr>
        <p:spPr>
          <a:xfrm>
            <a:off x="457200" y="1600200"/>
            <a:ext cx="8229600" cy="4853136"/>
          </a:xfrm>
        </p:spPr>
        <p:txBody>
          <a:bodyPr>
            <a:normAutofit lnSpcReduction="10000"/>
          </a:bodyPr>
          <a:lstStyle/>
          <a:p>
            <a:pPr>
              <a:lnSpc>
                <a:spcPct val="110000"/>
              </a:lnSpc>
            </a:pPr>
            <a:r>
              <a:rPr lang="en-US" dirty="0"/>
              <a:t>4KB pages will be allocated at a time, and can also be swapped to disk dynamically</a:t>
            </a:r>
          </a:p>
          <a:p>
            <a:pPr>
              <a:lnSpc>
                <a:spcPct val="110000"/>
              </a:lnSpc>
            </a:pPr>
            <a:r>
              <a:rPr lang="en-US" dirty="0"/>
              <a:t>In fact, an allocation may not even be contiguous</a:t>
            </a:r>
          </a:p>
          <a:p>
            <a:pPr>
              <a:lnSpc>
                <a:spcPct val="110000"/>
              </a:lnSpc>
            </a:pPr>
            <a:r>
              <a:rPr lang="en-US" dirty="0"/>
              <a:t>So, </a:t>
            </a:r>
            <a:r>
              <a:rPr lang="en-US" dirty="0" err="1"/>
              <a:t>enqueueRead</a:t>
            </a:r>
            <a:r>
              <a:rPr lang="en-US" dirty="0"/>
              <a:t>/</a:t>
            </a:r>
            <a:r>
              <a:rPr lang="en-US" dirty="0" err="1"/>
              <a:t>enqueueWrite</a:t>
            </a:r>
            <a:r>
              <a:rPr lang="en-US" dirty="0"/>
              <a:t> </a:t>
            </a:r>
            <a:r>
              <a:rPr lang="en-US" b="1" i="1" dirty="0"/>
              <a:t>must</a:t>
            </a:r>
            <a:r>
              <a:rPr lang="en-US" dirty="0"/>
              <a:t> incur an additional host memory to host memory copy, wasting bandwidth and costing performance</a:t>
            </a:r>
          </a:p>
        </p:txBody>
      </p:sp>
    </p:spTree>
    <p:extLst>
      <p:ext uri="{BB962C8B-B14F-4D97-AF65-F5344CB8AC3E}">
        <p14:creationId xmlns:p14="http://schemas.microsoft.com/office/powerpoint/2010/main" val="25293001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b="1" dirty="0" err="1"/>
              <a:t>EnqueueWrite</a:t>
            </a:r>
            <a:r>
              <a:rPr lang="en-US" dirty="0"/>
              <a:t>:</a:t>
            </a:r>
          </a:p>
          <a:p>
            <a:pPr lvl="1"/>
            <a:r>
              <a:rPr lang="en-US" dirty="0"/>
              <a:t>Allocate contiguous portion of DRAM</a:t>
            </a:r>
          </a:p>
          <a:p>
            <a:pPr lvl="1"/>
            <a:r>
              <a:rPr lang="en-US" dirty="0"/>
              <a:t>Copy host data into this contiguous memory</a:t>
            </a:r>
          </a:p>
          <a:p>
            <a:pPr lvl="1"/>
            <a:r>
              <a:rPr lang="en-US" dirty="0"/>
              <a:t>Signal the DMA engines to start the transfer</a:t>
            </a:r>
          </a:p>
          <a:p>
            <a:r>
              <a:rPr lang="en-US" b="1" dirty="0" err="1"/>
              <a:t>EnqueueRead</a:t>
            </a:r>
            <a:r>
              <a:rPr lang="en-US" dirty="0"/>
              <a:t>:</a:t>
            </a:r>
          </a:p>
          <a:p>
            <a:pPr lvl="1"/>
            <a:r>
              <a:rPr lang="en-US" dirty="0"/>
              <a:t>Allocate contiguous portion of DRAM</a:t>
            </a:r>
          </a:p>
          <a:p>
            <a:pPr lvl="1"/>
            <a:r>
              <a:rPr lang="en-US" dirty="0"/>
              <a:t>Signal DMA engine to start transfer</a:t>
            </a:r>
          </a:p>
          <a:p>
            <a:pPr lvl="1"/>
            <a:r>
              <a:rPr lang="en-US" dirty="0"/>
              <a:t>Wait for interrupt to signal that the transfer has finished</a:t>
            </a:r>
          </a:p>
          <a:p>
            <a:pPr lvl="1"/>
            <a:r>
              <a:rPr lang="en-US" dirty="0"/>
              <a:t>Copy transferred data from the contiguous memory into memory in the host code’s address space</a:t>
            </a:r>
          </a:p>
        </p:txBody>
      </p:sp>
    </p:spTree>
    <p:extLst>
      <p:ext uri="{BB962C8B-B14F-4D97-AF65-F5344CB8AC3E}">
        <p14:creationId xmlns:p14="http://schemas.microsoft.com/office/powerpoint/2010/main" val="2311280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336704"/>
          </a:xfrm>
        </p:spPr>
        <p:txBody>
          <a:bodyPr/>
          <a:lstStyle/>
          <a:p>
            <a:r>
              <a:rPr lang="en-US" dirty="0"/>
              <a:t>Pinned memory side-steps this issue by giving the host process </a:t>
            </a:r>
            <a:r>
              <a:rPr lang="en-US" i="1" dirty="0"/>
              <a:t>direct</a:t>
            </a:r>
            <a:r>
              <a:rPr lang="en-US" dirty="0"/>
              <a:t> access to the portions of host memory that the DMA engines read and write to.</a:t>
            </a:r>
          </a:p>
          <a:p>
            <a:r>
              <a:rPr lang="en-US" dirty="0"/>
              <a:t>This results in much less time spent waiting for transfers!</a:t>
            </a:r>
          </a:p>
          <a:p>
            <a:endParaRPr lang="en-US" dirty="0"/>
          </a:p>
          <a:p>
            <a:r>
              <a:rPr lang="en-US" dirty="0"/>
              <a:t>Disclaimer: Not all drivers support it, and it makes allocations much more expensive (so it would be slow to continually allocate and free pinned memory!)</a:t>
            </a:r>
          </a:p>
        </p:txBody>
      </p:sp>
    </p:spTree>
    <p:extLst>
      <p:ext uri="{BB962C8B-B14F-4D97-AF65-F5344CB8AC3E}">
        <p14:creationId xmlns:p14="http://schemas.microsoft.com/office/powerpoint/2010/main" val="27474670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80728"/>
          </a:xfrm>
        </p:spPr>
        <p:txBody>
          <a:bodyPr/>
          <a:lstStyle/>
          <a:p>
            <a:r>
              <a:rPr lang="en-US" dirty="0"/>
              <a:t>Using Pinned Memory</a:t>
            </a:r>
          </a:p>
        </p:txBody>
      </p:sp>
      <p:sp>
        <p:nvSpPr>
          <p:cNvPr id="4" name="Text Placeholder 3"/>
          <p:cNvSpPr>
            <a:spLocks noGrp="1"/>
          </p:cNvSpPr>
          <p:nvPr>
            <p:ph type="body" sz="half" idx="4294967295"/>
          </p:nvPr>
        </p:nvSpPr>
        <p:spPr>
          <a:xfrm>
            <a:off x="0" y="980728"/>
            <a:ext cx="3779912" cy="5616624"/>
          </a:xfrm>
        </p:spPr>
        <p:txBody>
          <a:bodyPr>
            <a:normAutofit fontScale="62500" lnSpcReduction="20000"/>
          </a:bodyPr>
          <a:lstStyle/>
          <a:p>
            <a:pPr marL="285750" indent="-285750">
              <a:lnSpc>
                <a:spcPct val="110000"/>
              </a:lnSpc>
              <a:buFont typeface="Arial"/>
              <a:buChar char="•"/>
            </a:pPr>
            <a:r>
              <a:rPr lang="en-US" dirty="0"/>
              <a:t>OpenCL has no official support for pinned memory </a:t>
            </a:r>
          </a:p>
          <a:p>
            <a:pPr marL="285750" indent="-285750">
              <a:lnSpc>
                <a:spcPct val="110000"/>
              </a:lnSpc>
              <a:buFont typeface="Arial"/>
              <a:buChar char="•"/>
            </a:pPr>
            <a:r>
              <a:rPr lang="en-US" dirty="0"/>
              <a:t>But e.g. NVIDIA supports pinned memory allocations (</a:t>
            </a:r>
            <a:r>
              <a:rPr lang="en-US" b="1" dirty="0">
                <a:solidFill>
                  <a:srgbClr val="3366FF"/>
                </a:solidFill>
                <a:latin typeface="Courier New"/>
                <a:cs typeface="Courier New"/>
              </a:rPr>
              <a:t>CL_MEM_ALLOC_HOST_PTR</a:t>
            </a:r>
            <a:r>
              <a:rPr lang="en-US" dirty="0">
                <a:solidFill>
                  <a:srgbClr val="3366FF"/>
                </a:solidFill>
              </a:rPr>
              <a:t> </a:t>
            </a:r>
            <a:r>
              <a:rPr lang="en-US" dirty="0"/>
              <a:t>flag)</a:t>
            </a:r>
          </a:p>
          <a:p>
            <a:pPr marL="285750" indent="-285750">
              <a:lnSpc>
                <a:spcPct val="110000"/>
              </a:lnSpc>
              <a:buFont typeface="Arial"/>
              <a:buChar char="•"/>
            </a:pPr>
            <a:r>
              <a:rPr lang="en-US" dirty="0"/>
              <a:t>When you allocate a </a:t>
            </a:r>
            <a:r>
              <a:rPr lang="en-US" dirty="0" err="1"/>
              <a:t>cl_mem</a:t>
            </a:r>
            <a:r>
              <a:rPr lang="en-US" dirty="0"/>
              <a:t> object, you also allocate page-locked host memory of the same size</a:t>
            </a:r>
          </a:p>
          <a:p>
            <a:pPr marL="285750" indent="-285750">
              <a:lnSpc>
                <a:spcPct val="110000"/>
              </a:lnSpc>
              <a:buFont typeface="Arial"/>
              <a:buChar char="•"/>
            </a:pPr>
            <a:r>
              <a:rPr lang="en-US" dirty="0"/>
              <a:t>But this does not return the host pointer </a:t>
            </a:r>
          </a:p>
          <a:p>
            <a:pPr marL="285750" indent="-285750">
              <a:lnSpc>
                <a:spcPct val="110000"/>
              </a:lnSpc>
              <a:buFont typeface="Arial"/>
              <a:buChar char="•"/>
            </a:pPr>
            <a:r>
              <a:rPr lang="en-US" dirty="0"/>
              <a:t>Reading and writing data is handled by </a:t>
            </a:r>
            <a:r>
              <a:rPr lang="en-US" b="1" dirty="0" err="1"/>
              <a:t>enqueueMapBuffer</a:t>
            </a:r>
            <a:r>
              <a:rPr lang="en-US" dirty="0"/>
              <a:t>, which </a:t>
            </a:r>
            <a:r>
              <a:rPr lang="en-US" i="1" dirty="0"/>
              <a:t>does</a:t>
            </a:r>
            <a:r>
              <a:rPr lang="en-US" dirty="0"/>
              <a:t> return the host pointer</a:t>
            </a:r>
          </a:p>
          <a:p>
            <a:pPr marL="285750" indent="-285750">
              <a:lnSpc>
                <a:spcPct val="110000"/>
              </a:lnSpc>
              <a:buFont typeface="Arial"/>
              <a:buChar char="•"/>
            </a:pPr>
            <a:r>
              <a:rPr lang="en-US" dirty="0"/>
              <a:t>Eventually call </a:t>
            </a:r>
            <a:r>
              <a:rPr lang="en-US" dirty="0" err="1"/>
              <a:t>clEnqueueUnmapMemObject</a:t>
            </a:r>
            <a:r>
              <a:rPr lang="en-US" dirty="0"/>
              <a:t> when you're done</a:t>
            </a:r>
          </a:p>
        </p:txBody>
      </p:sp>
      <p:sp>
        <p:nvSpPr>
          <p:cNvPr id="6" name="Content Placeholder 3"/>
          <p:cNvSpPr>
            <a:spLocks noGrp="1"/>
          </p:cNvSpPr>
          <p:nvPr>
            <p:ph idx="4294967295"/>
          </p:nvPr>
        </p:nvSpPr>
        <p:spPr>
          <a:xfrm>
            <a:off x="4032250" y="836613"/>
            <a:ext cx="5111750" cy="5853112"/>
          </a:xfrm>
        </p:spPr>
        <p:txBody>
          <a:bodyPr>
            <a:normAutofit/>
          </a:bodyPr>
          <a:lstStyle/>
          <a:p>
            <a:pPr marL="0" indent="0">
              <a:buNone/>
            </a:pPr>
            <a:r>
              <a:rPr lang="en-US" sz="1400" b="1" dirty="0">
                <a:solidFill>
                  <a:srgbClr val="3366FF"/>
                </a:solidFill>
                <a:latin typeface="Courier New"/>
                <a:cs typeface="Courier New"/>
              </a:rPr>
              <a:t>//create device buffer</a:t>
            </a:r>
          </a:p>
          <a:p>
            <a:pPr marL="0" indent="0">
              <a:buNone/>
            </a:pPr>
            <a:r>
              <a:rPr lang="en-US" sz="1400" b="1" dirty="0" err="1">
                <a:solidFill>
                  <a:srgbClr val="3366FF"/>
                </a:solidFill>
                <a:latin typeface="Courier New"/>
                <a:cs typeface="Courier New"/>
              </a:rPr>
              <a:t>cl_mem</a:t>
            </a: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 </a:t>
            </a:r>
            <a:r>
              <a:rPr lang="en-US" sz="1400" b="1" dirty="0" err="1">
                <a:solidFill>
                  <a:srgbClr val="3366FF"/>
                </a:solidFill>
                <a:latin typeface="Courier New"/>
                <a:cs typeface="Courier New"/>
              </a:rPr>
              <a:t>clCreateBuffer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context,</a:t>
            </a:r>
          </a:p>
          <a:p>
            <a:pPr marL="0" indent="0">
              <a:buNone/>
            </a:pPr>
            <a:r>
              <a:rPr lang="en-US" sz="1400" b="1" dirty="0">
                <a:solidFill>
                  <a:srgbClr val="3366FF"/>
                </a:solidFill>
                <a:latin typeface="Courier New"/>
                <a:cs typeface="Courier New"/>
              </a:rPr>
              <a:t>  CL_MEM_ALLOC_HOST_PTR, //pinned memory flag</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NULL, //host pointer must be NULL</a:t>
            </a:r>
          </a:p>
          <a:p>
            <a:pPr marL="0" indent="0">
              <a:buNone/>
            </a:pPr>
            <a:r>
              <a:rPr lang="en-US" sz="1400" b="1" dirty="0">
                <a:solidFill>
                  <a:srgbClr val="3366FF"/>
                </a:solidFill>
                <a:latin typeface="Courier New"/>
                <a:cs typeface="Courier New"/>
              </a:rPr>
              <a:t>  NULL</a:t>
            </a:r>
          </a:p>
          <a:p>
            <a:pPr marL="0" indent="0">
              <a:buNone/>
            </a:pPr>
            <a:r>
              <a:rPr lang="en-US" sz="1400" b="1" dirty="0">
                <a:solidFill>
                  <a:srgbClr val="3366FF"/>
                </a:solidFill>
                <a:latin typeface="Courier New"/>
                <a:cs typeface="Courier New"/>
              </a:rPr>
              <a:t>);</a:t>
            </a:r>
          </a:p>
          <a:p>
            <a:pPr marL="0" indent="0">
              <a:buNone/>
            </a:pPr>
            <a:endParaRPr lang="en-US" sz="1400" b="1" dirty="0">
              <a:solidFill>
                <a:srgbClr val="3366FF"/>
              </a:solidFill>
              <a:latin typeface="Courier New"/>
              <a:cs typeface="Courier New"/>
            </a:endParaRPr>
          </a:p>
          <a:p>
            <a:pPr marL="0" indent="0">
              <a:buNone/>
            </a:pPr>
            <a:r>
              <a:rPr lang="en-US" sz="1400" b="1" dirty="0">
                <a:solidFill>
                  <a:srgbClr val="3366FF"/>
                </a:solidFill>
                <a:latin typeface="Courier New"/>
                <a:cs typeface="Courier New"/>
              </a:rPr>
              <a:t>float *</a:t>
            </a:r>
            <a:r>
              <a:rPr lang="en-US" sz="1400" b="1" dirty="0" err="1">
                <a:solidFill>
                  <a:srgbClr val="3366FF"/>
                </a:solidFill>
                <a:latin typeface="Courier New"/>
                <a:cs typeface="Courier New"/>
              </a:rPr>
              <a:t>hostPtrA</a:t>
            </a:r>
            <a:r>
              <a:rPr lang="en-US" sz="1400" b="1" dirty="0">
                <a:solidFill>
                  <a:srgbClr val="3366FF"/>
                </a:solidFill>
                <a:latin typeface="Courier New"/>
                <a:cs typeface="Courier New"/>
              </a:rPr>
              <a:t> = </a:t>
            </a:r>
          </a:p>
          <a:p>
            <a:pPr marL="0" indent="0">
              <a:buNone/>
            </a:pPr>
            <a:r>
              <a:rPr lang="en-US" sz="1400" b="1" dirty="0">
                <a:solidFill>
                  <a:srgbClr val="3366FF"/>
                </a:solidFill>
                <a:latin typeface="Courier New"/>
                <a:cs typeface="Courier New"/>
              </a:rPr>
              <a:t>(float *) </a:t>
            </a:r>
            <a:r>
              <a:rPr lang="en-US" sz="1400" b="1" dirty="0" err="1">
                <a:solidFill>
                  <a:srgbClr val="3366FF"/>
                </a:solidFill>
                <a:latin typeface="Courier New"/>
                <a:cs typeface="Courier New"/>
              </a:rPr>
              <a:t>clEnqueueMapBuffer</a:t>
            </a:r>
            <a:r>
              <a:rPr lang="en-US" sz="1400" b="1" dirty="0">
                <a:solidFill>
                  <a:srgbClr val="3366FF"/>
                </a:solidFill>
                <a:latin typeface="Courier New"/>
                <a:cs typeface="Courier New"/>
              </a:rPr>
              <a:t>(</a:t>
            </a:r>
          </a:p>
          <a:p>
            <a:pPr marL="0" indent="0">
              <a:buNone/>
            </a:pPr>
            <a:r>
              <a:rPr lang="en-US" sz="1400" b="1" dirty="0">
                <a:solidFill>
                  <a:srgbClr val="3366FF"/>
                </a:solidFill>
                <a:latin typeface="Courier New"/>
                <a:cs typeface="Courier New"/>
              </a:rPr>
              <a:t>  queue, </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devPtrA</a:t>
            </a:r>
            <a:r>
              <a:rPr lang="en-US" sz="1400" b="1" dirty="0">
                <a:solidFill>
                  <a:srgbClr val="3366FF"/>
                </a:solidFill>
                <a:latin typeface="Courier New"/>
                <a:cs typeface="Courier New"/>
              </a:rPr>
              <a:t>, </a:t>
            </a:r>
          </a:p>
          <a:p>
            <a:pPr marL="0" indent="0">
              <a:buNone/>
            </a:pPr>
            <a:r>
              <a:rPr lang="en-US" sz="1400" b="1" dirty="0">
                <a:solidFill>
                  <a:srgbClr val="3366FF"/>
                </a:solidFill>
                <a:latin typeface="Courier New"/>
                <a:cs typeface="Courier New"/>
              </a:rPr>
              <a:t>  CL_TRUE, //blocking map</a:t>
            </a:r>
          </a:p>
          <a:p>
            <a:pPr marL="0" indent="0">
              <a:buNone/>
            </a:pPr>
            <a:r>
              <a:rPr lang="en-US" sz="1400" b="1" dirty="0">
                <a:solidFill>
                  <a:srgbClr val="3366FF"/>
                </a:solidFill>
                <a:latin typeface="Courier New"/>
                <a:cs typeface="Courier New"/>
              </a:rPr>
              <a:t>  CL_MAP_WRITE_INVALIDATE_REGION, //write data</a:t>
            </a:r>
          </a:p>
          <a:p>
            <a:pPr marL="0" indent="0">
              <a:buNone/>
            </a:pPr>
            <a:r>
              <a:rPr lang="en-US" sz="1400" b="1" dirty="0">
                <a:solidFill>
                  <a:srgbClr val="3366FF"/>
                </a:solidFill>
                <a:latin typeface="Courier New"/>
                <a:cs typeface="Courier New"/>
              </a:rPr>
              <a:t>  0,       //offset of region</a:t>
            </a:r>
          </a:p>
          <a:p>
            <a:pPr marL="0" indent="0">
              <a:buNone/>
            </a:pPr>
            <a:r>
              <a:rPr lang="en-US" sz="1400" b="1" dirty="0">
                <a:solidFill>
                  <a:srgbClr val="3366FF"/>
                </a:solidFill>
                <a:latin typeface="Courier New"/>
                <a:cs typeface="Courier New"/>
              </a:rPr>
              <a:t>  </a:t>
            </a:r>
            <a:r>
              <a:rPr lang="en-US" sz="1400" b="1" dirty="0" err="1">
                <a:solidFill>
                  <a:srgbClr val="3366FF"/>
                </a:solidFill>
                <a:latin typeface="Courier New"/>
                <a:cs typeface="Courier New"/>
              </a:rPr>
              <a:t>len</a:t>
            </a:r>
            <a:r>
              <a:rPr lang="en-US" sz="1400" b="1" dirty="0">
                <a:solidFill>
                  <a:srgbClr val="3366FF"/>
                </a:solidFill>
                <a:latin typeface="Courier New"/>
                <a:cs typeface="Courier New"/>
              </a:rPr>
              <a:t>,     //amount of data to be mapped</a:t>
            </a:r>
          </a:p>
          <a:p>
            <a:pPr marL="0" indent="0">
              <a:buNone/>
            </a:pPr>
            <a:r>
              <a:rPr lang="en-US" sz="1400" b="1" dirty="0">
                <a:solidFill>
                  <a:srgbClr val="3366FF"/>
                </a:solidFill>
                <a:latin typeface="Courier New"/>
                <a:cs typeface="Courier New"/>
              </a:rPr>
              <a:t>  0, NULL, NULL, //event information</a:t>
            </a:r>
          </a:p>
          <a:p>
            <a:pPr marL="0" indent="0">
              <a:buNone/>
            </a:pPr>
            <a:r>
              <a:rPr lang="en-US" sz="1400" b="1" dirty="0">
                <a:solidFill>
                  <a:srgbClr val="3366FF"/>
                </a:solidFill>
                <a:latin typeface="Courier New"/>
                <a:cs typeface="Courier New"/>
              </a:rPr>
              <a:t>  NULL     //error code pointer</a:t>
            </a:r>
          </a:p>
          <a:p>
            <a:pPr marL="0" indent="0">
              <a:buNone/>
            </a:pPr>
            <a:r>
              <a:rPr lang="en-US" sz="1400" b="1" dirty="0">
                <a:solidFill>
                  <a:srgbClr val="3366FF"/>
                </a:solidFill>
                <a:latin typeface="Courier New"/>
                <a:cs typeface="Courier New"/>
              </a:rPr>
              <a:t>);</a:t>
            </a:r>
          </a:p>
        </p:txBody>
      </p:sp>
      <p:sp>
        <p:nvSpPr>
          <p:cNvPr id="3" name="TextBox 2"/>
          <p:cNvSpPr txBox="1"/>
          <p:nvPr/>
        </p:nvSpPr>
        <p:spPr>
          <a:xfrm>
            <a:off x="4067944" y="6093296"/>
            <a:ext cx="5076056" cy="461665"/>
          </a:xfrm>
          <a:prstGeom prst="rect">
            <a:avLst/>
          </a:prstGeom>
          <a:noFill/>
        </p:spPr>
        <p:txBody>
          <a:bodyPr wrap="square" rtlCol="0">
            <a:spAutoFit/>
          </a:bodyPr>
          <a:lstStyle/>
          <a:p>
            <a:r>
              <a:rPr lang="en-US" sz="1200" b="1" dirty="0">
                <a:solidFill>
                  <a:srgbClr val="3366FF"/>
                </a:solidFill>
                <a:latin typeface="Courier New"/>
                <a:cs typeface="Courier New"/>
              </a:rPr>
              <a:t>CL_MAP_WRITE_INVALIDATE_REGION </a:t>
            </a:r>
            <a:r>
              <a:rPr lang="en-US" sz="1200" b="1" dirty="0">
                <a:cs typeface="Courier New"/>
              </a:rPr>
              <a:t>is a v1.2 feature; if using v1.1 or earlier, would have to use </a:t>
            </a:r>
            <a:r>
              <a:rPr lang="en-US" sz="1200" b="1" dirty="0">
                <a:solidFill>
                  <a:srgbClr val="3366FF"/>
                </a:solidFill>
                <a:latin typeface="Courier New"/>
                <a:cs typeface="Courier New"/>
              </a:rPr>
              <a:t>CL_MAP_WRITE </a:t>
            </a:r>
            <a:r>
              <a:rPr lang="en-US" sz="1200" b="1" dirty="0">
                <a:cs typeface="Courier New"/>
              </a:rPr>
              <a:t>instead</a:t>
            </a:r>
            <a:r>
              <a:rPr lang="en-US" sz="1200" b="1" dirty="0">
                <a:solidFill>
                  <a:srgbClr val="3366FF"/>
                </a:solidFill>
                <a:latin typeface="Courier New"/>
                <a:cs typeface="Courier New"/>
              </a:rPr>
              <a:t>.</a:t>
            </a:r>
            <a:endParaRPr lang="en-GB" sz="1200" dirty="0"/>
          </a:p>
        </p:txBody>
      </p:sp>
    </p:spTree>
    <p:extLst>
      <p:ext uri="{BB962C8B-B14F-4D97-AF65-F5344CB8AC3E}">
        <p14:creationId xmlns:p14="http://schemas.microsoft.com/office/powerpoint/2010/main" val="36816038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a:t>
            </a:r>
          </a:p>
        </p:txBody>
      </p:sp>
      <p:sp>
        <p:nvSpPr>
          <p:cNvPr id="3" name="Content Placeholder 2"/>
          <p:cNvSpPr>
            <a:spLocks noGrp="1"/>
          </p:cNvSpPr>
          <p:nvPr>
            <p:ph idx="1"/>
          </p:nvPr>
        </p:nvSpPr>
        <p:spPr/>
        <p:txBody>
          <a:bodyPr>
            <a:normAutofit fontScale="92500" lnSpcReduction="10000"/>
          </a:bodyPr>
          <a:lstStyle/>
          <a:p>
            <a:r>
              <a:rPr lang="en-US" dirty="0"/>
              <a:t>Again, allocating pinned memory is much more expensive (about 100x slower) than regular memory, so frequent allocations will be bad for performance.</a:t>
            </a:r>
          </a:p>
          <a:p>
            <a:r>
              <a:rPr lang="en-US" dirty="0"/>
              <a:t>However, frequent reads and writes will be much faster!</a:t>
            </a:r>
          </a:p>
          <a:p>
            <a:r>
              <a:rPr lang="en-US" dirty="0"/>
              <a:t>Not all platforms support pinned memory. But, the above method will still work, and at least will not be any slower than regular use</a:t>
            </a:r>
          </a:p>
        </p:txBody>
      </p:sp>
    </p:spTree>
    <p:extLst>
      <p:ext uri="{BB962C8B-B14F-4D97-AF65-F5344CB8AC3E}">
        <p14:creationId xmlns:p14="http://schemas.microsoft.com/office/powerpoint/2010/main" val="61973380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 for C Programmers</a:t>
            </a:r>
          </a:p>
        </p:txBody>
      </p:sp>
      <p:sp>
        <p:nvSpPr>
          <p:cNvPr id="7" name="Text Placeholder 6"/>
          <p:cNvSpPr>
            <a:spLocks noGrp="1"/>
          </p:cNvSpPr>
          <p:nvPr>
            <p:ph type="body" idx="1"/>
          </p:nvPr>
        </p:nvSpPr>
        <p:spPr/>
        <p:txBody>
          <a:bodyPr/>
          <a:lstStyle/>
          <a:p>
            <a:r>
              <a:rPr lang="en-GB" dirty="0">
                <a:solidFill>
                  <a:schemeClr val="tx1"/>
                </a:solidFill>
              </a:rPr>
              <a:t>Appendix D</a:t>
            </a:r>
          </a:p>
        </p:txBody>
      </p:sp>
    </p:spTree>
    <p:extLst>
      <p:ext uri="{BB962C8B-B14F-4D97-AF65-F5344CB8AC3E}">
        <p14:creationId xmlns:p14="http://schemas.microsoft.com/office/powerpoint/2010/main" val="36262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864096"/>
          </a:xfrm>
        </p:spPr>
        <p:txBody>
          <a:bodyPr>
            <a:normAutofit fontScale="90000"/>
          </a:bodyPr>
          <a:lstStyle/>
          <a:p>
            <a:r>
              <a:rPr lang="en-GB" dirty="0"/>
              <a:t>OpenCL: From cell phone to supercomputer</a:t>
            </a:r>
          </a:p>
        </p:txBody>
      </p:sp>
      <p:sp>
        <p:nvSpPr>
          <p:cNvPr id="5" name="Content Placeholder 4"/>
          <p:cNvSpPr>
            <a:spLocks noGrp="1"/>
          </p:cNvSpPr>
          <p:nvPr>
            <p:ph sz="half" idx="1"/>
          </p:nvPr>
        </p:nvSpPr>
        <p:spPr>
          <a:xfrm>
            <a:off x="107504" y="1412776"/>
            <a:ext cx="5040560" cy="5328592"/>
          </a:xfrm>
        </p:spPr>
        <p:txBody>
          <a:bodyPr>
            <a:normAutofit fontScale="92500" lnSpcReduction="10000"/>
          </a:bodyPr>
          <a:lstStyle/>
          <a:p>
            <a:r>
              <a:rPr lang="en-GB" dirty="0"/>
              <a:t>OpenCL Embedded profile for mobile and embedded silicon</a:t>
            </a:r>
          </a:p>
          <a:p>
            <a:pPr lvl="1"/>
            <a:r>
              <a:rPr lang="en-GB" dirty="0"/>
              <a:t>Relaxes some data type and precision requirements</a:t>
            </a:r>
          </a:p>
          <a:p>
            <a:pPr lvl="1"/>
            <a:r>
              <a:rPr lang="en-GB" dirty="0"/>
              <a:t>Avoids the need for a separate “ES” specification</a:t>
            </a:r>
          </a:p>
          <a:p>
            <a:r>
              <a:rPr lang="en-GB" dirty="0"/>
              <a:t>Khronos APIs provide computing support for imaging &amp; graphics</a:t>
            </a:r>
          </a:p>
          <a:p>
            <a:pPr lvl="1"/>
            <a:r>
              <a:rPr lang="en-GB" dirty="0"/>
              <a:t>Enabling advanced applications in, e.g., Augmented Reality</a:t>
            </a:r>
          </a:p>
          <a:p>
            <a:r>
              <a:rPr lang="en-GB" dirty="0"/>
              <a:t>OpenCL will enable parallel computing in new markets</a:t>
            </a:r>
          </a:p>
          <a:p>
            <a:pPr lvl="1"/>
            <a:r>
              <a:rPr lang="en-GB" dirty="0"/>
              <a:t>Mobile phones, cars, avionics</a:t>
            </a:r>
          </a:p>
          <a:p>
            <a:endParaRPr lang="en-GB"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028050" y="1700808"/>
            <a:ext cx="3936438" cy="2952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4"/>
          <p:cNvSpPr txBox="1">
            <a:spLocks/>
          </p:cNvSpPr>
          <p:nvPr/>
        </p:nvSpPr>
        <p:spPr>
          <a:xfrm>
            <a:off x="5292080" y="4805536"/>
            <a:ext cx="3600400" cy="18638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GB" sz="2000" dirty="0"/>
              <a:t>A camera phone with GPS processes images to recognize buildings and landmarks and provides relevant data from internet</a:t>
            </a:r>
          </a:p>
        </p:txBody>
      </p:sp>
    </p:spTree>
    <p:extLst>
      <p:ext uri="{BB962C8B-B14F-4D97-AF65-F5344CB8AC3E}">
        <p14:creationId xmlns:p14="http://schemas.microsoft.com/office/powerpoint/2010/main" val="19801026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 for C programmers</a:t>
            </a:r>
          </a:p>
        </p:txBody>
      </p:sp>
      <p:sp>
        <p:nvSpPr>
          <p:cNvPr id="5" name="Content Placeholder 4"/>
          <p:cNvSpPr>
            <a:spLocks noGrp="1"/>
          </p:cNvSpPr>
          <p:nvPr>
            <p:ph idx="1"/>
          </p:nvPr>
        </p:nvSpPr>
        <p:spPr/>
        <p:txBody>
          <a:bodyPr>
            <a:normAutofit fontScale="92500"/>
          </a:bodyPr>
          <a:lstStyle/>
          <a:p>
            <a:r>
              <a:rPr lang="en-GB" dirty="0"/>
              <a:t>This Appendix shows and highlights some of the basic features and principles of C++.</a:t>
            </a:r>
          </a:p>
          <a:p>
            <a:endParaRPr lang="en-GB" dirty="0"/>
          </a:p>
          <a:p>
            <a:r>
              <a:rPr lang="en-GB" dirty="0"/>
              <a:t>It is intended for the working C programmer.</a:t>
            </a:r>
          </a:p>
          <a:p>
            <a:endParaRPr lang="en-GB" dirty="0"/>
          </a:p>
          <a:p>
            <a:r>
              <a:rPr lang="en-GB" dirty="0"/>
              <a:t>The C++ standards:</a:t>
            </a:r>
          </a:p>
          <a:p>
            <a:pPr lvl="1"/>
            <a:r>
              <a:rPr lang="en-GB" dirty="0"/>
              <a:t>ISO/ANSI Standard 1998 (revision 2003)</a:t>
            </a:r>
          </a:p>
          <a:p>
            <a:pPr lvl="1"/>
            <a:r>
              <a:rPr lang="en-GB" dirty="0"/>
              <a:t>ISO/ANSI Standard 2011 (aka C++0x or C++11) </a:t>
            </a:r>
          </a:p>
          <a:p>
            <a:endParaRPr lang="en-GB" dirty="0"/>
          </a:p>
        </p:txBody>
      </p:sp>
    </p:spTree>
    <p:extLst>
      <p:ext uri="{BB962C8B-B14F-4D97-AF65-F5344CB8AC3E}">
        <p14:creationId xmlns:p14="http://schemas.microsoft.com/office/powerpoint/2010/main" val="17733698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Comments, includes, and variable definitions</a:t>
            </a:r>
          </a:p>
        </p:txBody>
      </p:sp>
      <p:sp>
        <p:nvSpPr>
          <p:cNvPr id="3" name="Content Placeholder 2"/>
          <p:cNvSpPr>
            <a:spLocks noGrp="1"/>
          </p:cNvSpPr>
          <p:nvPr>
            <p:ph idx="1"/>
          </p:nvPr>
        </p:nvSpPr>
        <p:spPr>
          <a:xfrm>
            <a:off x="107504" y="1600200"/>
            <a:ext cx="8928992" cy="4997152"/>
          </a:xfrm>
        </p:spPr>
        <p:txBody>
          <a:bodyPr>
            <a:normAutofit/>
          </a:bodyPr>
          <a:lstStyle/>
          <a:p>
            <a:r>
              <a:rPr lang="en-GB" dirty="0"/>
              <a:t>Single line comments:</a:t>
            </a:r>
          </a:p>
          <a:p>
            <a:pPr marL="0" indent="0">
              <a:buNone/>
            </a:pPr>
            <a:r>
              <a:rPr lang="en-GB" dirty="0">
                <a:latin typeface="Courier New Bold"/>
              </a:rPr>
              <a:t>   </a:t>
            </a:r>
            <a:r>
              <a:rPr lang="en-GB" sz="2400" dirty="0">
                <a:solidFill>
                  <a:schemeClr val="tx1">
                    <a:lumMod val="85000"/>
                  </a:schemeClr>
                </a:solidFill>
                <a:latin typeface="Courier New Bold"/>
              </a:rPr>
              <a:t>// this is a C++ comment</a:t>
            </a:r>
          </a:p>
          <a:p>
            <a:r>
              <a:rPr lang="en-GB" dirty="0"/>
              <a:t>C includes are prefixed with “c”:</a:t>
            </a:r>
          </a:p>
          <a:p>
            <a:pPr marL="0" indent="0">
              <a:buNone/>
            </a:pPr>
            <a:r>
              <a:rPr lang="en-GB" dirty="0"/>
              <a:t>   </a:t>
            </a:r>
            <a:r>
              <a:rPr lang="en-GB" sz="2400" dirty="0"/>
              <a:t>   </a:t>
            </a:r>
            <a:r>
              <a:rPr lang="en-GB" sz="2400" dirty="0">
                <a:latin typeface="Courier New Bold"/>
              </a:rPr>
              <a:t>#include &lt;</a:t>
            </a:r>
            <a:r>
              <a:rPr lang="en-GB" sz="2400" dirty="0" err="1">
                <a:latin typeface="Courier New Bold"/>
              </a:rPr>
              <a:t>cstdio</a:t>
            </a:r>
            <a:r>
              <a:rPr lang="en-GB" sz="2400" dirty="0">
                <a:latin typeface="Courier New Bold"/>
              </a:rPr>
              <a:t>&gt;</a:t>
            </a:r>
          </a:p>
          <a:p>
            <a:r>
              <a:rPr lang="en-GB" dirty="0"/>
              <a:t>IO from keyboard and to console</a:t>
            </a:r>
          </a:p>
          <a:p>
            <a:pPr marL="0" indent="0">
              <a:buNone/>
            </a:pPr>
            <a:r>
              <a:rPr lang="en-GB" sz="2600" dirty="0">
                <a:latin typeface="Letter Gothic Std"/>
              </a:rPr>
              <a:t>   </a:t>
            </a:r>
            <a:r>
              <a:rPr lang="en-GB" sz="2400" dirty="0">
                <a:latin typeface="Letter Gothic Std"/>
              </a:rPr>
              <a:t>   </a:t>
            </a:r>
            <a:r>
              <a:rPr lang="en-GB" sz="2400" dirty="0">
                <a:latin typeface="Courier New Bold"/>
              </a:rPr>
              <a:t>#include &lt;</a:t>
            </a:r>
            <a:r>
              <a:rPr lang="en-GB" sz="2400" dirty="0" err="1">
                <a:latin typeface="Courier New Bold"/>
              </a:rPr>
              <a:t>iosteam</a:t>
            </a:r>
            <a:r>
              <a:rPr lang="en-GB" sz="2400" dirty="0">
                <a:latin typeface="Courier New Bold"/>
              </a:rPr>
              <a:t>&gt;</a:t>
            </a:r>
          </a:p>
          <a:p>
            <a:pPr marL="0"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int</a:t>
            </a:r>
            <a:r>
              <a:rPr lang="en-GB" sz="2400" dirty="0">
                <a:solidFill>
                  <a:schemeClr val="accent2"/>
                </a:solidFill>
                <a:latin typeface="Courier New Bold"/>
              </a:rPr>
              <a:t> </a:t>
            </a:r>
            <a:r>
              <a:rPr lang="en-GB" sz="2400" dirty="0">
                <a:latin typeface="Courier New Bold"/>
              </a:rPr>
              <a:t>a</a:t>
            </a:r>
            <a:r>
              <a:rPr lang="en-GB" sz="2400" dirty="0">
                <a:solidFill>
                  <a:schemeClr val="tx1">
                    <a:lumMod val="85000"/>
                  </a:schemeClr>
                </a:solidFill>
                <a:latin typeface="Courier New Bold"/>
              </a:rPr>
              <a:t>;  </a:t>
            </a:r>
          </a:p>
          <a:p>
            <a:pPr marL="0" indent="0">
              <a:buNone/>
            </a:pPr>
            <a:r>
              <a:rPr lang="en-GB" sz="2400" dirty="0">
                <a:latin typeface="Courier New Bold"/>
              </a:rPr>
              <a:t>   </a:t>
            </a:r>
            <a:r>
              <a:rPr lang="en-GB" sz="2400" dirty="0" err="1">
                <a:latin typeface="Courier New Bold"/>
              </a:rPr>
              <a:t>std</a:t>
            </a:r>
            <a:r>
              <a:rPr lang="en-GB" sz="2400" dirty="0">
                <a:latin typeface="Courier New Bold"/>
              </a:rPr>
              <a:t>::</a:t>
            </a:r>
            <a:r>
              <a:rPr lang="en-GB" sz="2400" dirty="0" err="1">
                <a:latin typeface="Courier New Bold"/>
              </a:rPr>
              <a:t>cin</a:t>
            </a:r>
            <a:r>
              <a:rPr lang="en-GB" sz="2400" dirty="0">
                <a:latin typeface="Courier New Bold"/>
              </a:rPr>
              <a:t> &gt;&gt; a;  </a:t>
            </a:r>
            <a:r>
              <a:rPr lang="en-GB" sz="2400" dirty="0">
                <a:solidFill>
                  <a:schemeClr val="tx1">
                    <a:lumMod val="85000"/>
                  </a:schemeClr>
                </a:solidFill>
                <a:latin typeface="Courier New Bold"/>
              </a:rPr>
              <a:t>// input integer to ‘a’</a:t>
            </a:r>
          </a:p>
          <a:p>
            <a:pPr marL="0" indent="0">
              <a:buNone/>
            </a:pPr>
            <a:r>
              <a:rPr lang="en-GB" sz="2400" dirty="0">
                <a:latin typeface="Courier New Bold"/>
              </a:rPr>
              <a:t>   </a:t>
            </a:r>
            <a:r>
              <a:rPr lang="en-GB" sz="2400" dirty="0" err="1">
                <a:latin typeface="Courier New Bold"/>
              </a:rPr>
              <a:t>std</a:t>
            </a:r>
            <a:r>
              <a:rPr lang="en-GB" sz="2400" dirty="0">
                <a:latin typeface="Courier New Bold"/>
              </a:rPr>
              <a:t>::</a:t>
            </a:r>
            <a:r>
              <a:rPr lang="en-GB" sz="2400" dirty="0" err="1">
                <a:latin typeface="Courier New Bold"/>
              </a:rPr>
              <a:t>cout</a:t>
            </a:r>
            <a:r>
              <a:rPr lang="en-GB" sz="2400" dirty="0">
                <a:latin typeface="Courier New Bold"/>
              </a:rPr>
              <a:t> &lt;&lt; a; </a:t>
            </a:r>
            <a:r>
              <a:rPr lang="en-GB" sz="2400" dirty="0">
                <a:solidFill>
                  <a:schemeClr val="tx1">
                    <a:lumMod val="85000"/>
                  </a:schemeClr>
                </a:solidFill>
                <a:latin typeface="Courier New Bold"/>
              </a:rPr>
              <a:t>// outputs ‘a’ to console</a:t>
            </a:r>
          </a:p>
          <a:p>
            <a:endParaRPr lang="en-GB" dirty="0"/>
          </a:p>
          <a:p>
            <a:endParaRPr lang="en-GB" dirty="0"/>
          </a:p>
        </p:txBody>
      </p:sp>
    </p:spTree>
    <p:extLst>
      <p:ext uri="{BB962C8B-B14F-4D97-AF65-F5344CB8AC3E}">
        <p14:creationId xmlns:p14="http://schemas.microsoft.com/office/powerpoint/2010/main" val="12535182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Namespaces</a:t>
            </a:r>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Definitions and variables can be scoped with namespaces.</a:t>
            </a:r>
          </a:p>
          <a:p>
            <a:pPr marL="457200" lvl="1" indent="0">
              <a:buNone/>
            </a:pPr>
            <a:r>
              <a:rPr lang="en-GB" dirty="0"/>
              <a:t> :: is used to dereference.</a:t>
            </a:r>
          </a:p>
          <a:p>
            <a:r>
              <a:rPr lang="en-GB" dirty="0"/>
              <a:t>Using namespace opens names space into current scope.</a:t>
            </a:r>
          </a:p>
          <a:p>
            <a:r>
              <a:rPr lang="en-GB" dirty="0"/>
              <a:t>Default namespace is std.</a:t>
            </a:r>
          </a:p>
          <a:p>
            <a:pPr marL="0" indent="0">
              <a:buNone/>
            </a:pPr>
            <a:endParaRPr lang="en-GB" dirty="0"/>
          </a:p>
          <a:p>
            <a:pPr marL="0" indent="0">
              <a:buNone/>
            </a:pPr>
            <a:r>
              <a:rPr lang="en-GB" b="1" dirty="0">
                <a:latin typeface="Courier New Bold"/>
              </a:rPr>
              <a:t> </a:t>
            </a:r>
            <a:r>
              <a:rPr lang="en-GB" sz="2900" b="1" dirty="0">
                <a:latin typeface="Courier New Bold"/>
              </a:rPr>
              <a:t>#</a:t>
            </a:r>
            <a:r>
              <a:rPr lang="en-GB" sz="2900" b="1" dirty="0">
                <a:solidFill>
                  <a:schemeClr val="accent2"/>
                </a:solidFill>
                <a:latin typeface="Courier New Bold"/>
              </a:rPr>
              <a:t>include</a:t>
            </a:r>
            <a:r>
              <a:rPr lang="en-GB" sz="2900" b="1" dirty="0">
                <a:latin typeface="Courier New Bold"/>
              </a:rPr>
              <a:t> </a:t>
            </a:r>
            <a:r>
              <a:rPr lang="en-GB" sz="2900" b="1" dirty="0">
                <a:solidFill>
                  <a:schemeClr val="accent4"/>
                </a:solidFill>
                <a:latin typeface="Courier New Bold"/>
              </a:rPr>
              <a:t>&lt;</a:t>
            </a:r>
            <a:r>
              <a:rPr lang="en-GB" sz="2900" b="1" dirty="0" err="1">
                <a:solidFill>
                  <a:schemeClr val="accent4"/>
                </a:solidFill>
                <a:latin typeface="Courier New Bold"/>
              </a:rPr>
              <a:t>iostream</a:t>
            </a:r>
            <a:r>
              <a:rPr lang="en-GB" sz="2900" b="1" dirty="0">
                <a:solidFill>
                  <a:schemeClr val="accent4"/>
                </a:solidFill>
                <a:latin typeface="Courier New Bold"/>
              </a:rPr>
              <a:t>&gt; </a:t>
            </a:r>
            <a:r>
              <a:rPr lang="en-GB" sz="2900" b="1" dirty="0">
                <a:solidFill>
                  <a:schemeClr val="tx1">
                    <a:lumMod val="85000"/>
                  </a:schemeClr>
                </a:solidFill>
                <a:latin typeface="Courier New Bold"/>
              </a:rPr>
              <a:t>// definitions in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 namespace</a:t>
            </a:r>
          </a:p>
          <a:p>
            <a:pPr marL="0" indent="0">
              <a:buNone/>
            </a:pPr>
            <a:r>
              <a:rPr lang="en-GB" sz="2900" b="1" dirty="0">
                <a:latin typeface="Courier New Bold"/>
              </a:rPr>
              <a:t>         </a:t>
            </a:r>
            <a:r>
              <a:rPr lang="en-GB" sz="2900" b="1" dirty="0">
                <a:solidFill>
                  <a:schemeClr val="accent2"/>
                </a:solidFill>
                <a:latin typeface="Courier New Bold"/>
              </a:rPr>
              <a:t>namespace</a:t>
            </a:r>
            <a:r>
              <a:rPr lang="en-GB" sz="2900" b="1" dirty="0">
                <a:latin typeface="Courier New Bold"/>
              </a:rPr>
              <a:t> foo {</a:t>
            </a:r>
          </a:p>
          <a:p>
            <a:pPr marL="0" indent="0">
              <a:buNone/>
            </a:pPr>
            <a:r>
              <a:rPr lang="en-GB" sz="2900" b="1" dirty="0">
                <a:solidFill>
                  <a:schemeClr val="tx2">
                    <a:lumMod val="75000"/>
                  </a:schemeClr>
                </a:solidFill>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id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 </a:t>
            </a:r>
            <a:r>
              <a:rPr lang="en-GB" sz="2900" b="1" dirty="0">
                <a:solidFill>
                  <a:schemeClr val="accent2"/>
                </a:solidFill>
                <a:latin typeface="Courier New Bold"/>
              </a:rPr>
              <a:t>return</a:t>
            </a:r>
            <a:r>
              <a:rPr lang="en-GB" sz="2900" b="1" dirty="0">
                <a:latin typeface="Courier New Bold"/>
              </a:rPr>
              <a:t> x; }</a:t>
            </a:r>
          </a:p>
          <a:p>
            <a:pPr marL="0" indent="0">
              <a:buNone/>
            </a:pPr>
            <a:r>
              <a:rPr lang="en-GB" sz="2900" b="1" dirty="0">
                <a:latin typeface="Courier New Bold"/>
              </a:rPr>
              <a:t>          };</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x = foo::id(10);</a:t>
            </a:r>
          </a:p>
          <a:p>
            <a:pPr marL="0" indent="0">
              <a:buNone/>
            </a:pPr>
            <a:r>
              <a:rPr lang="en-GB" sz="2900" b="1" dirty="0">
                <a:latin typeface="Courier New Bold"/>
              </a:rPr>
              <a:t>          </a:t>
            </a:r>
            <a:r>
              <a:rPr lang="en-GB" sz="2900" b="1" dirty="0">
                <a:solidFill>
                  <a:schemeClr val="accent2"/>
                </a:solidFill>
                <a:latin typeface="Courier New Bold"/>
              </a:rPr>
              <a:t>using</a:t>
            </a:r>
            <a:r>
              <a:rPr lang="en-GB" sz="2900" b="1" dirty="0">
                <a:latin typeface="Courier New Bold"/>
              </a:rPr>
              <a:t> namespace </a:t>
            </a:r>
            <a:r>
              <a:rPr lang="en-GB" sz="2900" b="1" dirty="0" err="1">
                <a:latin typeface="Courier New Bold"/>
              </a:rPr>
              <a:t>std</a:t>
            </a:r>
            <a:r>
              <a:rPr lang="en-GB" sz="2900" b="1" dirty="0">
                <a:latin typeface="Courier New Bold"/>
              </a:rPr>
              <a:t>;</a:t>
            </a:r>
          </a:p>
          <a:p>
            <a:pPr marL="0" indent="0">
              <a:buNone/>
            </a:pPr>
            <a:r>
              <a:rPr lang="en-GB" sz="2900" b="1" dirty="0">
                <a:latin typeface="Courier New Bold"/>
              </a:rPr>
              <a:t>          </a:t>
            </a:r>
            <a:r>
              <a:rPr lang="en-GB" sz="2900" b="1" dirty="0" err="1">
                <a:latin typeface="Courier New Bold"/>
              </a:rPr>
              <a:t>cout</a:t>
            </a:r>
            <a:r>
              <a:rPr lang="en-GB" sz="2900" b="1" dirty="0">
                <a:latin typeface="Courier New Bold"/>
              </a:rPr>
              <a:t> &lt;&lt; x; </a:t>
            </a:r>
            <a:r>
              <a:rPr lang="en-GB" sz="2900" b="1" dirty="0">
                <a:solidFill>
                  <a:schemeClr val="tx1">
                    <a:lumMod val="85000"/>
                  </a:schemeClr>
                </a:solidFill>
                <a:latin typeface="Courier New Bold"/>
              </a:rPr>
              <a:t>// no need to prefix with </a:t>
            </a:r>
            <a:r>
              <a:rPr lang="en-GB" sz="2900" b="1" dirty="0" err="1">
                <a:solidFill>
                  <a:schemeClr val="tx1">
                    <a:lumMod val="85000"/>
                  </a:schemeClr>
                </a:solidFill>
                <a:latin typeface="Courier New Bold"/>
              </a:rPr>
              <a:t>std</a:t>
            </a:r>
            <a:r>
              <a:rPr lang="en-GB" sz="2900" b="1" dirty="0">
                <a:solidFill>
                  <a:schemeClr val="tx1">
                    <a:lumMod val="85000"/>
                  </a:schemeClr>
                </a:solidFill>
                <a:latin typeface="Courier New Bold"/>
              </a:rPr>
              <a:t>::</a:t>
            </a:r>
          </a:p>
          <a:p>
            <a:endParaRPr lang="en-GB" sz="2900" b="1" dirty="0">
              <a:latin typeface="Courier New Bold"/>
            </a:endParaRPr>
          </a:p>
        </p:txBody>
      </p:sp>
    </p:spTree>
    <p:extLst>
      <p:ext uri="{BB962C8B-B14F-4D97-AF65-F5344CB8AC3E}">
        <p14:creationId xmlns:p14="http://schemas.microsoft.com/office/powerpoint/2010/main" val="25526476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1143000"/>
          </a:xfrm>
        </p:spPr>
        <p:txBody>
          <a:bodyPr>
            <a:normAutofit fontScale="90000"/>
          </a:bodyPr>
          <a:lstStyle/>
          <a:p>
            <a:r>
              <a:rPr lang="en-GB" dirty="0"/>
              <a:t>References in C++ … </a:t>
            </a:r>
            <a:br>
              <a:rPr lang="en-GB" dirty="0"/>
            </a:br>
            <a:r>
              <a:rPr lang="en-GB" dirty="0"/>
              <a:t>a safer way to do pointers</a:t>
            </a:r>
          </a:p>
        </p:txBody>
      </p:sp>
      <p:sp>
        <p:nvSpPr>
          <p:cNvPr id="3" name="Content Placeholder 2"/>
          <p:cNvSpPr>
            <a:spLocks noGrp="1"/>
          </p:cNvSpPr>
          <p:nvPr>
            <p:ph idx="1"/>
          </p:nvPr>
        </p:nvSpPr>
        <p:spPr>
          <a:xfrm>
            <a:off x="179512" y="1600200"/>
            <a:ext cx="8784976" cy="5069160"/>
          </a:xfrm>
        </p:spPr>
        <p:txBody>
          <a:bodyPr>
            <a:normAutofit fontScale="70000" lnSpcReduction="20000"/>
          </a:bodyPr>
          <a:lstStyle/>
          <a:p>
            <a:r>
              <a:rPr lang="en-GB" dirty="0"/>
              <a:t>References are non-null pointers.  Since they can’t be NULL, you don’t have to check for NULL value all the time (as you do with C)</a:t>
            </a:r>
          </a:p>
          <a:p>
            <a:r>
              <a:rPr lang="en-GB" dirty="0"/>
              <a:t>For example, in C we need to write: </a:t>
            </a:r>
          </a:p>
          <a:p>
            <a:pPr marL="0" indent="0">
              <a:buNone/>
            </a:pPr>
            <a:r>
              <a:rPr lang="en-GB" dirty="0">
                <a:latin typeface="Letter Gothic St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a:solidFill>
                  <a:schemeClr val="tx2">
                    <a:lumMod val="75000"/>
                  </a:schemeClr>
                </a:solidFill>
                <a:latin typeface="Courier New Bold"/>
              </a:rPr>
              <a:t>foo</a:t>
            </a:r>
            <a:r>
              <a:rPr lang="en-GB" b="1" dirty="0">
                <a:latin typeface="Courier New Bold"/>
              </a:rPr>
              <a:t>(</a:t>
            </a:r>
            <a:r>
              <a:rPr lang="en-GB" b="1" dirty="0" err="1">
                <a:solidFill>
                  <a:schemeClr val="accent2"/>
                </a:solidFill>
                <a:latin typeface="Courier New Bold"/>
              </a:rPr>
              <a:t>int</a:t>
            </a:r>
            <a:r>
              <a:rPr lang="en-GB" b="1" dirty="0">
                <a:latin typeface="Courier New Bold"/>
              </a:rPr>
              <a:t> * x)  { </a:t>
            </a:r>
          </a:p>
          <a:p>
            <a:pPr marL="0" indent="0">
              <a:buNone/>
            </a:pPr>
            <a:r>
              <a:rPr lang="en-GB" b="1" dirty="0">
                <a:latin typeface="Courier New Bold"/>
              </a:rPr>
              <a:t>       </a:t>
            </a:r>
            <a:r>
              <a:rPr lang="en-GB" b="1" dirty="0">
                <a:solidFill>
                  <a:schemeClr val="accent1"/>
                </a:solidFill>
                <a:latin typeface="Courier New Bold"/>
              </a:rPr>
              <a:t>if</a:t>
            </a:r>
            <a:r>
              <a:rPr lang="en-GB" b="1" dirty="0">
                <a:latin typeface="Courier New Bold"/>
              </a:rPr>
              <a:t> (x != NULL)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r>
              <a:rPr lang="en-GB" b="1" dirty="0">
                <a:solidFill>
                  <a:schemeClr val="accent2"/>
                </a:solidFill>
                <a:latin typeface="Courier New Bold"/>
              </a:rPr>
              <a:t>else return </a:t>
            </a:r>
            <a:r>
              <a:rPr lang="en-GB" b="1" dirty="0">
                <a:latin typeface="Courier New Bold"/>
              </a:rPr>
              <a:t>0;</a:t>
            </a:r>
          </a:p>
          <a:p>
            <a:pPr marL="0" indent="0">
              <a:buNone/>
            </a:pPr>
            <a:r>
              <a:rPr lang="en-GB" b="1" dirty="0">
                <a:latin typeface="Courier New Bold"/>
              </a:rPr>
              <a:t>     }</a:t>
            </a:r>
          </a:p>
          <a:p>
            <a:r>
              <a:rPr lang="en-GB" dirty="0"/>
              <a:t>In C++ we could write:</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&amp; x)  { </a:t>
            </a:r>
          </a:p>
          <a:p>
            <a:pPr marL="0" indent="0">
              <a:buNone/>
            </a:pPr>
            <a:r>
              <a:rPr lang="en-GB" b="1" dirty="0">
                <a:latin typeface="Courier New Bold"/>
              </a:rPr>
              <a:t>            </a:t>
            </a:r>
            <a:r>
              <a:rPr lang="en-GB" b="1" dirty="0">
                <a:solidFill>
                  <a:schemeClr val="accent2"/>
                </a:solidFill>
                <a:latin typeface="Courier New Bold"/>
              </a:rPr>
              <a:t>return</a:t>
            </a:r>
            <a:r>
              <a:rPr lang="en-GB" b="1" dirty="0">
                <a:latin typeface="Courier New Bold"/>
              </a:rPr>
              <a:t> x;</a:t>
            </a:r>
          </a:p>
          <a:p>
            <a:pPr marL="0" indent="0">
              <a:buNone/>
            </a:pPr>
            <a:r>
              <a:rPr lang="en-GB" b="1" dirty="0">
                <a:latin typeface="Courier New Bold"/>
              </a:rPr>
              <a:t>     }</a:t>
            </a:r>
          </a:p>
          <a:p>
            <a:r>
              <a:rPr lang="en-GB" dirty="0"/>
              <a:t>Note that in both cases the memory address of x is passed (i.e. by reference) and not the value!</a:t>
            </a:r>
          </a:p>
          <a:p>
            <a:endParaRPr lang="en-GB" dirty="0"/>
          </a:p>
        </p:txBody>
      </p:sp>
    </p:spTree>
    <p:extLst>
      <p:ext uri="{BB962C8B-B14F-4D97-AF65-F5344CB8AC3E}">
        <p14:creationId xmlns:p14="http://schemas.microsoft.com/office/powerpoint/2010/main" val="158372482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New/Delete Memory allocation</a:t>
            </a:r>
          </a:p>
        </p:txBody>
      </p:sp>
      <p:sp>
        <p:nvSpPr>
          <p:cNvPr id="3" name="Content Placeholder 2"/>
          <p:cNvSpPr>
            <a:spLocks noGrp="1"/>
          </p:cNvSpPr>
          <p:nvPr>
            <p:ph idx="1"/>
          </p:nvPr>
        </p:nvSpPr>
        <p:spPr/>
        <p:txBody>
          <a:bodyPr>
            <a:normAutofit fontScale="92500" lnSpcReduction="20000"/>
          </a:bodyPr>
          <a:lstStyle/>
          <a:p>
            <a:r>
              <a:rPr lang="en-GB" dirty="0"/>
              <a:t>C++ provides safe(r) memory allocation</a:t>
            </a:r>
          </a:p>
          <a:p>
            <a:r>
              <a:rPr lang="en-GB" dirty="0">
                <a:solidFill>
                  <a:schemeClr val="accent2"/>
                </a:solidFill>
              </a:rPr>
              <a:t>new</a:t>
            </a:r>
            <a:r>
              <a:rPr lang="en-GB" dirty="0"/>
              <a:t>  and </a:t>
            </a:r>
            <a:r>
              <a:rPr lang="en-GB" dirty="0">
                <a:solidFill>
                  <a:schemeClr val="accent2"/>
                </a:solidFill>
              </a:rPr>
              <a:t>delete</a:t>
            </a:r>
            <a:r>
              <a:rPr lang="en-GB" dirty="0"/>
              <a:t> operator are defined for each type, including user defined types. No need to multiple by </a:t>
            </a:r>
            <a:r>
              <a:rPr lang="en-GB" dirty="0" err="1">
                <a:solidFill>
                  <a:schemeClr val="accent1"/>
                </a:solidFill>
              </a:rPr>
              <a:t>sizeof</a:t>
            </a:r>
            <a:r>
              <a:rPr lang="en-GB" dirty="0"/>
              <a:t>(type) as in C.</a:t>
            </a:r>
          </a:p>
          <a:p>
            <a:pPr marL="0" indent="0">
              <a:buNone/>
            </a:pPr>
            <a:r>
              <a:rPr lang="en-GB" dirty="0">
                <a:latin typeface="Letter Gothic St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x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x;</a:t>
            </a:r>
          </a:p>
          <a:p>
            <a:r>
              <a:rPr lang="en-GB" dirty="0"/>
              <a:t>For multi element allocation (i.e. arrays) we must use delete[].</a:t>
            </a:r>
          </a:p>
          <a:p>
            <a:pPr marL="0"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 array = </a:t>
            </a:r>
            <a:r>
              <a:rPr lang="en-GB" b="1" dirty="0">
                <a:solidFill>
                  <a:schemeClr val="accent2"/>
                </a:solidFill>
                <a:latin typeface="Courier New Bold"/>
              </a:rPr>
              <a:t>new</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[100];</a:t>
            </a:r>
          </a:p>
          <a:p>
            <a:pPr marL="0" indent="0">
              <a:buNone/>
            </a:pPr>
            <a:r>
              <a:rPr lang="en-GB" b="1" dirty="0">
                <a:latin typeface="Courier New Bold"/>
              </a:rPr>
              <a:t>     </a:t>
            </a:r>
            <a:r>
              <a:rPr lang="en-GB" b="1" dirty="0">
                <a:solidFill>
                  <a:schemeClr val="accent2"/>
                </a:solidFill>
                <a:latin typeface="Courier New Bold"/>
              </a:rPr>
              <a:t>delete</a:t>
            </a:r>
            <a:r>
              <a:rPr lang="en-GB" b="1" dirty="0">
                <a:latin typeface="Courier New Bold"/>
              </a:rPr>
              <a:t>[] array;</a:t>
            </a:r>
          </a:p>
          <a:p>
            <a:endParaRPr lang="en-GB" dirty="0"/>
          </a:p>
          <a:p>
            <a:endParaRPr lang="en-GB" dirty="0"/>
          </a:p>
        </p:txBody>
      </p:sp>
    </p:spTree>
    <p:extLst>
      <p:ext uri="{BB962C8B-B14F-4D97-AF65-F5344CB8AC3E}">
        <p14:creationId xmlns:p14="http://schemas.microsoft.com/office/powerpoint/2010/main" val="1286754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Overloading</a:t>
            </a:r>
          </a:p>
        </p:txBody>
      </p:sp>
      <p:sp>
        <p:nvSpPr>
          <p:cNvPr id="3" name="Content Placeholder 2"/>
          <p:cNvSpPr>
            <a:spLocks noGrp="1"/>
          </p:cNvSpPr>
          <p:nvPr>
            <p:ph idx="1"/>
          </p:nvPr>
        </p:nvSpPr>
        <p:spPr>
          <a:xfrm>
            <a:off x="107504" y="1412776"/>
            <a:ext cx="8856984" cy="5256584"/>
          </a:xfrm>
        </p:spPr>
        <p:txBody>
          <a:bodyPr>
            <a:normAutofit fontScale="77500" lnSpcReduction="20000"/>
          </a:bodyPr>
          <a:lstStyle/>
          <a:p>
            <a:r>
              <a:rPr lang="en-GB" dirty="0"/>
              <a:t>C++ allows functions to have the same name but with different argument types.</a:t>
            </a:r>
          </a:p>
          <a:p>
            <a:pPr marL="0" indent="0">
              <a:buNone/>
            </a:pPr>
            <a:endParaRPr lang="en-GB" sz="2900" dirty="0">
              <a:latin typeface="Letter Gothic Std"/>
            </a:endParaRPr>
          </a:p>
          <a:p>
            <a:pPr marL="0" indent="0">
              <a:buNone/>
            </a:pPr>
            <a:r>
              <a:rPr lang="en-GB" sz="2900" dirty="0">
                <a:latin typeface="Letter Gothic St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err="1">
                <a:solidFill>
                  <a:schemeClr val="tx2">
                    <a:lumMod val="75000"/>
                  </a:schemeClr>
                </a:solidFill>
                <a:latin typeface="Courier New Bold"/>
              </a:rPr>
              <a:t>int</a:t>
            </a:r>
            <a:r>
              <a:rPr lang="en-GB" sz="2900" b="1" dirty="0">
                <a:latin typeface="Courier New Bold"/>
              </a:rPr>
              <a:t> x,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a:latin typeface="Courier New Bold"/>
              </a:rPr>
              <a:t>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tx2">
                    <a:lumMod val="75000"/>
                  </a:schemeClr>
                </a:solidFill>
                <a:latin typeface="Courier New Bold"/>
              </a:rPr>
              <a:t>float</a:t>
            </a:r>
            <a:r>
              <a:rPr lang="en-GB" sz="2900" b="1" dirty="0">
                <a:latin typeface="Courier New Bold"/>
              </a:rPr>
              <a:t> </a:t>
            </a:r>
            <a:r>
              <a:rPr lang="en-GB" sz="2900" b="1" dirty="0">
                <a:solidFill>
                  <a:schemeClr val="accent1"/>
                </a:solidFill>
                <a:latin typeface="Courier New Bold"/>
              </a:rPr>
              <a:t>add</a:t>
            </a:r>
            <a:r>
              <a:rPr lang="en-GB" sz="2900" b="1" dirty="0">
                <a:latin typeface="Courier New Bold"/>
              </a:rPr>
              <a:t>(</a:t>
            </a:r>
            <a:r>
              <a:rPr lang="en-GB" sz="2900" b="1" dirty="0">
                <a:solidFill>
                  <a:schemeClr val="tx2">
                    <a:lumMod val="75000"/>
                  </a:schemeClr>
                </a:solidFill>
                <a:latin typeface="Courier New Bold"/>
              </a:rPr>
              <a:t>float</a:t>
            </a:r>
            <a:r>
              <a:rPr lang="en-GB" sz="2900" b="1" dirty="0">
                <a:latin typeface="Courier New Bold"/>
              </a:rPr>
              <a:t> x, </a:t>
            </a:r>
            <a:r>
              <a:rPr lang="en-GB" sz="2900" b="1" dirty="0">
                <a:solidFill>
                  <a:schemeClr val="tx2">
                    <a:lumMod val="75000"/>
                  </a:schemeClr>
                </a:solidFill>
                <a:latin typeface="Courier New Bold"/>
              </a:rPr>
              <a:t>float</a:t>
            </a:r>
            <a:r>
              <a:rPr lang="en-GB" sz="2900" b="1" dirty="0">
                <a:latin typeface="Courier New Bold"/>
              </a:rPr>
              <a:t> y) </a:t>
            </a:r>
          </a:p>
          <a:p>
            <a:pPr marL="0" indent="0">
              <a:buNone/>
            </a:pPr>
            <a:r>
              <a:rPr lang="en-GB" sz="2900" b="1" dirty="0">
                <a:latin typeface="Courier New Bold"/>
              </a:rPr>
              <a:t>     {</a:t>
            </a:r>
          </a:p>
          <a:p>
            <a:pPr marL="0" indent="0">
              <a:buNone/>
            </a:pPr>
            <a:r>
              <a:rPr lang="en-GB" sz="2900" b="1" dirty="0">
                <a:latin typeface="Courier New Bold"/>
              </a:rPr>
              <a:t>          </a:t>
            </a:r>
            <a:r>
              <a:rPr lang="en-GB" sz="2900" b="1" dirty="0">
                <a:solidFill>
                  <a:schemeClr val="accent2"/>
                </a:solidFill>
                <a:latin typeface="Courier New Bold"/>
              </a:rPr>
              <a:t>return</a:t>
            </a:r>
            <a:r>
              <a:rPr lang="en-GB" sz="2900" b="1" dirty="0">
                <a:latin typeface="Courier New Bold"/>
              </a:rPr>
              <a:t> </a:t>
            </a:r>
            <a:r>
              <a:rPr lang="en-GB" sz="2900" b="1" dirty="0" err="1">
                <a:latin typeface="Courier New Bold"/>
              </a:rPr>
              <a:t>x+y</a:t>
            </a:r>
            <a:r>
              <a:rPr lang="en-GB" sz="2900" b="1" dirty="0">
                <a:latin typeface="Courier New Bold"/>
              </a:rPr>
              <a:t>;</a:t>
            </a:r>
          </a:p>
          <a:p>
            <a:pPr marL="0" indent="0">
              <a:buNone/>
            </a:pPr>
            <a:r>
              <a:rPr lang="en-GB" sz="2900" b="1" dirty="0">
                <a:latin typeface="Courier New Bold"/>
              </a:rPr>
              <a:t>     }</a:t>
            </a:r>
          </a:p>
          <a:p>
            <a:pPr marL="0" indent="0">
              <a:buNone/>
            </a:pPr>
            <a:r>
              <a:rPr lang="en-GB" sz="2900" b="1" dirty="0">
                <a:latin typeface="Courier New Bold"/>
              </a:rPr>
              <a:t>     // </a:t>
            </a:r>
            <a:r>
              <a:rPr lang="en-GB" sz="2900" b="1" dirty="0">
                <a:solidFill>
                  <a:schemeClr val="tx1">
                    <a:lumMod val="85000"/>
                  </a:schemeClr>
                </a:solidFill>
                <a:latin typeface="Courier New Bold"/>
              </a:rPr>
              <a:t>call the float version of add</a:t>
            </a:r>
          </a:p>
          <a:p>
            <a:pPr marL="0" indent="0">
              <a:buNone/>
            </a:pPr>
            <a:r>
              <a:rPr lang="en-GB" sz="2900" b="1" dirty="0">
                <a:solidFill>
                  <a:schemeClr val="tx1">
                    <a:lumMod val="85000"/>
                  </a:schemeClr>
                </a:solidFill>
                <a:latin typeface="Courier New Bold"/>
              </a:rPr>
              <a:t>     </a:t>
            </a:r>
            <a:r>
              <a:rPr lang="en-GB" sz="2900" b="1" dirty="0">
                <a:solidFill>
                  <a:schemeClr val="tx2">
                    <a:lumMod val="75000"/>
                  </a:schemeClr>
                </a:solidFill>
                <a:latin typeface="Courier New Bold"/>
              </a:rPr>
              <a:t>float</a:t>
            </a:r>
            <a:r>
              <a:rPr lang="en-GB" sz="2900" b="1" dirty="0">
                <a:latin typeface="Courier New Bold"/>
              </a:rPr>
              <a:t>  f = </a:t>
            </a:r>
            <a:r>
              <a:rPr lang="en-GB" sz="2900" b="1" dirty="0">
                <a:solidFill>
                  <a:schemeClr val="accent1"/>
                </a:solidFill>
                <a:latin typeface="Courier New Bold"/>
              </a:rPr>
              <a:t>add</a:t>
            </a:r>
            <a:r>
              <a:rPr lang="en-GB" sz="2900" b="1" dirty="0">
                <a:latin typeface="Courier New Bold"/>
              </a:rPr>
              <a:t>(10.4f, 5.0f); </a:t>
            </a:r>
          </a:p>
          <a:p>
            <a:pPr marL="0" indent="0">
              <a:buNone/>
            </a:pPr>
            <a:r>
              <a:rPr lang="en-GB" sz="2900" b="1" dirty="0">
                <a:solidFill>
                  <a:schemeClr val="tx1">
                    <a:lumMod val="85000"/>
                  </a:schemeClr>
                </a:solidFill>
                <a:latin typeface="Courier New Bold"/>
              </a:rPr>
              <a:t>     // call the </a:t>
            </a:r>
            <a:r>
              <a:rPr lang="en-GB" sz="2900" b="1" dirty="0" err="1">
                <a:solidFill>
                  <a:schemeClr val="tx1">
                    <a:lumMod val="85000"/>
                  </a:schemeClr>
                </a:solidFill>
                <a:latin typeface="Courier New Bold"/>
              </a:rPr>
              <a:t>int</a:t>
            </a:r>
            <a:r>
              <a:rPr lang="en-GB" sz="2900" b="1" dirty="0">
                <a:solidFill>
                  <a:schemeClr val="tx1">
                    <a:lumMod val="85000"/>
                  </a:schemeClr>
                </a:solidFill>
                <a:latin typeface="Courier New Bold"/>
              </a:rPr>
              <a:t> version of add</a:t>
            </a:r>
          </a:p>
          <a:p>
            <a:pPr marL="0" indent="0">
              <a:buNone/>
            </a:pPr>
            <a:r>
              <a:rPr lang="en-GB" sz="2900" b="1" dirty="0">
                <a:latin typeface="Courier New Bold"/>
              </a:rPr>
              <a:t>     </a:t>
            </a:r>
            <a:r>
              <a:rPr lang="en-GB" sz="2900" b="1" dirty="0" err="1">
                <a:solidFill>
                  <a:schemeClr val="tx2">
                    <a:lumMod val="75000"/>
                  </a:schemeClr>
                </a:solidFill>
                <a:latin typeface="Courier New Bold"/>
              </a:rPr>
              <a:t>int</a:t>
            </a:r>
            <a:r>
              <a:rPr lang="en-GB" sz="2900" b="1" dirty="0">
                <a:solidFill>
                  <a:schemeClr val="tx2">
                    <a:lumMod val="75000"/>
                  </a:schemeClr>
                </a:solidFill>
                <a:latin typeface="Courier New Bold"/>
              </a:rPr>
              <a:t> </a:t>
            </a:r>
            <a:r>
              <a:rPr lang="en-GB" sz="2900" b="1" dirty="0" err="1">
                <a:latin typeface="Courier New Bold"/>
              </a:rPr>
              <a:t>i</a:t>
            </a:r>
            <a:r>
              <a:rPr lang="en-GB" sz="2900" b="1" dirty="0">
                <a:latin typeface="Courier New Bold"/>
              </a:rPr>
              <a:t> = </a:t>
            </a:r>
            <a:r>
              <a:rPr lang="en-GB" sz="2900" b="1" dirty="0">
                <a:solidFill>
                  <a:schemeClr val="accent1"/>
                </a:solidFill>
                <a:latin typeface="Courier New Bold"/>
              </a:rPr>
              <a:t>add</a:t>
            </a:r>
            <a:r>
              <a:rPr lang="en-GB" sz="2900" b="1" dirty="0">
                <a:latin typeface="Courier New Bold"/>
              </a:rPr>
              <a:t>(100,20);</a:t>
            </a:r>
            <a:endParaRPr lang="en-GB" b="1" dirty="0">
              <a:latin typeface="Courier New Bold"/>
            </a:endParaRPr>
          </a:p>
        </p:txBody>
      </p:sp>
    </p:spTree>
    <p:extLst>
      <p:ext uri="{BB962C8B-B14F-4D97-AF65-F5344CB8AC3E}">
        <p14:creationId xmlns:p14="http://schemas.microsoft.com/office/powerpoint/2010/main" val="20485618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Classes (and </a:t>
            </a:r>
            <a:r>
              <a:rPr lang="en-GB" dirty="0" err="1"/>
              <a:t>structs</a:t>
            </a:r>
            <a:r>
              <a:rPr lang="en-GB" dirty="0"/>
              <a:t>)</a:t>
            </a:r>
          </a:p>
        </p:txBody>
      </p:sp>
      <p:sp>
        <p:nvSpPr>
          <p:cNvPr id="4" name="Text Placeholder 3"/>
          <p:cNvSpPr>
            <a:spLocks noGrp="1"/>
          </p:cNvSpPr>
          <p:nvPr>
            <p:ph type="body" idx="1"/>
          </p:nvPr>
        </p:nvSpPr>
        <p:spPr>
          <a:xfrm>
            <a:off x="457200" y="845022"/>
            <a:ext cx="8291264" cy="639762"/>
          </a:xfrm>
        </p:spPr>
        <p:txBody>
          <a:bodyPr>
            <a:normAutofit fontScale="92500" lnSpcReduction="20000"/>
          </a:bodyPr>
          <a:lstStyle/>
          <a:p>
            <a:pPr marL="342900" indent="-342900">
              <a:buFont typeface="Arial" pitchFamily="34" charset="0"/>
              <a:buChar char="•"/>
            </a:pPr>
            <a:r>
              <a:rPr lang="en-GB" dirty="0">
                <a:latin typeface="+mj-lt"/>
              </a:rPr>
              <a:t>C++ classes are an extension of C </a:t>
            </a:r>
            <a:r>
              <a:rPr lang="en-GB" dirty="0" err="1">
                <a:latin typeface="+mj-lt"/>
              </a:rPr>
              <a:t>structs</a:t>
            </a:r>
            <a:r>
              <a:rPr lang="en-GB" dirty="0">
                <a:latin typeface="+mj-lt"/>
              </a:rPr>
              <a:t> (and unions) that can functions (called member functions) as well as data.</a:t>
            </a:r>
          </a:p>
        </p:txBody>
      </p:sp>
      <p:sp>
        <p:nvSpPr>
          <p:cNvPr id="6" name="Content Placeholder 5"/>
          <p:cNvSpPr>
            <a:spLocks noGrp="1"/>
          </p:cNvSpPr>
          <p:nvPr>
            <p:ph sz="quarter" idx="4"/>
          </p:nvPr>
        </p:nvSpPr>
        <p:spPr>
          <a:xfrm>
            <a:off x="251520" y="5445224"/>
            <a:ext cx="8676456" cy="1257003"/>
          </a:xfrm>
        </p:spPr>
        <p:txBody>
          <a:bodyPr>
            <a:normAutofit fontScale="70000" lnSpcReduction="20000"/>
          </a:bodyPr>
          <a:lstStyle/>
          <a:p>
            <a:pPr marL="0" indent="0">
              <a:buNone/>
            </a:pPr>
            <a:r>
              <a:rPr lang="en-GB" dirty="0">
                <a:latin typeface="+mj-lt"/>
              </a:rPr>
              <a:t>The keyword “</a:t>
            </a:r>
            <a:r>
              <a:rPr lang="en-GB" dirty="0" err="1">
                <a:latin typeface="+mj-lt"/>
              </a:rPr>
              <a:t>const</a:t>
            </a:r>
            <a:r>
              <a:rPr lang="en-GB">
                <a:latin typeface="+mj-lt"/>
              </a:rPr>
              <a:t>” </a:t>
            </a:r>
            <a:r>
              <a:rPr lang="en-GB" dirty="0">
                <a:latin typeface="+mj-lt"/>
              </a:rPr>
              <a:t>can be applied to member functions such as </a:t>
            </a:r>
            <a:r>
              <a:rPr lang="en-GB" dirty="0" err="1">
                <a:latin typeface="+mj-lt"/>
              </a:rPr>
              <a:t>getX</a:t>
            </a:r>
            <a:r>
              <a:rPr lang="en-GB" dirty="0">
                <a:latin typeface="+mj-lt"/>
              </a:rPr>
              <a:t>() to state that the particular member function will not modify the internal state of the object, </a:t>
            </a:r>
            <a:r>
              <a:rPr lang="en-GB" dirty="0" err="1">
                <a:latin typeface="+mj-lt"/>
              </a:rPr>
              <a:t>i.e</a:t>
            </a:r>
            <a:r>
              <a:rPr lang="en-GB" dirty="0">
                <a:latin typeface="+mj-lt"/>
              </a:rPr>
              <a:t> it will not cause any visual effects to someone owning a pointer to the said object. This allows for the compiler to report errors if this is not the case, better static analysis, and to optimize uses of the object , i.e. promote it to a register or set of registers. </a:t>
            </a:r>
          </a:p>
          <a:p>
            <a:endParaRPr lang="en-GB" dirty="0">
              <a:latin typeface="+mj-lt"/>
            </a:endParaRPr>
          </a:p>
        </p:txBody>
      </p:sp>
      <p:sp>
        <p:nvSpPr>
          <p:cNvPr id="7" name="Content Placeholder 6"/>
          <p:cNvSpPr>
            <a:spLocks noGrp="1"/>
          </p:cNvSpPr>
          <p:nvPr>
            <p:ph sz="half" idx="2"/>
          </p:nvPr>
        </p:nvSpPr>
        <p:spPr>
          <a:xfrm>
            <a:off x="457200" y="1565944"/>
            <a:ext cx="8507288" cy="3951288"/>
          </a:xfrm>
        </p:spPr>
        <p:txBody>
          <a:bodyPr>
            <a:noAutofit/>
          </a:bodyPr>
          <a:lstStyle/>
          <a:p>
            <a:pPr marL="0" indent="0">
              <a:buNone/>
            </a:pPr>
            <a:r>
              <a:rPr lang="en-GB" sz="1400" b="1" dirty="0">
                <a:latin typeface="Courier New Bold"/>
              </a:rPr>
              <a:t> </a:t>
            </a:r>
            <a:r>
              <a:rPr lang="en-GB" sz="1400" b="1" dirty="0">
                <a:solidFill>
                  <a:schemeClr val="tx2">
                    <a:lumMod val="75000"/>
                  </a:schemeClr>
                </a:solidFill>
                <a:latin typeface="Courier New Bold"/>
              </a:rPr>
              <a:t>class</a:t>
            </a:r>
            <a:r>
              <a:rPr lang="en-GB" sz="1400" b="1" dirty="0">
                <a:latin typeface="Courier New Bold"/>
              </a:rPr>
              <a:t> Vector {</a:t>
            </a:r>
          </a:p>
          <a:p>
            <a:pPr marL="0" indent="0">
              <a:buNone/>
            </a:pPr>
            <a:r>
              <a:rPr lang="en-GB" sz="1400" b="1" dirty="0">
                <a:latin typeface="Courier New Bold"/>
              </a:rPr>
              <a:t>    </a:t>
            </a:r>
            <a:r>
              <a:rPr lang="en-GB" sz="1400" b="1" dirty="0">
                <a:solidFill>
                  <a:schemeClr val="accent2"/>
                </a:solidFill>
                <a:latin typeface="Courier New Bold"/>
              </a:rPr>
              <a:t>private:</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x_, y_, z_ ;</a:t>
            </a:r>
          </a:p>
          <a:p>
            <a:pPr marL="0" indent="0">
              <a:buNone/>
            </a:pPr>
            <a:r>
              <a:rPr lang="en-GB" sz="1400" b="1" dirty="0">
                <a:solidFill>
                  <a:schemeClr val="accent2"/>
                </a:solidFill>
                <a:latin typeface="Courier New Bold"/>
              </a:rPr>
              <a:t>    public:</a:t>
            </a:r>
          </a:p>
          <a:p>
            <a:pPr marL="0" indent="0">
              <a:buNone/>
            </a:pPr>
            <a:r>
              <a:rPr lang="en-GB" sz="1400" b="1" dirty="0">
                <a:latin typeface="Courier New Bold"/>
              </a:rPr>
              <a:t>        </a:t>
            </a:r>
            <a:r>
              <a:rPr lang="en-GB" sz="1400" b="1" dirty="0">
                <a:solidFill>
                  <a:schemeClr val="accent1"/>
                </a:solidFill>
                <a:latin typeface="Courier New Bold"/>
              </a:rPr>
              <a:t>Vector</a:t>
            </a: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x,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y,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a:latin typeface="Courier New Bold"/>
              </a:rPr>
              <a:t>z) : x_(x), y_(y), z_(z) {} </a:t>
            </a:r>
            <a:r>
              <a:rPr lang="en-GB" sz="1400" b="1" dirty="0">
                <a:solidFill>
                  <a:schemeClr val="tx1">
                    <a:lumMod val="85000"/>
                  </a:schemeClr>
                </a:solidFill>
                <a:latin typeface="Courier New Bold"/>
              </a:rPr>
              <a:t>// constructor</a:t>
            </a:r>
          </a:p>
          <a:p>
            <a:pPr marL="0" indent="0">
              <a:buNone/>
            </a:pPr>
            <a:r>
              <a:rPr lang="en-GB" sz="1400" b="1" dirty="0">
                <a:latin typeface="Courier New Bold"/>
              </a:rPr>
              <a:t>      </a:t>
            </a:r>
          </a:p>
          <a:p>
            <a:pPr marL="0" indent="0">
              <a:buNone/>
            </a:pPr>
            <a:r>
              <a:rPr lang="en-GB" sz="1400" b="1" dirty="0">
                <a:latin typeface="Courier New Bold"/>
              </a:rPr>
              <a:t>       ~Vector </a:t>
            </a:r>
            <a:r>
              <a:rPr lang="en-GB" sz="1400" b="1" dirty="0">
                <a:solidFill>
                  <a:schemeClr val="tx1">
                    <a:lumMod val="85000"/>
                  </a:schemeClr>
                </a:solidFill>
                <a:latin typeface="Courier New Bold"/>
              </a:rPr>
              <a:t>// destructor</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latin typeface="Courier New Bold"/>
              </a:rPr>
              <a:t>cout</a:t>
            </a:r>
            <a:r>
              <a:rPr lang="en-GB" sz="1400" b="1" dirty="0">
                <a:latin typeface="Courier New Bold"/>
              </a:rPr>
              <a:t> &lt;&lt; “vector destructor”;         </a:t>
            </a:r>
          </a:p>
          <a:p>
            <a:pPr marL="0" indent="0">
              <a:buNone/>
            </a:pPr>
            <a:r>
              <a:rPr lang="en-GB" sz="1400" b="1" dirty="0">
                <a:latin typeface="Courier New Bold"/>
              </a:rPr>
              <a:t>         } </a:t>
            </a:r>
          </a:p>
          <a:p>
            <a:pPr marL="0" indent="0">
              <a:buNone/>
            </a:pPr>
            <a:r>
              <a:rPr lang="en-GB" sz="1400" b="1" dirty="0">
                <a:latin typeface="Courier New Bold"/>
              </a:rPr>
              <a:t>        </a:t>
            </a:r>
            <a:r>
              <a:rPr lang="en-GB" sz="1400" b="1" dirty="0" err="1">
                <a:solidFill>
                  <a:schemeClr val="tx2">
                    <a:lumMod val="75000"/>
                  </a:schemeClr>
                </a:solidFill>
                <a:latin typeface="Courier New Bold"/>
              </a:rPr>
              <a:t>int</a:t>
            </a:r>
            <a:r>
              <a:rPr lang="en-GB" sz="1400" b="1" dirty="0">
                <a:solidFill>
                  <a:schemeClr val="tx2">
                    <a:lumMod val="75000"/>
                  </a:schemeClr>
                </a:solidFill>
                <a:latin typeface="Courier New Bold"/>
              </a:rPr>
              <a:t> </a:t>
            </a:r>
            <a:r>
              <a:rPr lang="en-GB" sz="1400" b="1" dirty="0" err="1">
                <a:solidFill>
                  <a:schemeClr val="accent1"/>
                </a:solidFill>
                <a:latin typeface="Courier New Bold"/>
              </a:rPr>
              <a:t>getX</a:t>
            </a:r>
            <a:r>
              <a:rPr lang="en-GB" sz="1400" b="1" dirty="0">
                <a:latin typeface="Courier New Bold"/>
              </a:rPr>
              <a:t>() </a:t>
            </a:r>
            <a:r>
              <a:rPr lang="en-GB" sz="1400" b="1" dirty="0" err="1">
                <a:solidFill>
                  <a:schemeClr val="accent2"/>
                </a:solidFill>
                <a:latin typeface="Courier New Bold"/>
              </a:rPr>
              <a:t>const</a:t>
            </a:r>
            <a:r>
              <a:rPr lang="en-GB" sz="1400" b="1" dirty="0">
                <a:solidFill>
                  <a:schemeClr val="accent2"/>
                </a:solidFill>
                <a:latin typeface="Courier New Bold"/>
              </a:rPr>
              <a:t> </a:t>
            </a:r>
            <a:r>
              <a:rPr lang="en-GB" sz="1400" b="1" dirty="0">
                <a:latin typeface="Courier New Bold"/>
              </a:rPr>
              <a:t>{ </a:t>
            </a:r>
            <a:r>
              <a:rPr lang="en-GB" sz="1400" b="1" dirty="0">
                <a:solidFill>
                  <a:schemeClr val="accent2"/>
                </a:solidFill>
                <a:latin typeface="Courier New Bold"/>
              </a:rPr>
              <a:t>return</a:t>
            </a:r>
            <a:r>
              <a:rPr lang="en-GB" sz="1400" b="1" dirty="0">
                <a:latin typeface="Courier New Bold"/>
              </a:rPr>
              <a:t> x_; } // access member function</a:t>
            </a:r>
          </a:p>
          <a:p>
            <a:pPr marL="0" indent="0">
              <a:buNone/>
            </a:pPr>
            <a:r>
              <a:rPr lang="en-GB" sz="1400" b="1" dirty="0">
                <a:latin typeface="Courier New Bold"/>
              </a:rPr>
              <a:t>        …       </a:t>
            </a:r>
          </a:p>
          <a:p>
            <a:pPr marL="0" indent="0">
              <a:buNone/>
            </a:pPr>
            <a:r>
              <a:rPr lang="en-GB" sz="1400" b="1" dirty="0">
                <a:latin typeface="Courier New Bold"/>
              </a:rPr>
              <a:t>   };</a:t>
            </a:r>
          </a:p>
        </p:txBody>
      </p:sp>
      <p:cxnSp>
        <p:nvCxnSpPr>
          <p:cNvPr id="9" name="Straight Arrow Connector 8"/>
          <p:cNvCxnSpPr/>
          <p:nvPr/>
        </p:nvCxnSpPr>
        <p:spPr>
          <a:xfrm flipV="1">
            <a:off x="2123728" y="4437112"/>
            <a:ext cx="648072" cy="1008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4037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90264"/>
            <a:ext cx="9144000" cy="1143000"/>
          </a:xfrm>
        </p:spPr>
        <p:txBody>
          <a:bodyPr>
            <a:normAutofit fontScale="90000"/>
          </a:bodyPr>
          <a:lstStyle/>
          <a:p>
            <a:r>
              <a:rPr lang="en-GB" dirty="0"/>
              <a:t>More information about constructors</a:t>
            </a:r>
          </a:p>
        </p:txBody>
      </p:sp>
      <p:sp>
        <p:nvSpPr>
          <p:cNvPr id="13" name="Content Placeholder 12"/>
          <p:cNvSpPr>
            <a:spLocks noGrp="1"/>
          </p:cNvSpPr>
          <p:nvPr>
            <p:ph idx="1"/>
          </p:nvPr>
        </p:nvSpPr>
        <p:spPr>
          <a:xfrm>
            <a:off x="179512" y="980728"/>
            <a:ext cx="8784976" cy="5688632"/>
          </a:xfrm>
        </p:spPr>
        <p:txBody>
          <a:bodyPr>
            <a:normAutofit fontScale="62500" lnSpcReduction="20000"/>
          </a:bodyPr>
          <a:lstStyle/>
          <a:p>
            <a:r>
              <a:rPr lang="en-GB" dirty="0"/>
              <a:t>Consider the constructor from the previous slide …</a:t>
            </a:r>
          </a:p>
          <a:p>
            <a:pPr marL="457200" lvl="1" indent="0">
              <a:buNone/>
            </a:pPr>
            <a:r>
              <a:rPr lang="en-GB" b="1" dirty="0">
                <a:solidFill>
                  <a:schemeClr val="accent1"/>
                </a:solidFill>
                <a:latin typeface="Courier New Bold"/>
              </a:rPr>
              <a:t>Vector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y,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z): x_(x), y_(y), z_(z) {}</a:t>
            </a:r>
          </a:p>
          <a:p>
            <a:pPr marL="514350" indent="-457200"/>
            <a:r>
              <a:rPr lang="en-GB" dirty="0"/>
              <a:t>C++ member data local to a class (or </a:t>
            </a:r>
            <a:r>
              <a:rPr lang="en-GB" dirty="0" err="1"/>
              <a:t>struct</a:t>
            </a:r>
            <a:r>
              <a:rPr lang="en-GB" dirty="0"/>
              <a:t>) can be initialized using the </a:t>
            </a:r>
            <a:r>
              <a:rPr lang="en-GB" dirty="0" err="1"/>
              <a:t>noation</a:t>
            </a:r>
            <a:endParaRPr lang="en-GB" dirty="0"/>
          </a:p>
          <a:p>
            <a:pPr marL="457200" lvl="1" indent="0">
              <a:buNone/>
            </a:pPr>
            <a:r>
              <a:rPr lang="en-GB" b="1" dirty="0">
                <a:latin typeface="Courier New Bold"/>
              </a:rPr>
              <a:t>: </a:t>
            </a:r>
            <a:r>
              <a:rPr lang="en-GB" b="1" dirty="0" err="1">
                <a:latin typeface="Courier New Bold"/>
              </a:rPr>
              <a:t>data_name</a:t>
            </a:r>
            <a:r>
              <a:rPr lang="en-GB" b="1" dirty="0">
                <a:latin typeface="Courier New Bold"/>
              </a:rPr>
              <a:t>(</a:t>
            </a:r>
            <a:r>
              <a:rPr lang="en-GB" b="1" dirty="0" err="1">
                <a:latin typeface="Courier New Bold"/>
              </a:rPr>
              <a:t>initializer_name</a:t>
            </a:r>
            <a:r>
              <a:rPr lang="en-GB" b="1" dirty="0">
                <a:latin typeface="Courier New Bold"/>
              </a:rPr>
              <a:t>), ...</a:t>
            </a:r>
          </a:p>
          <a:p>
            <a:pPr marL="514350" indent="-457200"/>
            <a:r>
              <a:rPr lang="en-GB" dirty="0"/>
              <a:t>Consider the following two semantically equivalent </a:t>
            </a:r>
            <a:r>
              <a:rPr lang="en-GB" dirty="0" err="1"/>
              <a:t>structs</a:t>
            </a:r>
            <a:r>
              <a:rPr lang="en-GB" dirty="0"/>
              <a:t> in which the constructor sets the data member x_ to the input value x:</a:t>
            </a:r>
          </a:p>
          <a:p>
            <a:pPr marL="514350" indent="-457200"/>
            <a:endParaRPr lang="en-GB" dirty="0"/>
          </a:p>
          <a:p>
            <a:pPr marL="514350" indent="-457200"/>
            <a:endParaRPr lang="en-GB" dirty="0"/>
          </a:p>
          <a:p>
            <a:pPr marL="514350" indent="-457200"/>
            <a:endParaRPr lang="en-GB" dirty="0"/>
          </a:p>
          <a:p>
            <a:pPr marL="514350" indent="-457200"/>
            <a:endParaRPr lang="en-GB" dirty="0"/>
          </a:p>
          <a:p>
            <a:pPr marL="514350" indent="-457200"/>
            <a:endParaRPr lang="en-GB" dirty="0"/>
          </a:p>
          <a:p>
            <a:pPr marL="514350" indent="-457200"/>
            <a:r>
              <a:rPr lang="en-GB" dirty="0"/>
              <a:t>Case B must use a temporary to read the value of x, while this is not so for Case A. This is due to C’s definition of local stack allocation.</a:t>
            </a:r>
          </a:p>
          <a:p>
            <a:pPr marL="514350" indent="-457200"/>
            <a:r>
              <a:rPr lang="en-GB" dirty="0"/>
              <a:t>This turns out to be very import in C++11 with its memory model which states that an object is said to exist once inside the body of the constructor and hence thread safety becomes an issue, this is not the case for the constructor </a:t>
            </a:r>
            <a:r>
              <a:rPr lang="en-GB" dirty="0" err="1"/>
              <a:t>initalization</a:t>
            </a:r>
            <a:r>
              <a:rPr lang="en-GB" dirty="0"/>
              <a:t> list (case A). This means that safe double locking and similar idioms can be implemented using this approach.</a:t>
            </a:r>
          </a:p>
        </p:txBody>
      </p:sp>
      <p:sp>
        <p:nvSpPr>
          <p:cNvPr id="14" name="TextBox 13"/>
          <p:cNvSpPr txBox="1"/>
          <p:nvPr/>
        </p:nvSpPr>
        <p:spPr>
          <a:xfrm>
            <a:off x="1259632" y="2924944"/>
            <a:ext cx="3370672" cy="1477328"/>
          </a:xfrm>
          <a:prstGeom prst="rect">
            <a:avLst/>
          </a:prstGeom>
          <a:noFill/>
        </p:spPr>
        <p:txBody>
          <a:bodyPr wrap="none" rtlCol="0">
            <a:spAutoFit/>
          </a:bodyPr>
          <a:lstStyle/>
          <a:p>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Foo</a:t>
            </a:r>
          </a:p>
          <a:p>
            <a:r>
              <a:rPr lang="en-GB" b="1" dirty="0">
                <a:latin typeface="Courier New Bold"/>
              </a:rPr>
              <a:t>{</a:t>
            </a:r>
          </a:p>
          <a:p>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x_;</a:t>
            </a:r>
          </a:p>
          <a:p>
            <a:r>
              <a:rPr lang="en-GB" b="1" dirty="0">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x) : x_(x) {}</a:t>
            </a:r>
          </a:p>
          <a:p>
            <a:r>
              <a:rPr lang="en-GB" b="1" dirty="0">
                <a:latin typeface="Courier New Bold"/>
              </a:rPr>
              <a:t>}</a:t>
            </a:r>
          </a:p>
        </p:txBody>
      </p:sp>
      <p:sp>
        <p:nvSpPr>
          <p:cNvPr id="15" name="TextBox 14"/>
          <p:cNvSpPr txBox="1"/>
          <p:nvPr/>
        </p:nvSpPr>
        <p:spPr>
          <a:xfrm>
            <a:off x="5004048" y="2924944"/>
            <a:ext cx="3509194" cy="1477328"/>
          </a:xfrm>
          <a:prstGeom prst="rect">
            <a:avLst/>
          </a:prstGeom>
          <a:noFill/>
        </p:spPr>
        <p:txBody>
          <a:bodyPr wrap="none" rtlCol="0">
            <a:spAutoFit/>
          </a:bodyPr>
          <a:lstStyle/>
          <a:p>
            <a:r>
              <a:rPr lang="en-GB" b="1" dirty="0" err="1">
                <a:solidFill>
                  <a:schemeClr val="accent2"/>
                </a:solidFill>
                <a:latin typeface="Courier New Bold"/>
              </a:rPr>
              <a:t>struct</a:t>
            </a:r>
            <a:r>
              <a:rPr lang="en-GB" b="1" dirty="0">
                <a:solidFill>
                  <a:schemeClr val="accent2"/>
                </a:solidFill>
                <a:latin typeface="Courier New Bold"/>
              </a:rPr>
              <a:t> </a:t>
            </a:r>
            <a:r>
              <a:rPr lang="en-GB" b="1" dirty="0">
                <a:latin typeface="Courier New Bold"/>
              </a:rPr>
              <a:t>Foo</a:t>
            </a:r>
          </a:p>
          <a:p>
            <a:r>
              <a:rPr lang="en-GB" b="1" dirty="0">
                <a:latin typeface="Courier New Bold"/>
              </a:rPr>
              <a:t>{</a:t>
            </a:r>
          </a:p>
          <a:p>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x_;</a:t>
            </a:r>
          </a:p>
          <a:p>
            <a:r>
              <a:rPr lang="en-GB" b="1" dirty="0">
                <a:latin typeface="Courier New Bold"/>
              </a:rPr>
              <a:t>  </a:t>
            </a:r>
            <a:r>
              <a:rPr lang="en-GB" b="1" dirty="0">
                <a:solidFill>
                  <a:schemeClr val="accent1"/>
                </a:solidFill>
                <a:latin typeface="Courier New Bold"/>
              </a:rPr>
              <a:t>Foo</a:t>
            </a:r>
            <a:r>
              <a:rPr lang="en-GB" b="1" dirty="0">
                <a:latin typeface="Courier New Bold"/>
              </a:rPr>
              <a:t>(</a:t>
            </a:r>
            <a:r>
              <a:rPr lang="en-GB" b="1" dirty="0" err="1">
                <a:solidFill>
                  <a:schemeClr val="tx2">
                    <a:lumMod val="75000"/>
                  </a:schemeClr>
                </a:solidFill>
                <a:latin typeface="Courier New Bold"/>
              </a:rPr>
              <a:t>int</a:t>
            </a:r>
            <a:r>
              <a:rPr lang="en-GB" b="1" dirty="0">
                <a:latin typeface="Courier New Bold"/>
              </a:rPr>
              <a:t> x) { x_ = x; }</a:t>
            </a:r>
          </a:p>
          <a:p>
            <a:r>
              <a:rPr lang="en-GB" b="1" dirty="0">
                <a:latin typeface="Courier New Bold"/>
              </a:rPr>
              <a:t>}</a:t>
            </a:r>
          </a:p>
        </p:txBody>
      </p:sp>
      <p:sp>
        <p:nvSpPr>
          <p:cNvPr id="16" name="TextBox 15"/>
          <p:cNvSpPr txBox="1"/>
          <p:nvPr/>
        </p:nvSpPr>
        <p:spPr>
          <a:xfrm>
            <a:off x="611560" y="2924944"/>
            <a:ext cx="330540" cy="369332"/>
          </a:xfrm>
          <a:prstGeom prst="rect">
            <a:avLst/>
          </a:prstGeom>
          <a:noFill/>
        </p:spPr>
        <p:txBody>
          <a:bodyPr wrap="none" rtlCol="0">
            <a:spAutoFit/>
          </a:bodyPr>
          <a:lstStyle/>
          <a:p>
            <a:r>
              <a:rPr lang="en-GB" b="1" dirty="0">
                <a:solidFill>
                  <a:schemeClr val="accent3"/>
                </a:solidFill>
              </a:rPr>
              <a:t>A</a:t>
            </a:r>
          </a:p>
        </p:txBody>
      </p:sp>
      <p:sp>
        <p:nvSpPr>
          <p:cNvPr id="17" name="TextBox 16"/>
          <p:cNvSpPr txBox="1"/>
          <p:nvPr/>
        </p:nvSpPr>
        <p:spPr>
          <a:xfrm>
            <a:off x="4427984" y="2924944"/>
            <a:ext cx="322524" cy="369332"/>
          </a:xfrm>
          <a:prstGeom prst="rect">
            <a:avLst/>
          </a:prstGeom>
          <a:noFill/>
        </p:spPr>
        <p:txBody>
          <a:bodyPr wrap="none" rtlCol="0">
            <a:spAutoFit/>
          </a:bodyPr>
          <a:lstStyle/>
          <a:p>
            <a:r>
              <a:rPr lang="en-GB" b="1" dirty="0">
                <a:solidFill>
                  <a:schemeClr val="accent3"/>
                </a:solidFill>
              </a:rPr>
              <a:t>B</a:t>
            </a:r>
          </a:p>
        </p:txBody>
      </p:sp>
    </p:spTree>
    <p:extLst>
      <p:ext uri="{BB962C8B-B14F-4D97-AF65-F5344CB8AC3E}">
        <p14:creationId xmlns:p14="http://schemas.microsoft.com/office/powerpoint/2010/main" val="336495340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a:t>
            </a:r>
            <a:r>
              <a:rPr lang="en-GB" dirty="0" err="1"/>
              <a:t>structs</a:t>
            </a:r>
            <a:r>
              <a:rPr lang="en-GB" dirty="0"/>
              <a:t>) continued</a:t>
            </a:r>
          </a:p>
        </p:txBody>
      </p:sp>
      <p:sp>
        <p:nvSpPr>
          <p:cNvPr id="3" name="Content Placeholder 2"/>
          <p:cNvSpPr>
            <a:spLocks noGrp="1"/>
          </p:cNvSpPr>
          <p:nvPr>
            <p:ph idx="1"/>
          </p:nvPr>
        </p:nvSpPr>
        <p:spPr/>
        <p:txBody>
          <a:bodyPr>
            <a:normAutofit fontScale="77500" lnSpcReduction="20000"/>
          </a:bodyPr>
          <a:lstStyle/>
          <a:p>
            <a:r>
              <a:rPr lang="en-GB" dirty="0"/>
              <a:t>Consider the following block where we construct an object (the vector “v”), use it and then reach the end of the block</a:t>
            </a:r>
          </a:p>
          <a:p>
            <a:endParaRPr lang="en-GB" dirty="0"/>
          </a:p>
          <a:p>
            <a:pPr marL="0" indent="0">
              <a:buNone/>
            </a:pPr>
            <a:r>
              <a:rPr lang="en-GB" sz="2600" b="1" dirty="0">
                <a:latin typeface="Courier New Bold"/>
              </a:rPr>
              <a:t>{</a:t>
            </a:r>
          </a:p>
          <a:p>
            <a:pPr marL="0" indent="0">
              <a:buNone/>
            </a:pPr>
            <a:r>
              <a:rPr lang="en-GB" sz="2600" b="1" dirty="0">
                <a:latin typeface="Courier New Bold"/>
              </a:rPr>
              <a:t>   Vector v(10,20,30);</a:t>
            </a:r>
          </a:p>
          <a:p>
            <a:pPr marL="0" indent="0">
              <a:buNone/>
            </a:pPr>
            <a:r>
              <a:rPr lang="en-GB" sz="2600" b="1" dirty="0">
                <a:solidFill>
                  <a:schemeClr val="tx1">
                    <a:lumMod val="85000"/>
                  </a:schemeClr>
                </a:solidFill>
                <a:latin typeface="Courier New Bold"/>
              </a:rPr>
              <a:t>   // vector {x_ = 10, y_ = 20 , z_ = 30}</a:t>
            </a:r>
          </a:p>
          <a:p>
            <a:pPr marL="0" indent="0">
              <a:buNone/>
            </a:pPr>
            <a:r>
              <a:rPr lang="en-GB" sz="2600" b="1" dirty="0">
                <a:latin typeface="Courier New Bold"/>
              </a:rPr>
              <a:t>   </a:t>
            </a:r>
            <a:r>
              <a:rPr lang="en-GB" sz="2600" b="1" dirty="0">
                <a:solidFill>
                  <a:schemeClr val="tx1">
                    <a:lumMod val="85000"/>
                  </a:schemeClr>
                </a:solidFill>
                <a:latin typeface="Courier New Bold"/>
              </a:rPr>
              <a:t>// use v</a:t>
            </a:r>
          </a:p>
          <a:p>
            <a:pPr marL="0" indent="0">
              <a:buNone/>
            </a:pPr>
            <a:r>
              <a:rPr lang="en-GB" sz="2600" b="1" dirty="0">
                <a:latin typeface="Courier New Bold"/>
              </a:rPr>
              <a:t>} </a:t>
            </a:r>
            <a:r>
              <a:rPr lang="en-GB" sz="2600" b="1" dirty="0">
                <a:solidFill>
                  <a:schemeClr val="tx1">
                    <a:lumMod val="85000"/>
                  </a:schemeClr>
                </a:solidFill>
                <a:latin typeface="Courier New Bold"/>
              </a:rPr>
              <a:t>// at this point v’s destructor would be called!</a:t>
            </a:r>
          </a:p>
          <a:p>
            <a:endParaRPr lang="en-GB" dirty="0"/>
          </a:p>
          <a:p>
            <a:r>
              <a:rPr lang="en-GB" dirty="0"/>
              <a:t>Note that at the end of the block, v is no longer accessible and hence can be destroyed.  At this point, the destructor for v is called.</a:t>
            </a:r>
          </a:p>
          <a:p>
            <a:endParaRPr lang="en-GB" dirty="0"/>
          </a:p>
        </p:txBody>
      </p:sp>
    </p:spTree>
    <p:extLst>
      <p:ext uri="{BB962C8B-B14F-4D97-AF65-F5344CB8AC3E}">
        <p14:creationId xmlns:p14="http://schemas.microsoft.com/office/powerpoint/2010/main" val="41413292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a:t>
            </a:r>
            <a:r>
              <a:rPr lang="en-GB" dirty="0" err="1"/>
              <a:t>structs</a:t>
            </a:r>
            <a:r>
              <a:rPr lang="en-GB" dirty="0"/>
              <a:t>) continued</a:t>
            </a:r>
          </a:p>
        </p:txBody>
      </p:sp>
      <p:sp>
        <p:nvSpPr>
          <p:cNvPr id="3" name="Content Placeholder 2"/>
          <p:cNvSpPr>
            <a:spLocks noGrp="1"/>
          </p:cNvSpPr>
          <p:nvPr>
            <p:ph idx="1"/>
          </p:nvPr>
        </p:nvSpPr>
        <p:spPr/>
        <p:txBody>
          <a:bodyPr/>
          <a:lstStyle/>
          <a:p>
            <a:r>
              <a:rPr lang="en-GB" dirty="0"/>
              <a:t>There is a lot more to classes, e.g. inheritance but it is all based on this basic notion.</a:t>
            </a:r>
          </a:p>
          <a:p>
            <a:endParaRPr lang="en-GB" dirty="0"/>
          </a:p>
          <a:p>
            <a:r>
              <a:rPr lang="en-GB" dirty="0"/>
              <a:t>The previous examples adds no additional data or overhead to a traditional C </a:t>
            </a:r>
            <a:r>
              <a:rPr lang="en-GB" dirty="0" err="1"/>
              <a:t>struct</a:t>
            </a:r>
            <a:r>
              <a:rPr lang="en-GB" dirty="0"/>
              <a:t>, it has just improved software </a:t>
            </a:r>
            <a:r>
              <a:rPr lang="en-GB" dirty="0" err="1"/>
              <a:t>composibility</a:t>
            </a:r>
            <a:r>
              <a:rPr lang="en-GB" dirty="0"/>
              <a:t>.</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34619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8855576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 objects</a:t>
            </a:r>
          </a:p>
        </p:txBody>
      </p:sp>
      <p:sp>
        <p:nvSpPr>
          <p:cNvPr id="3" name="Content Placeholder 2"/>
          <p:cNvSpPr>
            <a:spLocks noGrp="1"/>
          </p:cNvSpPr>
          <p:nvPr>
            <p:ph idx="1"/>
          </p:nvPr>
        </p:nvSpPr>
        <p:spPr/>
        <p:txBody>
          <a:bodyPr>
            <a:normAutofit/>
          </a:bodyPr>
          <a:lstStyle/>
          <a:p>
            <a:r>
              <a:rPr lang="en-GB" dirty="0"/>
              <a:t>Function application operator can be overloaded to define </a:t>
            </a:r>
            <a:r>
              <a:rPr lang="en-GB" dirty="0" err="1"/>
              <a:t>functor</a:t>
            </a:r>
            <a:r>
              <a:rPr lang="en-GB" dirty="0"/>
              <a:t> classes</a:t>
            </a:r>
          </a:p>
          <a:p>
            <a:endParaRPr lang="en-GB" dirty="0"/>
          </a:p>
          <a:p>
            <a:pPr marL="0" indent="0">
              <a:buNone/>
            </a:pPr>
            <a:r>
              <a:rPr lang="en-GB" sz="2200" dirty="0">
                <a:latin typeface="Letter Gothic Std"/>
              </a:rPr>
              <a:t>   </a:t>
            </a:r>
            <a:r>
              <a:rPr lang="en-GB" sz="2200" b="1" dirty="0" err="1">
                <a:solidFill>
                  <a:schemeClr val="accent2"/>
                </a:solidFill>
                <a:latin typeface="Courier New Bold"/>
              </a:rPr>
              <a:t>struct</a:t>
            </a:r>
            <a:r>
              <a:rPr lang="en-GB" sz="2200" b="1" dirty="0">
                <a:solidFill>
                  <a:schemeClr val="accent2"/>
                </a:solidFill>
                <a:latin typeface="Courier New Bold"/>
              </a:rPr>
              <a:t> </a:t>
            </a:r>
            <a:r>
              <a:rPr lang="en-GB" sz="2200" b="1" dirty="0" err="1">
                <a:latin typeface="Courier New Bold"/>
              </a:rPr>
              <a:t>Functor</a:t>
            </a:r>
            <a:endParaRPr lang="en-GB" sz="2200" b="1" dirty="0">
              <a:latin typeface="Courier New Bold"/>
            </a:endParaRPr>
          </a:p>
          <a:p>
            <a:pPr marL="0" indent="0">
              <a:buNone/>
            </a:pPr>
            <a:r>
              <a:rPr lang="en-GB" sz="2200" b="1" dirty="0">
                <a:latin typeface="Courier New Bold"/>
              </a:rPr>
              <a:t>   {</a:t>
            </a:r>
          </a:p>
          <a:p>
            <a:pPr marL="0" indent="0">
              <a:buNone/>
            </a:pP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solidFill>
                  <a:schemeClr val="accent1"/>
                </a:solidFill>
                <a:latin typeface="Courier New Bold"/>
              </a:rPr>
              <a:t>operator</a:t>
            </a:r>
            <a:r>
              <a:rPr lang="en-GB" sz="2200" b="1" dirty="0">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x) { </a:t>
            </a:r>
            <a:r>
              <a:rPr lang="en-GB" sz="2200" b="1" dirty="0">
                <a:solidFill>
                  <a:schemeClr val="accent2"/>
                </a:solidFill>
                <a:latin typeface="Courier New Bold"/>
              </a:rPr>
              <a:t>return</a:t>
            </a:r>
            <a:r>
              <a:rPr lang="en-GB" sz="2200" b="1" dirty="0">
                <a:latin typeface="Courier New Bold"/>
              </a:rPr>
              <a:t> x*x; }</a:t>
            </a:r>
          </a:p>
          <a:p>
            <a:pPr marL="0" indent="0">
              <a:buNone/>
            </a:pPr>
            <a:r>
              <a:rPr lang="en-GB" sz="2200" b="1" dirty="0">
                <a:latin typeface="Courier New Bold"/>
              </a:rPr>
              <a:t>   };</a:t>
            </a:r>
          </a:p>
          <a:p>
            <a:pPr marL="0" indent="0">
              <a:buNone/>
            </a:pPr>
            <a:r>
              <a:rPr lang="en-GB" sz="2200" b="1" dirty="0">
                <a:latin typeface="Courier New Bold"/>
              </a:rPr>
              <a:t>   </a:t>
            </a:r>
            <a:r>
              <a:rPr lang="en-GB" sz="2200" b="1" dirty="0">
                <a:solidFill>
                  <a:schemeClr val="tx1">
                    <a:lumMod val="85000"/>
                  </a:schemeClr>
                </a:solidFill>
                <a:latin typeface="Courier New Bold"/>
              </a:rPr>
              <a:t>// create an object of type </a:t>
            </a:r>
            <a:r>
              <a:rPr lang="en-GB" sz="2200" b="1" dirty="0" err="1">
                <a:solidFill>
                  <a:schemeClr val="tx1">
                    <a:lumMod val="85000"/>
                  </a:schemeClr>
                </a:solidFill>
                <a:latin typeface="Courier New Bold"/>
              </a:rPr>
              <a:t>Functor</a:t>
            </a:r>
            <a:endParaRPr lang="en-GB" sz="2200" b="1" dirty="0">
              <a:latin typeface="Courier New Bold"/>
            </a:endParaRPr>
          </a:p>
          <a:p>
            <a:pPr marL="0" indent="0">
              <a:buNone/>
            </a:pPr>
            <a:r>
              <a:rPr lang="en-GB" sz="2200" b="1" dirty="0">
                <a:latin typeface="Courier New Bold"/>
              </a:rPr>
              <a:t>   </a:t>
            </a:r>
            <a:r>
              <a:rPr lang="en-GB" sz="2200" b="1" dirty="0" err="1">
                <a:latin typeface="Courier New Bold"/>
              </a:rPr>
              <a:t>Functor</a:t>
            </a:r>
            <a:r>
              <a:rPr lang="en-GB" sz="2200" b="1" dirty="0">
                <a:latin typeface="Courier New Bold"/>
              </a:rPr>
              <a:t> f();</a:t>
            </a:r>
          </a:p>
          <a:p>
            <a:pPr marL="0" indent="0">
              <a:buNone/>
            </a:pPr>
            <a:r>
              <a:rPr lang="en-GB" sz="2200" b="1" dirty="0">
                <a:solidFill>
                  <a:schemeClr val="tx2">
                    <a:lumMod val="75000"/>
                  </a:schemeClr>
                </a:solidFill>
                <a:latin typeface="Courier New Bold"/>
              </a:rPr>
              <a:t>   </a:t>
            </a:r>
            <a:r>
              <a:rPr lang="en-GB" sz="2200" b="1" dirty="0" err="1">
                <a:solidFill>
                  <a:schemeClr val="tx2">
                    <a:lumMod val="75000"/>
                  </a:schemeClr>
                </a:solidFill>
                <a:latin typeface="Courier New Bold"/>
              </a:rPr>
              <a:t>int</a:t>
            </a:r>
            <a:r>
              <a:rPr lang="en-GB" sz="2200" b="1" dirty="0">
                <a:solidFill>
                  <a:schemeClr val="tx2">
                    <a:lumMod val="75000"/>
                  </a:schemeClr>
                </a:solidFill>
                <a:latin typeface="Courier New Bold"/>
              </a:rPr>
              <a:t> </a:t>
            </a:r>
            <a:r>
              <a:rPr lang="en-GB" sz="2200" b="1" dirty="0">
                <a:latin typeface="Courier New Bold"/>
              </a:rPr>
              <a:t>value = f(10); </a:t>
            </a:r>
            <a:r>
              <a:rPr lang="en-GB" sz="2200" b="1" dirty="0">
                <a:solidFill>
                  <a:schemeClr val="tx1">
                    <a:lumMod val="85000"/>
                  </a:schemeClr>
                </a:solidFill>
                <a:latin typeface="Courier New Bold"/>
              </a:rPr>
              <a:t>// call the operator()</a:t>
            </a:r>
          </a:p>
          <a:p>
            <a:endParaRPr lang="en-GB" b="1" dirty="0">
              <a:latin typeface="Courier New Bold"/>
            </a:endParaRPr>
          </a:p>
        </p:txBody>
      </p:sp>
    </p:spTree>
    <p:extLst>
      <p:ext uri="{BB962C8B-B14F-4D97-AF65-F5344CB8AC3E}">
        <p14:creationId xmlns:p14="http://schemas.microsoft.com/office/powerpoint/2010/main" val="99812934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Template functions</a:t>
            </a:r>
          </a:p>
        </p:txBody>
      </p:sp>
      <p:sp>
        <p:nvSpPr>
          <p:cNvPr id="3" name="Content Placeholder 2"/>
          <p:cNvSpPr>
            <a:spLocks noGrp="1"/>
          </p:cNvSpPr>
          <p:nvPr>
            <p:ph idx="1"/>
          </p:nvPr>
        </p:nvSpPr>
        <p:spPr>
          <a:xfrm>
            <a:off x="179512" y="1600200"/>
            <a:ext cx="8784976" cy="4997152"/>
          </a:xfrm>
        </p:spPr>
        <p:txBody>
          <a:bodyPr>
            <a:normAutofit fontScale="85000" lnSpcReduction="10000"/>
          </a:bodyPr>
          <a:lstStyle/>
          <a:p>
            <a:r>
              <a:rPr lang="en-GB" dirty="0"/>
              <a:t>Don’t want to write the same function many times for different types?</a:t>
            </a:r>
          </a:p>
          <a:p>
            <a:r>
              <a:rPr lang="en-GB" dirty="0"/>
              <a:t>Templates allow functions to be parameterized with a type(s).</a:t>
            </a:r>
          </a:p>
          <a:p>
            <a:pPr marL="0" indent="0">
              <a:buNone/>
            </a:pPr>
            <a:r>
              <a:rPr lang="en-GB" sz="2400" dirty="0">
                <a:latin typeface="Letter Gothic Std"/>
              </a:rPr>
              <a:t> </a:t>
            </a:r>
          </a:p>
          <a:p>
            <a:pPr marL="0" indent="0">
              <a:buNone/>
            </a:pPr>
            <a:r>
              <a:rPr lang="en-GB" sz="2400" b="1" dirty="0">
                <a:solidFill>
                  <a:schemeClr val="tx2">
                    <a:lumMod val="75000"/>
                  </a:schemeClr>
                </a:solidFill>
                <a:latin typeface="Courier New Bold"/>
              </a:rPr>
              <a:t>template</a:t>
            </a:r>
            <a:r>
              <a:rPr lang="en-GB" sz="2400" b="1" dirty="0">
                <a:latin typeface="Courier New Bold"/>
              </a:rPr>
              <a:t>&lt;</a:t>
            </a:r>
            <a:r>
              <a:rPr lang="en-GB" sz="2400" b="1" dirty="0" err="1">
                <a:solidFill>
                  <a:schemeClr val="accent2"/>
                </a:solidFill>
                <a:latin typeface="Courier New Bold"/>
              </a:rPr>
              <a:t>typename</a:t>
            </a:r>
            <a:r>
              <a:rPr lang="en-GB" sz="2400" b="1" dirty="0">
                <a:solidFill>
                  <a:schemeClr val="accent2"/>
                </a:solidFill>
                <a:latin typeface="Courier New Bold"/>
              </a:rPr>
              <a:t> </a:t>
            </a:r>
            <a:r>
              <a:rPr lang="en-GB" sz="2400" b="1" dirty="0">
                <a:latin typeface="Courier New Bold"/>
              </a:rPr>
              <a:t>T&gt;</a:t>
            </a:r>
          </a:p>
          <a:p>
            <a:pPr marL="0" indent="0">
              <a:buNone/>
            </a:pPr>
            <a:r>
              <a:rPr lang="en-GB" sz="2400" b="1" dirty="0">
                <a:latin typeface="Courier New Bold"/>
              </a:rPr>
              <a:t>    T </a:t>
            </a:r>
            <a:r>
              <a:rPr lang="en-GB" sz="2400" b="1" dirty="0">
                <a:solidFill>
                  <a:schemeClr val="accent1"/>
                </a:solidFill>
                <a:latin typeface="Courier New Bold"/>
              </a:rPr>
              <a:t>add</a:t>
            </a:r>
            <a:r>
              <a:rPr lang="en-GB" sz="2400" b="1" dirty="0">
                <a:latin typeface="Courier New Bold"/>
              </a:rPr>
              <a:t>(T x, T y) { </a:t>
            </a:r>
            <a:r>
              <a:rPr lang="en-GB" sz="2400" b="1" dirty="0">
                <a:solidFill>
                  <a:schemeClr val="accent2"/>
                </a:solidFill>
                <a:latin typeface="Courier New Bold"/>
              </a:rPr>
              <a:t>return</a:t>
            </a:r>
            <a:r>
              <a:rPr lang="en-GB" sz="2400" b="1" dirty="0">
                <a:latin typeface="Courier New Bold"/>
              </a:rPr>
              <a:t> </a:t>
            </a:r>
            <a:r>
              <a:rPr lang="en-GB" sz="2400" b="1" dirty="0" err="1">
                <a:latin typeface="Courier New Bold"/>
              </a:rPr>
              <a:t>x+y</a:t>
            </a:r>
            <a:r>
              <a:rPr lang="en-GB" sz="2400" b="1" dirty="0">
                <a:latin typeface="Courier New Bold"/>
              </a:rPr>
              <a:t>; }</a:t>
            </a:r>
          </a:p>
          <a:p>
            <a:pPr marL="0" indent="0">
              <a:buNone/>
            </a:pPr>
            <a:endParaRPr lang="en-GB" sz="2400" b="1" dirty="0">
              <a:latin typeface="Courier New Bold"/>
            </a:endParaRPr>
          </a:p>
          <a:p>
            <a:pPr marL="0" indent="0">
              <a:buNone/>
            </a:pPr>
            <a:r>
              <a:rPr lang="en-GB" sz="2400" b="1" dirty="0">
                <a:latin typeface="Courier New Bold"/>
              </a:rPr>
              <a:t>    </a:t>
            </a:r>
            <a:r>
              <a:rPr lang="en-GB" sz="2400" b="1" dirty="0">
                <a:solidFill>
                  <a:schemeClr val="tx2">
                    <a:lumMod val="75000"/>
                  </a:schemeClr>
                </a:solidFill>
                <a:latin typeface="Courier New Bold"/>
              </a:rPr>
              <a:t>float</a:t>
            </a:r>
            <a:r>
              <a:rPr lang="en-GB" sz="2400" b="1" dirty="0">
                <a:latin typeface="Courier New Bold"/>
              </a:rPr>
              <a:t>  f = </a:t>
            </a:r>
            <a:r>
              <a:rPr lang="en-GB" sz="2400" b="1" dirty="0">
                <a:solidFill>
                  <a:schemeClr val="accent1"/>
                </a:solidFill>
                <a:latin typeface="Courier New Bold"/>
              </a:rPr>
              <a:t>add</a:t>
            </a:r>
            <a:r>
              <a:rPr lang="en-GB" sz="2400" b="1" dirty="0">
                <a:latin typeface="Courier New Bold"/>
              </a:rPr>
              <a:t>&lt;</a:t>
            </a:r>
            <a:r>
              <a:rPr lang="en-GB" sz="2400" b="1" dirty="0">
                <a:solidFill>
                  <a:schemeClr val="tx2">
                    <a:lumMod val="75000"/>
                  </a:schemeClr>
                </a:solidFill>
                <a:latin typeface="Courier New Bold"/>
              </a:rPr>
              <a:t>float</a:t>
            </a:r>
            <a:r>
              <a:rPr lang="en-GB" sz="2400" b="1" dirty="0">
                <a:latin typeface="Courier New Bold"/>
              </a:rPr>
              <a:t>&gt;(10.4f, 5.0f); </a:t>
            </a:r>
            <a:r>
              <a:rPr lang="en-GB" sz="2400" b="1" dirty="0">
                <a:solidFill>
                  <a:schemeClr val="tx1">
                    <a:lumMod val="85000"/>
                  </a:schemeClr>
                </a:solidFill>
                <a:latin typeface="Courier New Bold"/>
              </a:rPr>
              <a:t>// float version</a:t>
            </a:r>
          </a:p>
          <a:p>
            <a:pPr marL="0" indent="0">
              <a:buNone/>
            </a:pPr>
            <a:r>
              <a:rPr lang="en-GB" sz="2400" b="1" dirty="0">
                <a:latin typeface="Courier New Bold"/>
              </a:rPr>
              <a:t>    </a:t>
            </a:r>
            <a:r>
              <a:rPr lang="en-GB" sz="2400" b="1" dirty="0" err="1">
                <a:solidFill>
                  <a:schemeClr val="tx2">
                    <a:lumMod val="75000"/>
                  </a:schemeClr>
                </a:solidFill>
                <a:latin typeface="Courier New Bold"/>
              </a:rPr>
              <a:t>int</a:t>
            </a:r>
            <a:r>
              <a:rPr lang="en-GB" sz="2400" b="1" dirty="0">
                <a:solidFill>
                  <a:schemeClr val="tx2">
                    <a:lumMod val="75000"/>
                  </a:schemeClr>
                </a:solidFill>
                <a:latin typeface="Courier New Bold"/>
              </a:rPr>
              <a:t> </a:t>
            </a:r>
            <a:r>
              <a:rPr lang="en-GB" sz="2400" b="1" dirty="0" err="1">
                <a:latin typeface="Courier New Bold"/>
              </a:rPr>
              <a:t>i</a:t>
            </a:r>
            <a:r>
              <a:rPr lang="en-GB" sz="2400" b="1" dirty="0">
                <a:latin typeface="Courier New Bold"/>
              </a:rPr>
              <a:t> = </a:t>
            </a:r>
            <a:r>
              <a:rPr lang="en-GB" sz="2400" b="1" dirty="0">
                <a:solidFill>
                  <a:schemeClr val="accent1"/>
                </a:solidFill>
                <a:latin typeface="Courier New Bold"/>
              </a:rPr>
              <a:t>add</a:t>
            </a:r>
            <a:r>
              <a:rPr lang="en-GB" sz="2400" b="1" dirty="0">
                <a:latin typeface="Courier New Bold"/>
              </a:rPr>
              <a:t>&lt;</a:t>
            </a:r>
            <a:r>
              <a:rPr lang="en-GB" sz="2400" b="1" dirty="0" err="1">
                <a:solidFill>
                  <a:schemeClr val="tx2">
                    <a:lumMod val="75000"/>
                  </a:schemeClr>
                </a:solidFill>
                <a:latin typeface="Courier New Bold"/>
              </a:rPr>
              <a:t>int</a:t>
            </a:r>
            <a:r>
              <a:rPr lang="en-GB" sz="2400" b="1" dirty="0">
                <a:latin typeface="Courier New Bold"/>
              </a:rPr>
              <a:t>&gt;(100,20</a:t>
            </a:r>
            <a:r>
              <a:rPr lang="en-GB" sz="2400" b="1" dirty="0">
                <a:solidFill>
                  <a:schemeClr val="tx1">
                    <a:lumMod val="85000"/>
                  </a:schemeClr>
                </a:solidFill>
                <a:latin typeface="Courier New Bold"/>
              </a:rPr>
              <a:t>);           // </a:t>
            </a:r>
            <a:r>
              <a:rPr lang="en-GB" sz="2400" b="1" dirty="0" err="1">
                <a:solidFill>
                  <a:schemeClr val="tx1">
                    <a:lumMod val="85000"/>
                  </a:schemeClr>
                </a:solidFill>
                <a:latin typeface="Courier New Bold"/>
              </a:rPr>
              <a:t>int</a:t>
            </a:r>
            <a:r>
              <a:rPr lang="en-GB" sz="2400" b="1" dirty="0">
                <a:solidFill>
                  <a:schemeClr val="tx1">
                    <a:lumMod val="85000"/>
                  </a:schemeClr>
                </a:solidFill>
                <a:latin typeface="Courier New Bold"/>
              </a:rPr>
              <a:t> version</a:t>
            </a:r>
          </a:p>
          <a:p>
            <a:pPr marL="0" indent="0">
              <a:buNone/>
            </a:pPr>
            <a:endParaRPr lang="en-GB" dirty="0">
              <a:latin typeface="Letter Gothic Std"/>
            </a:endParaRPr>
          </a:p>
          <a:p>
            <a:r>
              <a:rPr lang="en-GB" dirty="0"/>
              <a:t>You can use the </a:t>
            </a:r>
            <a:r>
              <a:rPr lang="en-GB" dirty="0" err="1"/>
              <a:t>templatized</a:t>
            </a:r>
            <a:r>
              <a:rPr lang="en-GB" dirty="0"/>
              <a:t> type, T, inside the template function</a:t>
            </a:r>
          </a:p>
          <a:p>
            <a:endParaRPr lang="en-GB" dirty="0"/>
          </a:p>
        </p:txBody>
      </p:sp>
    </p:spTree>
    <p:extLst>
      <p:ext uri="{BB962C8B-B14F-4D97-AF65-F5344CB8AC3E}">
        <p14:creationId xmlns:p14="http://schemas.microsoft.com/office/powerpoint/2010/main" val="33647129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Template classes</a:t>
            </a:r>
          </a:p>
        </p:txBody>
      </p:sp>
      <p:sp>
        <p:nvSpPr>
          <p:cNvPr id="3" name="Content Placeholder 2"/>
          <p:cNvSpPr>
            <a:spLocks noGrp="1"/>
          </p:cNvSpPr>
          <p:nvPr>
            <p:ph idx="1"/>
          </p:nvPr>
        </p:nvSpPr>
        <p:spPr>
          <a:xfrm>
            <a:off x="251520" y="1600200"/>
            <a:ext cx="8640960" cy="5213176"/>
          </a:xfrm>
          <a:noFill/>
        </p:spPr>
        <p:txBody>
          <a:bodyPr>
            <a:normAutofit fontScale="92500" lnSpcReduction="10000"/>
          </a:bodyPr>
          <a:lstStyle/>
          <a:p>
            <a:r>
              <a:rPr lang="en-GB" dirty="0"/>
              <a:t>Don’t want to write the same class many times for different types?</a:t>
            </a:r>
          </a:p>
          <a:p>
            <a:r>
              <a:rPr lang="en-GB" dirty="0"/>
              <a:t>Templates allow class to be parameterized with a type(s) too.</a:t>
            </a:r>
          </a:p>
          <a:p>
            <a:pPr marL="400050" lvl="1" indent="0">
              <a:buNone/>
            </a:pPr>
            <a:br>
              <a:rPr lang="en-GB" sz="2600" b="1" dirty="0">
                <a:solidFill>
                  <a:schemeClr val="tx2">
                    <a:lumMod val="75000"/>
                  </a:schemeClr>
                </a:solidFill>
                <a:latin typeface="Courier New Bold"/>
              </a:rPr>
            </a:br>
            <a:r>
              <a:rPr lang="en-GB" sz="2600" b="1" dirty="0">
                <a:solidFill>
                  <a:schemeClr val="tx2">
                    <a:lumMod val="75000"/>
                  </a:schemeClr>
                </a:solidFill>
                <a:latin typeface="Courier New Bold"/>
              </a:rPr>
              <a:t>template</a:t>
            </a:r>
            <a:r>
              <a:rPr lang="en-GB" sz="2600" b="1" dirty="0">
                <a:latin typeface="Courier New Bold"/>
              </a:rPr>
              <a:t> &lt;</a:t>
            </a:r>
            <a:r>
              <a:rPr lang="en-GB" sz="2600" b="1" dirty="0" err="1">
                <a:solidFill>
                  <a:schemeClr val="accent2"/>
                </a:solidFill>
                <a:latin typeface="Courier New Bold"/>
              </a:rPr>
              <a:t>typename</a:t>
            </a:r>
            <a:r>
              <a:rPr lang="en-GB" sz="2600" b="1" dirty="0">
                <a:solidFill>
                  <a:schemeClr val="accent2"/>
                </a:solidFill>
                <a:latin typeface="Courier New Bold"/>
              </a:rPr>
              <a:t> </a:t>
            </a:r>
            <a:r>
              <a:rPr lang="en-GB" sz="2600" b="1" dirty="0">
                <a:latin typeface="Courier New Bold"/>
              </a:rPr>
              <a:t>T&gt;</a:t>
            </a:r>
          </a:p>
          <a:p>
            <a:pPr marL="400050" lvl="1" indent="0">
              <a:buNone/>
            </a:pPr>
            <a:r>
              <a:rPr lang="en-GB" sz="2600" b="1" dirty="0">
                <a:latin typeface="Courier New Bold"/>
              </a:rPr>
              <a:t>    </a:t>
            </a:r>
            <a:r>
              <a:rPr lang="en-GB" sz="2600" b="1" dirty="0">
                <a:solidFill>
                  <a:schemeClr val="tx2">
                    <a:lumMod val="75000"/>
                  </a:schemeClr>
                </a:solidFill>
                <a:latin typeface="Courier New Bold"/>
              </a:rPr>
              <a:t>class</a:t>
            </a:r>
            <a:r>
              <a:rPr lang="en-GB" sz="2600" b="1" dirty="0">
                <a:latin typeface="Courier New Bold"/>
              </a:rPr>
              <a:t> Square</a:t>
            </a:r>
          </a:p>
          <a:p>
            <a:pPr marL="400050" lvl="1" indent="0">
              <a:buNone/>
            </a:pPr>
            <a:r>
              <a:rPr lang="en-GB" sz="2600" b="1" dirty="0">
                <a:latin typeface="Courier New Bold"/>
              </a:rPr>
              <a:t>    {</a:t>
            </a:r>
          </a:p>
          <a:p>
            <a:pPr marL="400050" lvl="1" indent="0">
              <a:buNone/>
            </a:pPr>
            <a:r>
              <a:rPr lang="en-GB" sz="2600" b="1" dirty="0">
                <a:latin typeface="Courier New Bold"/>
              </a:rPr>
              <a:t>        T </a:t>
            </a:r>
            <a:r>
              <a:rPr lang="en-GB" sz="2600" b="1" dirty="0">
                <a:solidFill>
                  <a:schemeClr val="accent1"/>
                </a:solidFill>
                <a:latin typeface="Courier New Bold"/>
              </a:rPr>
              <a:t>operator</a:t>
            </a:r>
            <a:r>
              <a:rPr lang="en-GB" sz="2600" b="1" dirty="0">
                <a:latin typeface="Courier New Bold"/>
              </a:rPr>
              <a:t>() (T x) { </a:t>
            </a:r>
            <a:r>
              <a:rPr lang="en-GB" sz="2600" b="1" dirty="0">
                <a:solidFill>
                  <a:schemeClr val="accent2"/>
                </a:solidFill>
                <a:latin typeface="Courier New Bold"/>
              </a:rPr>
              <a:t>return </a:t>
            </a:r>
            <a:r>
              <a:rPr lang="en-GB" sz="2600" b="1" dirty="0">
                <a:latin typeface="Courier New Bold"/>
              </a:rPr>
              <a:t>x*x; }</a:t>
            </a:r>
          </a:p>
          <a:p>
            <a:pPr marL="400050" lvl="1" indent="0">
              <a:buNone/>
            </a:pPr>
            <a:r>
              <a:rPr lang="en-GB" sz="2600" b="1" dirty="0">
                <a:latin typeface="Courier New Bold"/>
              </a:rPr>
              <a:t>    };</a:t>
            </a:r>
          </a:p>
          <a:p>
            <a:pPr marL="400050" lvl="1" indent="0">
              <a:buNone/>
            </a:pPr>
            <a:r>
              <a:rPr lang="en-GB" sz="2600" b="1" dirty="0">
                <a:latin typeface="Courier New Bold"/>
              </a:rPr>
              <a:t>    Square&lt;</a:t>
            </a:r>
            <a:r>
              <a:rPr lang="en-GB" sz="2600" b="1" dirty="0" err="1">
                <a:solidFill>
                  <a:schemeClr val="tx2">
                    <a:lumMod val="75000"/>
                  </a:schemeClr>
                </a:solidFill>
                <a:latin typeface="Courier New Bold"/>
              </a:rPr>
              <a:t>int</a:t>
            </a:r>
            <a:r>
              <a:rPr lang="en-GB" sz="2600" b="1" dirty="0">
                <a:latin typeface="Courier New Bold"/>
              </a:rPr>
              <a:t>&gt; </a:t>
            </a:r>
            <a:r>
              <a:rPr lang="en-GB" sz="2600" b="1" dirty="0" err="1">
                <a:latin typeface="Courier New Bold"/>
              </a:rPr>
              <a:t>f_int</a:t>
            </a:r>
            <a:r>
              <a:rPr lang="en-GB" sz="2600" b="1" dirty="0">
                <a:latin typeface="Courier New Bold"/>
              </a:rPr>
              <a:t>(); </a:t>
            </a:r>
          </a:p>
          <a:p>
            <a:pPr marL="400050" lvl="1" indent="0">
              <a:buNone/>
            </a:pPr>
            <a:r>
              <a:rPr lang="en-GB" sz="2600" b="1" dirty="0">
                <a:latin typeface="Courier New Bold"/>
              </a:rPr>
              <a:t>    </a:t>
            </a:r>
            <a:r>
              <a:rPr lang="en-GB" sz="2600" b="1" dirty="0" err="1">
                <a:solidFill>
                  <a:schemeClr val="tx2">
                    <a:lumMod val="75000"/>
                  </a:schemeClr>
                </a:solidFill>
                <a:latin typeface="Courier New Bold"/>
              </a:rPr>
              <a:t>int</a:t>
            </a:r>
            <a:r>
              <a:rPr lang="en-GB" sz="2600" b="1" dirty="0">
                <a:solidFill>
                  <a:schemeClr val="tx2">
                    <a:lumMod val="75000"/>
                  </a:schemeClr>
                </a:solidFill>
                <a:latin typeface="Courier New Bold"/>
              </a:rPr>
              <a:t> </a:t>
            </a:r>
            <a:r>
              <a:rPr lang="en-GB" sz="2600" b="1" dirty="0">
                <a:latin typeface="Courier New Bold"/>
              </a:rPr>
              <a:t>value = </a:t>
            </a:r>
            <a:r>
              <a:rPr lang="en-GB" sz="2600" b="1" dirty="0" err="1">
                <a:solidFill>
                  <a:schemeClr val="accent1"/>
                </a:solidFill>
                <a:latin typeface="Courier New Bold"/>
              </a:rPr>
              <a:t>f_int</a:t>
            </a:r>
            <a:r>
              <a:rPr lang="en-GB" sz="2600" b="1" dirty="0">
                <a:latin typeface="Courier New Bold"/>
              </a:rPr>
              <a:t>(10); </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94605403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C++11 defines a function template</a:t>
            </a:r>
          </a:p>
        </p:txBody>
      </p:sp>
      <p:sp>
        <p:nvSpPr>
          <p:cNvPr id="3" name="Content Placeholder 2"/>
          <p:cNvSpPr>
            <a:spLocks noGrp="1"/>
          </p:cNvSpPr>
          <p:nvPr>
            <p:ph idx="1"/>
          </p:nvPr>
        </p:nvSpPr>
        <p:spPr>
          <a:xfrm>
            <a:off x="179512" y="1600200"/>
            <a:ext cx="8784976" cy="4525963"/>
          </a:xfrm>
        </p:spPr>
        <p:txBody>
          <a:bodyPr>
            <a:normAutofit fontScale="70000" lnSpcReduction="20000"/>
          </a:bodyPr>
          <a:lstStyle/>
          <a:p>
            <a:r>
              <a:rPr lang="en-US" dirty="0"/>
              <a:t>C++ function objects can be stored in the </a:t>
            </a:r>
            <a:r>
              <a:rPr lang="en-US" dirty="0" err="1"/>
              <a:t>templated</a:t>
            </a:r>
            <a:r>
              <a:rPr lang="en-US" dirty="0"/>
              <a:t> class </a:t>
            </a:r>
            <a:r>
              <a:rPr lang="en-US" dirty="0" err="1"/>
              <a:t>std</a:t>
            </a:r>
            <a:r>
              <a:rPr lang="en-US" dirty="0"/>
              <a:t>::function.    The following header defines the class </a:t>
            </a:r>
            <a:r>
              <a:rPr lang="en-US" dirty="0" err="1"/>
              <a:t>std</a:t>
            </a:r>
            <a:r>
              <a:rPr lang="en-US" dirty="0"/>
              <a:t>::function</a:t>
            </a:r>
            <a:br>
              <a:rPr lang="en-US" dirty="0"/>
            </a:br>
            <a:endParaRPr lang="en-US" dirty="0"/>
          </a:p>
          <a:p>
            <a:pPr marL="0" indent="0">
              <a:buNone/>
            </a:pPr>
            <a:r>
              <a:rPr lang="en-US" dirty="0"/>
              <a:t>	</a:t>
            </a:r>
            <a:r>
              <a:rPr lang="en-US" b="1" dirty="0">
                <a:latin typeface="Courier New Bold"/>
              </a:rPr>
              <a:t>#</a:t>
            </a:r>
            <a:r>
              <a:rPr lang="en-US" b="1" dirty="0">
                <a:solidFill>
                  <a:schemeClr val="accent2"/>
                </a:solidFill>
                <a:latin typeface="Courier New Bold"/>
              </a:rPr>
              <a:t>include</a:t>
            </a:r>
            <a:r>
              <a:rPr lang="en-US" b="1" dirty="0">
                <a:latin typeface="Courier New Bold"/>
              </a:rPr>
              <a:t> </a:t>
            </a:r>
            <a:r>
              <a:rPr lang="en-US" b="1" dirty="0">
                <a:solidFill>
                  <a:schemeClr val="accent4"/>
                </a:solidFill>
                <a:latin typeface="Courier New Bold"/>
              </a:rPr>
              <a:t>&lt;functional&gt;</a:t>
            </a:r>
            <a:br>
              <a:rPr lang="en-US" b="1" dirty="0">
                <a:solidFill>
                  <a:schemeClr val="accent4"/>
                </a:solidFill>
                <a:latin typeface="Courier New Bold"/>
              </a:rPr>
            </a:br>
            <a:endParaRPr lang="en-US" b="1" dirty="0">
              <a:solidFill>
                <a:schemeClr val="accent4"/>
              </a:solidFill>
              <a:latin typeface="Courier New Bold"/>
            </a:endParaRPr>
          </a:p>
          <a:p>
            <a:r>
              <a:rPr lang="en-GB" dirty="0"/>
              <a:t>We can define a C++ function object (e.g. </a:t>
            </a:r>
            <a:r>
              <a:rPr lang="en-GB" dirty="0" err="1"/>
              <a:t>functor</a:t>
            </a:r>
            <a:r>
              <a:rPr lang="en-GB" dirty="0"/>
              <a:t>) and then store it in the </a:t>
            </a:r>
            <a:r>
              <a:rPr lang="en-GB" dirty="0" err="1"/>
              <a:t>tempated</a:t>
            </a:r>
            <a:r>
              <a:rPr lang="en-GB" dirty="0"/>
              <a:t> class </a:t>
            </a:r>
            <a:r>
              <a:rPr lang="en-GB" dirty="0" err="1"/>
              <a:t>std</a:t>
            </a:r>
            <a:r>
              <a:rPr lang="en-GB" dirty="0"/>
              <a:t>::function</a:t>
            </a:r>
          </a:p>
          <a:p>
            <a:pPr marL="400050" lvl="1" indent="0">
              <a:buNone/>
            </a:pPr>
            <a:br>
              <a:rPr lang="en-GB" b="1" dirty="0">
                <a:solidFill>
                  <a:schemeClr val="tx2">
                    <a:lumMod val="75000"/>
                  </a:schemeClr>
                </a:solidFill>
                <a:latin typeface="Courier New Bold"/>
              </a:rPr>
            </a:br>
            <a:r>
              <a:rPr lang="en-GB" b="1" dirty="0" err="1">
                <a:solidFill>
                  <a:schemeClr val="tx2">
                    <a:lumMod val="75000"/>
                  </a:schemeClr>
                </a:solidFill>
                <a:latin typeface="Courier New Bold"/>
              </a:rPr>
              <a:t>struct</a:t>
            </a:r>
            <a:r>
              <a:rPr lang="en-GB" b="1" dirty="0">
                <a:solidFill>
                  <a:schemeClr val="tx2">
                    <a:lumMod val="75000"/>
                  </a:schemeClr>
                </a:solidFill>
                <a:latin typeface="Courier New Bold"/>
              </a:rPr>
              <a:t> </a:t>
            </a:r>
            <a:r>
              <a:rPr lang="en-GB" b="1" dirty="0" err="1">
                <a:latin typeface="Courier New Bold"/>
              </a:rPr>
              <a:t>Functor</a:t>
            </a:r>
            <a:endParaRPr lang="en-GB" b="1" dirty="0">
              <a:latin typeface="Courier New Bold"/>
            </a:endParaRPr>
          </a:p>
          <a:p>
            <a:pPr marL="400050" lvl="1" indent="0">
              <a:buNone/>
            </a:pPr>
            <a:r>
              <a:rPr lang="en-GB" b="1" dirty="0">
                <a:latin typeface="Courier New Bold"/>
              </a:rPr>
              <a:t>   {</a:t>
            </a:r>
          </a:p>
          <a:p>
            <a:pPr marL="400050" lvl="1" indent="0">
              <a:buNone/>
            </a:pP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solidFill>
                  <a:schemeClr val="accent1"/>
                </a:solidFill>
                <a:latin typeface="Courier New Bold"/>
              </a:rPr>
              <a:t>operator</a:t>
            </a:r>
            <a:r>
              <a:rPr lang="en-GB" b="1" dirty="0">
                <a:latin typeface="Courier New Bold"/>
              </a:rPr>
              <a:t>() (</a:t>
            </a:r>
            <a:r>
              <a:rPr lang="en-GB" b="1" dirty="0" err="1">
                <a:solidFill>
                  <a:schemeClr val="tx2">
                    <a:lumMod val="75000"/>
                  </a:schemeClr>
                </a:solidFill>
                <a:latin typeface="Courier New Bold"/>
              </a:rPr>
              <a:t>int</a:t>
            </a:r>
            <a:r>
              <a:rPr lang="en-GB" b="1" dirty="0">
                <a:solidFill>
                  <a:schemeClr val="tx2">
                    <a:lumMod val="75000"/>
                  </a:schemeClr>
                </a:solidFill>
                <a:latin typeface="Courier New Bold"/>
              </a:rPr>
              <a:t> </a:t>
            </a:r>
            <a:r>
              <a:rPr lang="en-GB" b="1" dirty="0">
                <a:latin typeface="Courier New Bold"/>
              </a:rPr>
              <a:t>x) { </a:t>
            </a:r>
            <a:r>
              <a:rPr lang="en-GB" b="1" dirty="0">
                <a:solidFill>
                  <a:schemeClr val="accent2"/>
                </a:solidFill>
                <a:latin typeface="Courier New Bold"/>
              </a:rPr>
              <a:t>return</a:t>
            </a:r>
            <a:r>
              <a:rPr lang="en-GB" b="1" dirty="0">
                <a:latin typeface="Courier New Bold"/>
              </a:rPr>
              <a:t> x*x; }</a:t>
            </a:r>
          </a:p>
          <a:p>
            <a:pPr marL="400050" lvl="1" indent="0">
              <a:buNone/>
            </a:pPr>
            <a:r>
              <a:rPr lang="en-GB" b="1" dirty="0">
                <a:latin typeface="Courier New Bold"/>
              </a:rPr>
              <a:t>   };</a:t>
            </a:r>
          </a:p>
          <a:p>
            <a:pPr marL="400050" lvl="1" indent="0">
              <a:buNone/>
            </a:pPr>
            <a:r>
              <a:rPr lang="en-GB" b="1" dirty="0">
                <a:latin typeface="Courier New Bold"/>
              </a:rPr>
              <a:t>   </a:t>
            </a:r>
            <a:r>
              <a:rPr lang="en-GB" b="1" dirty="0" err="1">
                <a:latin typeface="Courier New Bold"/>
              </a:rPr>
              <a:t>std</a:t>
            </a:r>
            <a:r>
              <a:rPr lang="en-GB" b="1" dirty="0">
                <a:latin typeface="Courier New Bold"/>
              </a:rPr>
              <a:t>::function&lt;</a:t>
            </a:r>
            <a:r>
              <a:rPr lang="en-GB" b="1" dirty="0" err="1">
                <a:solidFill>
                  <a:schemeClr val="tx2">
                    <a:lumMod val="75000"/>
                  </a:schemeClr>
                </a:solidFill>
                <a:latin typeface="Courier New Bold"/>
              </a:rPr>
              <a:t>int</a:t>
            </a:r>
            <a:r>
              <a:rPr lang="en-GB" b="1" dirty="0">
                <a:latin typeface="Courier New Bold"/>
              </a:rPr>
              <a:t> (</a:t>
            </a:r>
            <a:r>
              <a:rPr lang="en-GB" b="1" dirty="0" err="1">
                <a:solidFill>
                  <a:schemeClr val="tx2">
                    <a:lumMod val="75000"/>
                  </a:schemeClr>
                </a:solidFill>
                <a:latin typeface="Courier New Bold"/>
              </a:rPr>
              <a:t>int</a:t>
            </a:r>
            <a:r>
              <a:rPr lang="en-GB" b="1" dirty="0">
                <a:latin typeface="Courier New Bold"/>
              </a:rPr>
              <a:t>)&gt; square(</a:t>
            </a:r>
            <a:r>
              <a:rPr lang="en-GB" b="1" dirty="0" err="1">
                <a:latin typeface="Courier New Bold"/>
              </a:rPr>
              <a:t>Functor</a:t>
            </a:r>
            <a:r>
              <a:rPr lang="en-GB" b="1" dirty="0">
                <a:latin typeface="Courier New Bold"/>
              </a:rPr>
              <a:t>());</a:t>
            </a:r>
          </a:p>
          <a:p>
            <a:endParaRPr lang="en-US" dirty="0"/>
          </a:p>
        </p:txBody>
      </p:sp>
    </p:spTree>
    <p:extLst>
      <p:ext uri="{BB962C8B-B14F-4D97-AF65-F5344CB8AC3E}">
        <p14:creationId xmlns:p14="http://schemas.microsoft.com/office/powerpoint/2010/main" val="36131752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 function template: example 1</a:t>
            </a:r>
          </a:p>
        </p:txBody>
      </p:sp>
      <p:sp>
        <p:nvSpPr>
          <p:cNvPr id="4" name="Text Placeholder 3"/>
          <p:cNvSpPr>
            <a:spLocks noGrp="1"/>
          </p:cNvSpPr>
          <p:nvPr>
            <p:ph type="body" idx="1"/>
          </p:nvPr>
        </p:nvSpPr>
        <p:spPr>
          <a:xfrm>
            <a:off x="457200" y="1535113"/>
            <a:ext cx="8219256" cy="639762"/>
          </a:xfrm>
        </p:spPr>
        <p:txBody>
          <a:bodyPr>
            <a:normAutofit fontScale="77500" lnSpcReduction="20000"/>
          </a:bodyPr>
          <a:lstStyle/>
          <a:p>
            <a:r>
              <a:rPr lang="en-GB" dirty="0">
                <a:latin typeface="+mj-lt"/>
              </a:rPr>
              <a:t>The header &lt;functional&gt; just defines the template </a:t>
            </a:r>
            <a:r>
              <a:rPr lang="en-GB" dirty="0" err="1">
                <a:latin typeface="+mj-lt"/>
              </a:rPr>
              <a:t>std</a:t>
            </a:r>
            <a:r>
              <a:rPr lang="en-GB" dirty="0">
                <a:latin typeface="+mj-lt"/>
              </a:rPr>
              <a:t>::function. This can be used to warp standard functions or function objects, e.g.:</a:t>
            </a:r>
          </a:p>
        </p:txBody>
      </p:sp>
      <p:sp>
        <p:nvSpPr>
          <p:cNvPr id="8" name="Content Placeholder 7"/>
          <p:cNvSpPr>
            <a:spLocks noGrp="1"/>
          </p:cNvSpPr>
          <p:nvPr>
            <p:ph sz="half" idx="2"/>
          </p:nvPr>
        </p:nvSpPr>
        <p:spPr>
          <a:xfrm>
            <a:off x="457200" y="2174875"/>
            <a:ext cx="8003232" cy="3951288"/>
          </a:xfrm>
        </p:spPr>
        <p:txBody>
          <a:bodyPr>
            <a:normAutofit/>
          </a:bodyPr>
          <a:lstStyle/>
          <a:p>
            <a:pPr marL="0" indent="0">
              <a:buNone/>
            </a:pP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foo(</a:t>
            </a:r>
            <a:r>
              <a:rPr lang="en-GB" sz="2000" b="1" dirty="0" err="1">
                <a:solidFill>
                  <a:schemeClr val="tx2">
                    <a:lumMod val="75000"/>
                  </a:schemeClr>
                </a:solidFill>
                <a:latin typeface="Courier New Bold"/>
              </a:rPr>
              <a:t>int</a:t>
            </a:r>
            <a:r>
              <a:rPr lang="en-GB" sz="2000" b="1" dirty="0">
                <a:latin typeface="Courier New Bold"/>
              </a:rPr>
              <a:t> x)  { </a:t>
            </a:r>
            <a:r>
              <a:rPr lang="en-GB" sz="2000" b="1" dirty="0">
                <a:solidFill>
                  <a:schemeClr val="accent2"/>
                </a:solidFill>
                <a:latin typeface="Courier New Bold"/>
              </a:rPr>
              <a:t>return</a:t>
            </a:r>
            <a:r>
              <a:rPr lang="en-GB" sz="2000" b="1" dirty="0">
                <a:latin typeface="Courier New Bold"/>
              </a:rPr>
              <a:t> x; }  </a:t>
            </a:r>
            <a:r>
              <a:rPr lang="en-GB" sz="2000" b="1" dirty="0">
                <a:solidFill>
                  <a:schemeClr val="tx1">
                    <a:lumMod val="85000"/>
                  </a:schemeClr>
                </a:solidFill>
                <a:latin typeface="Courier New Bold"/>
              </a:rPr>
              <a:t>// standard function</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foo_wrapper</a:t>
            </a:r>
            <a:r>
              <a:rPr lang="en-GB" sz="2000" b="1" dirty="0">
                <a:latin typeface="Courier New Bold"/>
              </a:rPr>
              <a:t>(foo);</a:t>
            </a:r>
          </a:p>
          <a:p>
            <a:pPr marL="0" indent="0">
              <a:buNone/>
            </a:pPr>
            <a:r>
              <a:rPr lang="en-GB" sz="2000" b="1" dirty="0">
                <a:latin typeface="Courier New Bold"/>
              </a:rPr>
              <a:t> </a:t>
            </a: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latin typeface="Courier New Bold"/>
              </a:rPr>
              <a:t>  </a:t>
            </a:r>
            <a:r>
              <a:rPr lang="en-GB" sz="2000" b="1" dirty="0">
                <a:solidFill>
                  <a:schemeClr val="tx2">
                    <a:lumMod val="75000"/>
                  </a:schemeClr>
                </a:solidFill>
                <a:latin typeface="Courier New Bold"/>
              </a:rPr>
              <a:t>void</a:t>
            </a:r>
            <a:r>
              <a:rPr lang="en-GB" sz="2000" b="1" dirty="0">
                <a:latin typeface="Courier New Bold"/>
              </a:rPr>
              <a:t> 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a:t>
            </a:r>
            <a:r>
              <a:rPr lang="en-GB" sz="2000" b="1" dirty="0">
                <a:solidFill>
                  <a:schemeClr val="accent2"/>
                </a:solidFill>
                <a:latin typeface="Courier New Bold"/>
              </a:rPr>
              <a:t>return</a:t>
            </a:r>
            <a:r>
              <a:rPr lang="en-GB" sz="2000" b="1" dirty="0">
                <a:latin typeface="Courier New Bold"/>
              </a:rPr>
              <a:t> x;}</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t>
            </a:r>
            <a:r>
              <a:rPr lang="en-GB" sz="2000" b="1" dirty="0" err="1">
                <a:latin typeface="Courier New Bold"/>
              </a:rPr>
              <a:t>foo_functor</a:t>
            </a:r>
            <a:r>
              <a:rPr lang="en-GB" sz="2000" b="1" dirty="0">
                <a:latin typeface="Courier New Bold"/>
              </a:rPr>
              <a:t>(Foo());</a:t>
            </a:r>
          </a:p>
          <a:p>
            <a:pPr marL="0" indent="0">
              <a:buNone/>
            </a:pPr>
            <a:endParaRPr lang="en-GB" sz="2000" b="1" dirty="0">
              <a:latin typeface="Courier New Bold"/>
            </a:endParaRPr>
          </a:p>
        </p:txBody>
      </p:sp>
      <p:sp>
        <p:nvSpPr>
          <p:cNvPr id="10" name="Content Placeholder 9"/>
          <p:cNvSpPr>
            <a:spLocks noGrp="1"/>
          </p:cNvSpPr>
          <p:nvPr>
            <p:ph sz="quarter" idx="4"/>
          </p:nvPr>
        </p:nvSpPr>
        <p:spPr>
          <a:xfrm>
            <a:off x="3779912" y="5373216"/>
            <a:ext cx="5220072" cy="1422692"/>
          </a:xfrm>
        </p:spPr>
        <p:txBody>
          <a:bodyPr>
            <a:normAutofit/>
          </a:bodyPr>
          <a:lstStyle/>
          <a:p>
            <a:pPr marL="0" indent="0">
              <a:buNone/>
            </a:pPr>
            <a:r>
              <a:rPr lang="en-GB" sz="2000" dirty="0" err="1">
                <a:solidFill>
                  <a:schemeClr val="accent3"/>
                </a:solidFill>
                <a:latin typeface="+mj-lt"/>
              </a:rPr>
              <a:t>foo_functor</a:t>
            </a:r>
            <a:r>
              <a:rPr lang="en-GB" sz="2000" dirty="0">
                <a:solidFill>
                  <a:schemeClr val="accent3"/>
                </a:solidFill>
                <a:latin typeface="+mj-lt"/>
              </a:rPr>
              <a:t> and </a:t>
            </a:r>
            <a:r>
              <a:rPr lang="en-GB" sz="2000" dirty="0" err="1">
                <a:solidFill>
                  <a:schemeClr val="accent3"/>
                </a:solidFill>
                <a:latin typeface="+mj-lt"/>
              </a:rPr>
              <a:t>foo_wrapper</a:t>
            </a:r>
            <a:r>
              <a:rPr lang="en-GB" sz="2000" dirty="0">
                <a:solidFill>
                  <a:schemeClr val="accent3"/>
                </a:solidFill>
                <a:latin typeface="+mj-lt"/>
              </a:rPr>
              <a:t> are basically the same but one is using a standard C like function, while the other is using a function object</a:t>
            </a:r>
          </a:p>
        </p:txBody>
      </p:sp>
    </p:spTree>
    <p:extLst>
      <p:ext uri="{BB962C8B-B14F-4D97-AF65-F5344CB8AC3E}">
        <p14:creationId xmlns:p14="http://schemas.microsoft.com/office/powerpoint/2010/main" val="42105390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C++ function template: example 2</a:t>
            </a:r>
          </a:p>
        </p:txBody>
      </p:sp>
      <p:sp>
        <p:nvSpPr>
          <p:cNvPr id="9" name="Text Placeholder 8"/>
          <p:cNvSpPr>
            <a:spLocks noGrp="1"/>
          </p:cNvSpPr>
          <p:nvPr>
            <p:ph type="body" idx="1"/>
          </p:nvPr>
        </p:nvSpPr>
        <p:spPr>
          <a:xfrm>
            <a:off x="457200" y="1268760"/>
            <a:ext cx="8291264" cy="906115"/>
          </a:xfrm>
        </p:spPr>
        <p:txBody>
          <a:bodyPr>
            <a:normAutofit fontScale="85000" lnSpcReduction="20000"/>
          </a:bodyPr>
          <a:lstStyle/>
          <a:p>
            <a:r>
              <a:rPr lang="en-GB" dirty="0">
                <a:latin typeface="+mj-lt"/>
              </a:rPr>
              <a:t>What is the point of function objects?  Well they can of course contain local state, which functions cannot, they can also contain member functions and so on. A silly example might be:</a:t>
            </a:r>
          </a:p>
        </p:txBody>
      </p:sp>
      <p:sp>
        <p:nvSpPr>
          <p:cNvPr id="10" name="Content Placeholder 9"/>
          <p:cNvSpPr>
            <a:spLocks noGrp="1"/>
          </p:cNvSpPr>
          <p:nvPr>
            <p:ph sz="half" idx="2"/>
          </p:nvPr>
        </p:nvSpPr>
        <p:spPr>
          <a:xfrm>
            <a:off x="457200" y="2174875"/>
            <a:ext cx="8291264" cy="3951288"/>
          </a:xfrm>
        </p:spPr>
        <p:txBody>
          <a:bodyPr>
            <a:normAutofit lnSpcReduction="10000"/>
          </a:bodyPr>
          <a:lstStyle/>
          <a:p>
            <a:pPr marL="0" indent="0">
              <a:buNone/>
            </a:pPr>
            <a:endParaRPr lang="en-GB" sz="2000" b="1" dirty="0">
              <a:solidFill>
                <a:schemeClr val="tx2">
                  <a:lumMod val="75000"/>
                </a:schemeClr>
              </a:solidFill>
              <a:latin typeface="Courier New Bold"/>
            </a:endParaRPr>
          </a:p>
          <a:p>
            <a:pPr marL="0" indent="0">
              <a:buNone/>
            </a:pPr>
            <a:r>
              <a:rPr lang="en-GB" sz="2000" b="1" dirty="0" err="1">
                <a:solidFill>
                  <a:schemeClr val="tx2">
                    <a:lumMod val="75000"/>
                  </a:schemeClr>
                </a:solidFill>
                <a:latin typeface="Courier New Bold"/>
              </a:rPr>
              <a:t>struct</a:t>
            </a:r>
            <a:r>
              <a:rPr lang="en-GB" sz="2000" b="1" dirty="0">
                <a:solidFill>
                  <a:schemeClr val="tx2">
                    <a:lumMod val="75000"/>
                  </a:schemeClr>
                </a:solidFill>
                <a:latin typeface="Courier New Bold"/>
              </a:rPr>
              <a:t> </a:t>
            </a:r>
            <a:r>
              <a:rPr lang="en-GB" sz="2000" b="1" dirty="0">
                <a:latin typeface="Courier New Bold"/>
              </a:rPr>
              <a:t>Foo </a:t>
            </a:r>
            <a:r>
              <a:rPr lang="en-GB" sz="2000" b="1" dirty="0">
                <a:solidFill>
                  <a:schemeClr val="tx1">
                    <a:lumMod val="85000"/>
                  </a:schemeClr>
                </a:solidFill>
                <a:latin typeface="Courier New Bold"/>
              </a:rPr>
              <a:t>// function object</a:t>
            </a:r>
          </a:p>
          <a:p>
            <a:pPr marL="0" indent="0">
              <a:buNone/>
            </a:pPr>
            <a:r>
              <a:rPr lang="en-GB" sz="2000" b="1" dirty="0">
                <a:latin typeface="Courier New Bold"/>
              </a:rPr>
              <a:t>{</a:t>
            </a:r>
          </a:p>
          <a:p>
            <a:pPr marL="0" indent="0">
              <a:buNone/>
            </a:pPr>
            <a:r>
              <a:rPr lang="en-GB" sz="2000" b="1" dirty="0">
                <a:solidFill>
                  <a:schemeClr val="tx2">
                    <a:lumMod val="75000"/>
                  </a:schemeClr>
                </a:solidFill>
                <a:latin typeface="Courier New Bold"/>
              </a:rPr>
              <a:t>  </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y_;</a:t>
            </a:r>
          </a:p>
          <a:p>
            <a:pPr marL="0" indent="0">
              <a:buNone/>
            </a:pPr>
            <a:r>
              <a:rPr lang="en-GB" sz="2000" b="1" dirty="0">
                <a:latin typeface="Courier New Bold"/>
              </a:rPr>
              <a:t>  Foo() : y_(100) {}</a:t>
            </a:r>
          </a:p>
          <a:p>
            <a:pPr marL="0" indent="0">
              <a:buNone/>
            </a:pPr>
            <a:r>
              <a:rPr lang="en-GB" sz="2000" b="1" dirty="0">
                <a:latin typeface="Courier New Bold"/>
              </a:rPr>
              <a:t> </a:t>
            </a:r>
          </a:p>
          <a:p>
            <a:pPr marL="0" indent="0">
              <a:buNone/>
            </a:pPr>
            <a:r>
              <a:rPr lang="en-GB" sz="2000" b="1" dirty="0">
                <a:solidFill>
                  <a:schemeClr val="tx2">
                    <a:lumMod val="75000"/>
                  </a:schemeClr>
                </a:solidFill>
                <a:latin typeface="Courier New Bold"/>
              </a:rPr>
              <a:t>  void </a:t>
            </a:r>
            <a:r>
              <a:rPr lang="en-GB" sz="2000" b="1" dirty="0">
                <a:latin typeface="Courier New Bold"/>
              </a:rPr>
              <a:t>operator()(</a:t>
            </a:r>
            <a:r>
              <a:rPr lang="en-GB" sz="2000" b="1" dirty="0" err="1">
                <a:solidFill>
                  <a:schemeClr val="tx2">
                    <a:lumMod val="75000"/>
                  </a:schemeClr>
                </a:solidFill>
                <a:latin typeface="Courier New Bold"/>
              </a:rPr>
              <a:t>int</a:t>
            </a:r>
            <a:r>
              <a:rPr lang="en-GB" sz="2000" b="1" dirty="0">
                <a:solidFill>
                  <a:schemeClr val="tx2">
                    <a:lumMod val="75000"/>
                  </a:schemeClr>
                </a:solidFill>
                <a:latin typeface="Courier New Bold"/>
              </a:rPr>
              <a:t> </a:t>
            </a:r>
            <a:r>
              <a:rPr lang="en-GB" sz="2000" b="1" dirty="0">
                <a:latin typeface="Courier New Bold"/>
              </a:rPr>
              <a:t>x) { </a:t>
            </a:r>
            <a:r>
              <a:rPr lang="en-GB" sz="2000" b="1" dirty="0">
                <a:solidFill>
                  <a:schemeClr val="accent2"/>
                </a:solidFill>
                <a:latin typeface="Courier New Bold"/>
              </a:rPr>
              <a:t>return</a:t>
            </a:r>
            <a:r>
              <a:rPr lang="en-GB" sz="2000" b="1" dirty="0">
                <a:latin typeface="Courier New Bold"/>
              </a:rPr>
              <a:t> x+100; }</a:t>
            </a:r>
          </a:p>
          <a:p>
            <a:pPr marL="0" indent="0">
              <a:buNone/>
            </a:pPr>
            <a:r>
              <a:rPr lang="en-GB" sz="2000" b="1" dirty="0">
                <a:latin typeface="Courier New Bold"/>
              </a:rPr>
              <a:t>};</a:t>
            </a:r>
          </a:p>
          <a:p>
            <a:pPr marL="0" indent="0">
              <a:buNone/>
            </a:pPr>
            <a:r>
              <a:rPr lang="en-GB" sz="2000" b="1" dirty="0">
                <a:latin typeface="Courier New Bold"/>
              </a:rPr>
              <a:t> </a:t>
            </a:r>
          </a:p>
          <a:p>
            <a:pPr marL="0" indent="0">
              <a:buNone/>
            </a:pPr>
            <a:r>
              <a:rPr lang="en-GB" sz="2000" b="1" dirty="0" err="1">
                <a:latin typeface="Courier New Bold"/>
              </a:rPr>
              <a:t>std</a:t>
            </a:r>
            <a:r>
              <a:rPr lang="en-GB" sz="2000" b="1" dirty="0">
                <a:latin typeface="Courier New Bold"/>
              </a:rPr>
              <a:t>::function&lt;</a:t>
            </a:r>
            <a:r>
              <a:rPr lang="en-GB" sz="2000" b="1" dirty="0" err="1">
                <a:solidFill>
                  <a:schemeClr val="tx2">
                    <a:lumMod val="75000"/>
                  </a:schemeClr>
                </a:solidFill>
                <a:latin typeface="Courier New Bold"/>
              </a:rPr>
              <a:t>int</a:t>
            </a:r>
            <a:r>
              <a:rPr lang="en-GB" sz="2000" b="1" dirty="0">
                <a:latin typeface="Courier New Bold"/>
              </a:rPr>
              <a:t> (</a:t>
            </a:r>
            <a:r>
              <a:rPr lang="en-GB" sz="2000" b="1" dirty="0" err="1">
                <a:solidFill>
                  <a:schemeClr val="tx2">
                    <a:lumMod val="75000"/>
                  </a:schemeClr>
                </a:solidFill>
                <a:latin typeface="Courier New Bold"/>
              </a:rPr>
              <a:t>int</a:t>
            </a:r>
            <a:r>
              <a:rPr lang="en-GB" sz="2000" b="1" dirty="0">
                <a:latin typeface="Courier New Bold"/>
              </a:rPr>
              <a:t>)&gt; add100(Foo());</a:t>
            </a:r>
          </a:p>
          <a:p>
            <a:pPr marL="0" indent="0">
              <a:buNone/>
            </a:pPr>
            <a:r>
              <a:rPr lang="en-GB" sz="2000" b="1" dirty="0">
                <a:solidFill>
                  <a:schemeClr val="tx1">
                    <a:lumMod val="85000"/>
                  </a:schemeClr>
                </a:solidFill>
                <a:latin typeface="Courier New Bold"/>
              </a:rPr>
              <a:t>// function that adds 100 to its argument</a:t>
            </a:r>
          </a:p>
          <a:p>
            <a:pPr marL="0" indent="0">
              <a:buNone/>
            </a:pPr>
            <a:endParaRPr lang="en-GB" sz="2000" b="1" dirty="0">
              <a:latin typeface="Courier New Bold"/>
            </a:endParaRPr>
          </a:p>
        </p:txBody>
      </p:sp>
    </p:spTree>
    <p:extLst>
      <p:ext uri="{BB962C8B-B14F-4D97-AF65-F5344CB8AC3E}">
        <p14:creationId xmlns:p14="http://schemas.microsoft.com/office/powerpoint/2010/main" val="36709979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Python for C programmers</a:t>
            </a:r>
          </a:p>
        </p:txBody>
      </p:sp>
      <p:sp>
        <p:nvSpPr>
          <p:cNvPr id="5" name="Text Placeholder 4"/>
          <p:cNvSpPr>
            <a:spLocks noGrp="1"/>
          </p:cNvSpPr>
          <p:nvPr>
            <p:ph type="body" idx="1"/>
          </p:nvPr>
        </p:nvSpPr>
        <p:spPr/>
        <p:txBody>
          <a:bodyPr/>
          <a:lstStyle/>
          <a:p>
            <a:r>
              <a:rPr lang="en-GB" dirty="0">
                <a:solidFill>
                  <a:schemeClr val="tx1"/>
                </a:solidFill>
              </a:rPr>
              <a:t>Appendix E</a:t>
            </a:r>
          </a:p>
        </p:txBody>
      </p:sp>
    </p:spTree>
    <p:extLst>
      <p:ext uri="{BB962C8B-B14F-4D97-AF65-F5344CB8AC3E}">
        <p14:creationId xmlns:p14="http://schemas.microsoft.com/office/powerpoint/2010/main" val="418786277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1400"/>
            <a:ext cx="8229600" cy="1143000"/>
          </a:xfrm>
        </p:spPr>
        <p:txBody>
          <a:bodyPr/>
          <a:lstStyle/>
          <a:p>
            <a:r>
              <a:rPr lang="en-GB" dirty="0"/>
              <a:t>Python 101</a:t>
            </a:r>
          </a:p>
        </p:txBody>
      </p:sp>
      <p:sp>
        <p:nvSpPr>
          <p:cNvPr id="5" name="Content Placeholder 4"/>
          <p:cNvSpPr>
            <a:spLocks noGrp="1"/>
          </p:cNvSpPr>
          <p:nvPr>
            <p:ph idx="1"/>
          </p:nvPr>
        </p:nvSpPr>
        <p:spPr>
          <a:xfrm>
            <a:off x="107504" y="836712"/>
            <a:ext cx="8856984" cy="5760640"/>
          </a:xfrm>
        </p:spPr>
        <p:txBody>
          <a:bodyPr>
            <a:normAutofit fontScale="92500" lnSpcReduction="20000"/>
          </a:bodyPr>
          <a:lstStyle/>
          <a:p>
            <a:r>
              <a:rPr lang="en-GB" dirty="0"/>
              <a:t>Python is an interpreted language, and so doesn’t need to be compiled</a:t>
            </a:r>
          </a:p>
          <a:p>
            <a:r>
              <a:rPr lang="en-GB" dirty="0"/>
              <a:t>Python is often used as a language to glue other parts of your application together – with </a:t>
            </a:r>
            <a:r>
              <a:rPr lang="en-GB" dirty="0" err="1"/>
              <a:t>OpenCL</a:t>
            </a:r>
            <a:r>
              <a:rPr lang="en-GB" dirty="0"/>
              <a:t> this is great as the host code is fast to write and the heavy computation is done on your accelerator</a:t>
            </a:r>
          </a:p>
          <a:p>
            <a:r>
              <a:rPr lang="en-GB" dirty="0"/>
              <a:t>Run your code as:</a:t>
            </a:r>
          </a:p>
          <a:p>
            <a:pPr lvl="1"/>
            <a:r>
              <a:rPr lang="en-GB" dirty="0"/>
              <a:t>python file.py</a:t>
            </a:r>
          </a:p>
          <a:p>
            <a:r>
              <a:rPr lang="en-GB" dirty="0"/>
              <a:t>No curly braces – indent consistently to define blocks of code</a:t>
            </a:r>
          </a:p>
          <a:p>
            <a:r>
              <a:rPr lang="en-GB" dirty="0"/>
              <a:t>Print to </a:t>
            </a:r>
            <a:r>
              <a:rPr lang="en-GB" dirty="0" err="1"/>
              <a:t>stdout</a:t>
            </a:r>
            <a:r>
              <a:rPr lang="en-GB" dirty="0"/>
              <a:t> with print – it will try it’s best to format variables:</a:t>
            </a:r>
          </a:p>
          <a:p>
            <a:pPr marL="457200" lvl="1" indent="0">
              <a:buNone/>
            </a:pPr>
            <a:r>
              <a:rPr lang="en-GB" b="1" dirty="0">
                <a:latin typeface="Courier New Bold"/>
              </a:rPr>
              <a:t>print ‘a =‘, a, ‘and b =‘, b</a:t>
            </a:r>
          </a:p>
        </p:txBody>
      </p:sp>
    </p:spTree>
    <p:extLst>
      <p:ext uri="{BB962C8B-B14F-4D97-AF65-F5344CB8AC3E}">
        <p14:creationId xmlns:p14="http://schemas.microsoft.com/office/powerpoint/2010/main" val="277899801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Comments, variables and includes</a:t>
            </a:r>
          </a:p>
        </p:txBody>
      </p:sp>
      <p:sp>
        <p:nvSpPr>
          <p:cNvPr id="5" name="Content Placeholder 4"/>
          <p:cNvSpPr>
            <a:spLocks noGrp="1"/>
          </p:cNvSpPr>
          <p:nvPr>
            <p:ph idx="1"/>
          </p:nvPr>
        </p:nvSpPr>
        <p:spPr>
          <a:xfrm>
            <a:off x="107504" y="1600200"/>
            <a:ext cx="8856984" cy="5141168"/>
          </a:xfrm>
        </p:spPr>
        <p:txBody>
          <a:bodyPr>
            <a:normAutofit fontScale="77500" lnSpcReduction="20000"/>
          </a:bodyPr>
          <a:lstStyle/>
          <a:p>
            <a:r>
              <a:rPr lang="en-GB" dirty="0"/>
              <a:t>A comment is prefixed with the hash</a:t>
            </a:r>
          </a:p>
          <a:p>
            <a:pPr marL="457200" lvl="1" indent="0">
              <a:buNone/>
            </a:pPr>
            <a:r>
              <a:rPr lang="en-GB" b="1" dirty="0">
                <a:solidFill>
                  <a:schemeClr val="tx1">
                    <a:lumMod val="85000"/>
                  </a:schemeClr>
                </a:solidFill>
                <a:latin typeface="Courier New Bold"/>
              </a:rPr>
              <a:t># this is a comment</a:t>
            </a:r>
          </a:p>
          <a:p>
            <a:r>
              <a:rPr lang="en-GB" dirty="0" err="1"/>
              <a:t>Initilize</a:t>
            </a:r>
            <a:r>
              <a:rPr lang="en-GB" dirty="0"/>
              <a:t> variables as you go – no need for a type</a:t>
            </a:r>
          </a:p>
          <a:p>
            <a:pPr marL="457200" lvl="1" indent="0">
              <a:buNone/>
            </a:pPr>
            <a:r>
              <a:rPr lang="en-GB" b="1" dirty="0">
                <a:latin typeface="Courier New Bold"/>
              </a:rPr>
              <a:t>N = 1024</a:t>
            </a:r>
          </a:p>
          <a:p>
            <a:pPr marL="457200" lvl="1" indent="0">
              <a:buNone/>
            </a:pPr>
            <a:r>
              <a:rPr lang="en-GB" b="1" dirty="0">
                <a:latin typeface="Courier New Bold"/>
              </a:rPr>
              <a:t>x = 5.23</a:t>
            </a:r>
          </a:p>
          <a:p>
            <a:pPr marL="457200" lvl="1" indent="0">
              <a:buNone/>
            </a:pPr>
            <a:r>
              <a:rPr lang="en-GB" b="1" dirty="0" err="1">
                <a:latin typeface="Courier New Bold"/>
              </a:rPr>
              <a:t>my_string</a:t>
            </a:r>
            <a:r>
              <a:rPr lang="en-GB" b="1" dirty="0">
                <a:latin typeface="Courier New Bold"/>
              </a:rPr>
              <a:t> = 'hello world'</a:t>
            </a:r>
          </a:p>
          <a:p>
            <a:r>
              <a:rPr lang="en-GB" dirty="0"/>
              <a:t>Use single or double quotes for strings</a:t>
            </a:r>
          </a:p>
          <a:p>
            <a:pPr marL="457200" lvl="1" indent="0">
              <a:buNone/>
            </a:pPr>
            <a:r>
              <a:rPr lang="en-GB" b="1" dirty="0">
                <a:latin typeface="Courier New Bold"/>
              </a:rPr>
              <a:t>'this is the same'</a:t>
            </a:r>
          </a:p>
          <a:p>
            <a:pPr marL="457200" lvl="1" indent="0">
              <a:buNone/>
            </a:pPr>
            <a:r>
              <a:rPr lang="en-GB" b="1" dirty="0">
                <a:latin typeface="Courier New Bold"/>
              </a:rPr>
              <a:t>"as this"</a:t>
            </a:r>
          </a:p>
          <a:p>
            <a:pPr marL="457200" lvl="1" indent="0">
              <a:buNone/>
            </a:pPr>
            <a:r>
              <a:rPr lang="en-GB" b="1" dirty="0">
                <a:latin typeface="Courier New Bold"/>
              </a:rPr>
              <a:t>"no need to escape 'opposite' quotes!"</a:t>
            </a:r>
          </a:p>
          <a:p>
            <a:r>
              <a:rPr lang="en-GB" dirty="0"/>
              <a:t>Also use three quotes </a:t>
            </a:r>
            <a:r>
              <a:rPr lang="en-GB" dirty="0">
                <a:latin typeface="Courier New Bold"/>
                <a:cs typeface="Courier New Bold"/>
              </a:rPr>
              <a:t>'''</a:t>
            </a:r>
            <a:r>
              <a:rPr lang="en-GB" dirty="0"/>
              <a:t> or """ for multiline strings without escaping anything!</a:t>
            </a:r>
          </a:p>
          <a:p>
            <a:r>
              <a:rPr lang="en-GB" dirty="0"/>
              <a:t>Include additional modules and libraries with</a:t>
            </a:r>
          </a:p>
          <a:p>
            <a:pPr marL="457200" lvl="1" indent="0">
              <a:buNone/>
            </a:pPr>
            <a:r>
              <a:rPr lang="en-GB" b="1" dirty="0">
                <a:solidFill>
                  <a:schemeClr val="accent2"/>
                </a:solidFill>
                <a:latin typeface="Courier New Bold"/>
              </a:rPr>
              <a:t>import</a:t>
            </a:r>
            <a:r>
              <a:rPr lang="en-GB" b="1" dirty="0">
                <a:latin typeface="Courier New Bold"/>
              </a:rPr>
              <a:t> sys</a:t>
            </a:r>
          </a:p>
          <a:p>
            <a:endParaRPr lang="en-GB" dirty="0"/>
          </a:p>
        </p:txBody>
      </p:sp>
    </p:spTree>
    <p:extLst>
      <p:ext uri="{BB962C8B-B14F-4D97-AF65-F5344CB8AC3E}">
        <p14:creationId xmlns:p14="http://schemas.microsoft.com/office/powerpoint/2010/main" val="18293671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Conditionals</a:t>
            </a:r>
          </a:p>
        </p:txBody>
      </p:sp>
      <p:sp>
        <p:nvSpPr>
          <p:cNvPr id="3" name="Content Placeholder 2"/>
          <p:cNvSpPr>
            <a:spLocks noGrp="1"/>
          </p:cNvSpPr>
          <p:nvPr>
            <p:ph idx="1"/>
          </p:nvPr>
        </p:nvSpPr>
        <p:spPr/>
        <p:txBody>
          <a:bodyPr/>
          <a:lstStyle/>
          <a:p>
            <a:pPr marL="457200" lvl="1" indent="0">
              <a:buNone/>
            </a:pPr>
            <a:r>
              <a:rPr lang="en-GB" sz="3200" b="1" dirty="0">
                <a:solidFill>
                  <a:schemeClr val="accent1"/>
                </a:solidFill>
                <a:latin typeface="Courier New Bold"/>
              </a:rPr>
              <a:t>if</a:t>
            </a:r>
            <a:r>
              <a:rPr lang="en-GB" sz="3200" b="1" dirty="0">
                <a:latin typeface="Courier New Bold"/>
              </a:rPr>
              <a:t> n == 1:</a:t>
            </a:r>
          </a:p>
          <a:p>
            <a:pPr marL="914400" lvl="2" indent="0">
              <a:buNone/>
            </a:pPr>
            <a:r>
              <a:rPr lang="en-GB" sz="3200" b="1" dirty="0">
                <a:solidFill>
                  <a:schemeClr val="accent2"/>
                </a:solidFill>
                <a:latin typeface="Courier New Bold"/>
              </a:rPr>
              <a:t>print</a:t>
            </a:r>
            <a:r>
              <a:rPr lang="en-GB" sz="3200" b="1" dirty="0">
                <a:latin typeface="Courier New Bold"/>
              </a:rPr>
              <a:t> ‘n was 1’</a:t>
            </a:r>
          </a:p>
          <a:p>
            <a:pPr marL="457200" lvl="1" indent="0">
              <a:buNone/>
            </a:pPr>
            <a:r>
              <a:rPr lang="en-GB" sz="3200" b="1" dirty="0" err="1">
                <a:solidFill>
                  <a:schemeClr val="accent1"/>
                </a:solidFill>
                <a:latin typeface="Courier New Bold"/>
              </a:rPr>
              <a:t>elif</a:t>
            </a:r>
            <a:r>
              <a:rPr lang="en-GB" sz="3200" b="1" dirty="0">
                <a:latin typeface="Courier New Bold"/>
              </a:rPr>
              <a:t> n == 2 </a:t>
            </a:r>
            <a:r>
              <a:rPr lang="en-GB" sz="3200" b="1" dirty="0">
                <a:solidFill>
                  <a:schemeClr val="accent3"/>
                </a:solidFill>
                <a:latin typeface="Courier New Bold"/>
              </a:rPr>
              <a:t>or</a:t>
            </a:r>
            <a:r>
              <a:rPr lang="en-GB" sz="3200" b="1" dirty="0">
                <a:latin typeface="Courier New Bold"/>
              </a:rPr>
              <a:t> n == 3:</a:t>
            </a:r>
          </a:p>
          <a:p>
            <a:pPr marL="914400" lvl="2" indent="0">
              <a:buNone/>
            </a:pPr>
            <a:r>
              <a:rPr lang="en-GB" sz="3200" b="1" dirty="0">
                <a:solidFill>
                  <a:schemeClr val="accent2"/>
                </a:solidFill>
                <a:latin typeface="Courier New Bold"/>
              </a:rPr>
              <a:t>print</a:t>
            </a:r>
            <a:r>
              <a:rPr lang="en-GB" sz="3200" b="1" dirty="0">
                <a:latin typeface="Courier New Bold"/>
              </a:rPr>
              <a:t> ‘n was 2 or 3’</a:t>
            </a:r>
          </a:p>
          <a:p>
            <a:pPr marL="514350" lvl="1" indent="0">
              <a:buNone/>
            </a:pPr>
            <a:r>
              <a:rPr lang="en-GB" sz="3200" b="1" dirty="0">
                <a:solidFill>
                  <a:schemeClr val="accent1"/>
                </a:solidFill>
                <a:latin typeface="Courier New Bold"/>
              </a:rPr>
              <a:t>else</a:t>
            </a:r>
            <a:r>
              <a:rPr lang="en-GB" sz="3200" b="1" dirty="0">
                <a:latin typeface="Courier New Bold"/>
              </a:rPr>
              <a:t>:</a:t>
            </a:r>
          </a:p>
          <a:p>
            <a:pPr marL="514350" lvl="1" indent="0">
              <a:buNone/>
            </a:pPr>
            <a:r>
              <a:rPr lang="en-GB" sz="3200" b="1" dirty="0">
                <a:latin typeface="Courier New Bold"/>
              </a:rPr>
              <a:t>	</a:t>
            </a:r>
            <a:r>
              <a:rPr lang="en-GB" sz="3200" b="1" dirty="0">
                <a:solidFill>
                  <a:schemeClr val="accent2"/>
                </a:solidFill>
                <a:latin typeface="Courier New Bold"/>
              </a:rPr>
              <a:t>print</a:t>
            </a:r>
            <a:r>
              <a:rPr lang="en-GB" sz="3200" b="1" dirty="0">
                <a:latin typeface="Courier New Bold"/>
              </a:rPr>
              <a:t> ‘n was’, n</a:t>
            </a:r>
          </a:p>
          <a:p>
            <a:pPr lvl="2"/>
            <a:endParaRPr lang="en-GB" b="1" dirty="0">
              <a:latin typeface="Courier New Bold"/>
            </a:endParaRPr>
          </a:p>
          <a:p>
            <a:pPr lvl="1"/>
            <a:endParaRPr lang="en-GB" b="1" dirty="0">
              <a:latin typeface="Courier New Bold"/>
            </a:endParaRPr>
          </a:p>
        </p:txBody>
      </p:sp>
    </p:spTree>
    <p:extLst>
      <p:ext uri="{BB962C8B-B14F-4D97-AF65-F5344CB8AC3E}">
        <p14:creationId xmlns:p14="http://schemas.microsoft.com/office/powerpoint/2010/main" val="103488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4638"/>
            <a:ext cx="9144000" cy="1143000"/>
          </a:xfrm>
        </p:spPr>
        <p:txBody>
          <a:bodyPr>
            <a:noAutofit/>
          </a:bodyPr>
          <a:lstStyle/>
          <a:p>
            <a:r>
              <a:rPr lang="en-GB" sz="3600" dirty="0"/>
              <a:t>OpenCL Platform Example</a:t>
            </a:r>
            <a:br>
              <a:rPr lang="en-GB" sz="3600" dirty="0"/>
            </a:br>
            <a:r>
              <a:rPr lang="en-GB" sz="3600" dirty="0"/>
              <a:t>(One node, two CPU sockets, two GPUs)</a:t>
            </a:r>
          </a:p>
        </p:txBody>
      </p:sp>
      <p:sp>
        <p:nvSpPr>
          <p:cNvPr id="7" name="Text Placeholder 6"/>
          <p:cNvSpPr>
            <a:spLocks noGrp="1"/>
          </p:cNvSpPr>
          <p:nvPr>
            <p:ph type="body" idx="1"/>
          </p:nvPr>
        </p:nvSpPr>
        <p:spPr>
          <a:xfrm>
            <a:off x="457200" y="1628800"/>
            <a:ext cx="4040188" cy="639762"/>
          </a:xfrm>
        </p:spPr>
        <p:txBody>
          <a:bodyPr>
            <a:normAutofit/>
          </a:bodyPr>
          <a:lstStyle/>
          <a:p>
            <a:r>
              <a:rPr lang="en-GB" sz="2800" dirty="0">
                <a:solidFill>
                  <a:schemeClr val="accent2"/>
                </a:solidFill>
              </a:rPr>
              <a:t>CPUs:</a:t>
            </a:r>
          </a:p>
        </p:txBody>
      </p:sp>
      <p:sp>
        <p:nvSpPr>
          <p:cNvPr id="8" name="Content Placeholder 7"/>
          <p:cNvSpPr>
            <a:spLocks noGrp="1"/>
          </p:cNvSpPr>
          <p:nvPr>
            <p:ph sz="half" idx="2"/>
          </p:nvPr>
        </p:nvSpPr>
        <p:spPr>
          <a:xfrm>
            <a:off x="107504" y="2268562"/>
            <a:ext cx="4389884" cy="3951288"/>
          </a:xfrm>
        </p:spPr>
        <p:txBody>
          <a:bodyPr>
            <a:normAutofit/>
          </a:bodyPr>
          <a:lstStyle/>
          <a:p>
            <a:r>
              <a:rPr lang="en-GB" dirty="0"/>
              <a:t>Treated as one OpenCL device</a:t>
            </a:r>
          </a:p>
          <a:p>
            <a:pPr lvl="1"/>
            <a:r>
              <a:rPr lang="en-GB" dirty="0"/>
              <a:t>One CU per core</a:t>
            </a:r>
          </a:p>
          <a:p>
            <a:pPr lvl="1"/>
            <a:r>
              <a:rPr lang="en-GB" dirty="0"/>
              <a:t>1 PE per CU, or if PEs mapped to SIMD lanes, </a:t>
            </a:r>
            <a:r>
              <a:rPr lang="en-GB" i="1" dirty="0"/>
              <a:t>n</a:t>
            </a:r>
            <a:r>
              <a:rPr lang="en-GB" dirty="0"/>
              <a:t> PEs per CU, where </a:t>
            </a:r>
            <a:r>
              <a:rPr lang="en-GB" i="1" dirty="0"/>
              <a:t>n</a:t>
            </a:r>
            <a:r>
              <a:rPr lang="en-GB" dirty="0"/>
              <a:t> matches the SIMD width</a:t>
            </a:r>
          </a:p>
          <a:p>
            <a:r>
              <a:rPr lang="en-GB" dirty="0"/>
              <a:t>Remember:</a:t>
            </a:r>
          </a:p>
          <a:p>
            <a:pPr lvl="1"/>
            <a:r>
              <a:rPr lang="en-GB" dirty="0"/>
              <a:t>the CPU will also have to be its own host!</a:t>
            </a:r>
          </a:p>
        </p:txBody>
      </p:sp>
      <p:sp>
        <p:nvSpPr>
          <p:cNvPr id="9" name="Text Placeholder 8"/>
          <p:cNvSpPr>
            <a:spLocks noGrp="1"/>
          </p:cNvSpPr>
          <p:nvPr>
            <p:ph type="body" sz="quarter" idx="3"/>
          </p:nvPr>
        </p:nvSpPr>
        <p:spPr>
          <a:xfrm>
            <a:off x="4645025" y="1628800"/>
            <a:ext cx="4041775" cy="639762"/>
          </a:xfrm>
        </p:spPr>
        <p:txBody>
          <a:bodyPr>
            <a:normAutofit/>
          </a:bodyPr>
          <a:lstStyle/>
          <a:p>
            <a:r>
              <a:rPr lang="en-GB" sz="2800" dirty="0">
                <a:solidFill>
                  <a:schemeClr val="accent2"/>
                </a:solidFill>
              </a:rPr>
              <a:t>GPUs:</a:t>
            </a:r>
          </a:p>
        </p:txBody>
      </p:sp>
      <p:sp>
        <p:nvSpPr>
          <p:cNvPr id="10" name="Content Placeholder 9"/>
          <p:cNvSpPr>
            <a:spLocks noGrp="1"/>
          </p:cNvSpPr>
          <p:nvPr>
            <p:ph sz="quarter" idx="4"/>
          </p:nvPr>
        </p:nvSpPr>
        <p:spPr>
          <a:xfrm>
            <a:off x="4645025" y="2268562"/>
            <a:ext cx="4391471" cy="3951288"/>
          </a:xfrm>
        </p:spPr>
        <p:txBody>
          <a:bodyPr>
            <a:normAutofit/>
          </a:bodyPr>
          <a:lstStyle/>
          <a:p>
            <a:r>
              <a:rPr lang="en-GB" sz="2200" dirty="0"/>
              <a:t>Each GPU is a separate OpenCL device</a:t>
            </a:r>
          </a:p>
          <a:p>
            <a:r>
              <a:rPr lang="en-GB" sz="2200" dirty="0"/>
              <a:t>Can use CPU and all GPU devices concurrently through OpenCL</a:t>
            </a:r>
          </a:p>
          <a:p>
            <a:endParaRPr lang="en-GB" sz="2000" dirty="0"/>
          </a:p>
        </p:txBody>
      </p:sp>
      <p:sp>
        <p:nvSpPr>
          <p:cNvPr id="11" name="TextBox 10"/>
          <p:cNvSpPr txBox="1"/>
          <p:nvPr/>
        </p:nvSpPr>
        <p:spPr>
          <a:xfrm>
            <a:off x="1303593" y="5949280"/>
            <a:ext cx="6652783" cy="461665"/>
          </a:xfrm>
          <a:prstGeom prst="rect">
            <a:avLst/>
          </a:prstGeom>
          <a:noFill/>
        </p:spPr>
        <p:txBody>
          <a:bodyPr wrap="none" rtlCol="0">
            <a:spAutoFit/>
          </a:bodyPr>
          <a:lstStyle/>
          <a:p>
            <a:r>
              <a:rPr lang="en-GB" sz="2400" b="1" dirty="0">
                <a:solidFill>
                  <a:schemeClr val="accent1"/>
                </a:solidFill>
              </a:rPr>
              <a:t>CU = Compute Unit; PE = Processing Element</a:t>
            </a:r>
          </a:p>
        </p:txBody>
      </p:sp>
    </p:spTree>
    <p:extLst>
      <p:ext uri="{BB962C8B-B14F-4D97-AF65-F5344CB8AC3E}">
        <p14:creationId xmlns:p14="http://schemas.microsoft.com/office/powerpoint/2010/main" val="31099813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a:t>
            </a:r>
          </a:p>
        </p:txBody>
      </p:sp>
      <p:sp>
        <p:nvSpPr>
          <p:cNvPr id="4" name="Content Placeholder 3"/>
          <p:cNvSpPr>
            <a:spLocks noGrp="1"/>
          </p:cNvSpPr>
          <p:nvPr>
            <p:ph idx="1"/>
          </p:nvPr>
        </p:nvSpPr>
        <p:spPr>
          <a:xfrm>
            <a:off x="1691680" y="1556792"/>
            <a:ext cx="6552728" cy="5069160"/>
          </a:xfrm>
        </p:spPr>
        <p:txBody>
          <a:bodyPr>
            <a:normAutofit fontScale="85000" lnSpcReduction="20000"/>
          </a:bodyPr>
          <a:lstStyle/>
          <a:p>
            <a:pPr marL="0" indent="0">
              <a:buNone/>
            </a:pPr>
            <a:r>
              <a:rPr lang="en-GB" b="1" dirty="0">
                <a:solidFill>
                  <a:schemeClr val="tx1">
                    <a:lumMod val="85000"/>
                  </a:schemeClr>
                </a:solidFill>
                <a:latin typeface="Courier New Bold"/>
              </a:rPr>
              <a:t># loop from 0 to 1023</a:t>
            </a:r>
          </a:p>
          <a:p>
            <a:pPr marL="0" indent="0">
              <a:buNone/>
            </a:pP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a:t>
            </a:r>
            <a:r>
              <a:rPr lang="en-GB" b="1" dirty="0">
                <a:solidFill>
                  <a:schemeClr val="accent1"/>
                </a:solidFill>
                <a:latin typeface="Courier New Bold"/>
              </a:rPr>
              <a:t>in</a:t>
            </a:r>
            <a:r>
              <a:rPr lang="en-GB" b="1" dirty="0">
                <a:latin typeface="Courier New Bold"/>
              </a:rPr>
              <a:t> range(1024):</a:t>
            </a:r>
          </a:p>
          <a:p>
            <a:pPr marL="0" indent="0">
              <a:buNone/>
            </a:pPr>
            <a:r>
              <a:rPr lang="en-GB" b="1" dirty="0">
                <a:latin typeface="Courier New Bold"/>
              </a:rPr>
              <a:t>	print </a:t>
            </a:r>
            <a:r>
              <a:rPr lang="en-GB" b="1" dirty="0" err="1">
                <a:latin typeface="Courier New Bold"/>
              </a:rPr>
              <a:t>i</a:t>
            </a:r>
            <a:endParaRPr lang="en-GB" b="1" dirty="0">
              <a:latin typeface="Courier New Bold"/>
            </a:endParaRPr>
          </a:p>
          <a:p>
            <a:pPr marL="0" indent="0">
              <a:buNone/>
            </a:pPr>
            <a:endParaRPr lang="en-GB" b="1" dirty="0">
              <a:latin typeface="Courier New Bold"/>
            </a:endParaRPr>
          </a:p>
          <a:p>
            <a:pPr marL="0" indent="0">
              <a:buNone/>
            </a:pPr>
            <a:r>
              <a:rPr lang="en-GB" b="1" dirty="0">
                <a:solidFill>
                  <a:schemeClr val="tx1">
                    <a:lumMod val="85000"/>
                  </a:schemeClr>
                </a:solidFill>
                <a:latin typeface="Courier New Bold"/>
              </a:rPr>
              <a:t># iterate through an array</a:t>
            </a:r>
          </a:p>
          <a:p>
            <a:pPr marL="0" indent="0">
              <a:buNone/>
            </a:pPr>
            <a:r>
              <a:rPr lang="en-GB" b="1" dirty="0">
                <a:solidFill>
                  <a:schemeClr val="accent1"/>
                </a:solidFill>
                <a:latin typeface="Courier New Bold"/>
              </a:rPr>
              <a:t>for</a:t>
            </a:r>
            <a:r>
              <a:rPr lang="en-GB" b="1" dirty="0">
                <a:latin typeface="Courier New Bold"/>
              </a:rPr>
              <a:t> x </a:t>
            </a:r>
            <a:r>
              <a:rPr lang="en-GB" b="1" dirty="0">
                <a:solidFill>
                  <a:schemeClr val="accent1"/>
                </a:solidFill>
                <a:latin typeface="Courier New Bold"/>
              </a:rPr>
              <a:t>in</a:t>
            </a:r>
            <a:r>
              <a:rPr lang="en-GB" b="1" dirty="0">
                <a:latin typeface="Courier New Bold"/>
              </a:rPr>
              <a:t> </a:t>
            </a:r>
            <a:r>
              <a:rPr lang="en-GB" b="1" dirty="0" err="1">
                <a:latin typeface="Courier New Bold"/>
              </a:rPr>
              <a:t>my_array</a:t>
            </a:r>
            <a:r>
              <a:rPr lang="en-GB" b="1" dirty="0">
                <a:latin typeface="Courier New Bold"/>
              </a:rPr>
              <a:t>:</a:t>
            </a:r>
          </a:p>
          <a:p>
            <a:pPr marL="0" indent="0">
              <a:buNone/>
            </a:pPr>
            <a:r>
              <a:rPr lang="en-GB" b="1" dirty="0">
                <a:latin typeface="Courier New Bold"/>
              </a:rPr>
              <a:t>	x += 1</a:t>
            </a:r>
          </a:p>
          <a:p>
            <a:pPr marL="0" indent="0">
              <a:buNone/>
            </a:pPr>
            <a:endParaRPr lang="en-GB" b="1" dirty="0">
              <a:latin typeface="Courier New Bold"/>
            </a:endParaRPr>
          </a:p>
          <a:p>
            <a:pPr marL="0" indent="0">
              <a:buNone/>
            </a:pPr>
            <a:r>
              <a:rPr lang="en-GB" b="1" dirty="0">
                <a:solidFill>
                  <a:schemeClr val="tx1">
                    <a:lumMod val="85000"/>
                  </a:schemeClr>
                </a:solidFill>
                <a:latin typeface="Courier New Bold"/>
              </a:rPr>
              <a:t># same as the first one</a:t>
            </a:r>
          </a:p>
          <a:p>
            <a:pPr marL="0" indent="0">
              <a:buNone/>
            </a:pPr>
            <a:r>
              <a:rPr lang="en-GB" b="1" dirty="0">
                <a:solidFill>
                  <a:schemeClr val="accent1"/>
                </a:solidFill>
                <a:latin typeface="Courier New Bold"/>
              </a:rPr>
              <a:t>while</a:t>
            </a:r>
            <a:r>
              <a:rPr lang="en-GB" b="1" dirty="0">
                <a:latin typeface="Courier New Bold"/>
              </a:rPr>
              <a:t> </a:t>
            </a:r>
            <a:r>
              <a:rPr lang="en-GB" b="1" dirty="0" err="1">
                <a:latin typeface="Courier New Bold"/>
              </a:rPr>
              <a:t>i</a:t>
            </a:r>
            <a:r>
              <a:rPr lang="en-GB" b="1" dirty="0">
                <a:latin typeface="Courier New Bold"/>
              </a:rPr>
              <a:t> &lt; 1024:</a:t>
            </a:r>
          </a:p>
          <a:p>
            <a:pPr marL="0" indent="0">
              <a:buNone/>
            </a:pPr>
            <a:r>
              <a:rPr lang="en-GB" b="1" dirty="0">
                <a:latin typeface="Courier New Bold"/>
              </a:rPr>
              <a:t>	print </a:t>
            </a:r>
            <a:r>
              <a:rPr lang="en-GB" b="1" dirty="0" err="1">
                <a:latin typeface="Courier New Bold"/>
              </a:rPr>
              <a:t>i</a:t>
            </a:r>
            <a:endParaRPr lang="en-GB" b="1" dirty="0">
              <a:latin typeface="Courier New Bold"/>
            </a:endParaRPr>
          </a:p>
          <a:p>
            <a:pPr marL="0" indent="0">
              <a:buNone/>
            </a:pPr>
            <a:r>
              <a:rPr lang="en-GB" b="1" dirty="0">
                <a:latin typeface="Courier New Bold"/>
              </a:rPr>
              <a:t>	i += 1</a:t>
            </a:r>
          </a:p>
        </p:txBody>
      </p:sp>
    </p:spTree>
    <p:extLst>
      <p:ext uri="{BB962C8B-B14F-4D97-AF65-F5344CB8AC3E}">
        <p14:creationId xmlns:p14="http://schemas.microsoft.com/office/powerpoint/2010/main" val="354153450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and classes</a:t>
            </a:r>
          </a:p>
        </p:txBody>
      </p:sp>
      <p:sp>
        <p:nvSpPr>
          <p:cNvPr id="3" name="Content Placeholder 2"/>
          <p:cNvSpPr>
            <a:spLocks noGrp="1"/>
          </p:cNvSpPr>
          <p:nvPr>
            <p:ph idx="1"/>
          </p:nvPr>
        </p:nvSpPr>
        <p:spPr>
          <a:xfrm>
            <a:off x="457200" y="1600200"/>
            <a:ext cx="8229600" cy="5069160"/>
          </a:xfrm>
        </p:spPr>
        <p:txBody>
          <a:bodyPr>
            <a:normAutofit lnSpcReduction="10000"/>
          </a:bodyPr>
          <a:lstStyle/>
          <a:p>
            <a:r>
              <a:rPr lang="en-GB" dirty="0"/>
              <a:t>Define a function with the </a:t>
            </a:r>
            <a:r>
              <a:rPr lang="en-GB" dirty="0" err="1">
                <a:solidFill>
                  <a:schemeClr val="accent1"/>
                </a:solidFill>
              </a:rPr>
              <a:t>def</a:t>
            </a:r>
            <a:r>
              <a:rPr lang="en-GB" dirty="0">
                <a:solidFill>
                  <a:schemeClr val="accent1"/>
                </a:solidFill>
              </a:rPr>
              <a:t> </a:t>
            </a:r>
            <a:r>
              <a:rPr lang="en-GB" dirty="0"/>
              <a:t>keyword</a:t>
            </a:r>
          </a:p>
          <a:p>
            <a:pPr marL="457200" lvl="1" indent="0">
              <a:buNone/>
            </a:pPr>
            <a:r>
              <a:rPr lang="en-GB" b="1" dirty="0" err="1">
                <a:solidFill>
                  <a:schemeClr val="accent1"/>
                </a:solidFill>
                <a:latin typeface="Courier New Bold"/>
              </a:rPr>
              <a:t>def</a:t>
            </a:r>
            <a:r>
              <a:rPr lang="en-GB" b="1" dirty="0">
                <a:solidFill>
                  <a:schemeClr val="accent1"/>
                </a:solidFill>
                <a:latin typeface="Courier New Bold"/>
              </a:rPr>
              <a:t> </a:t>
            </a:r>
            <a:r>
              <a:rPr lang="en-GB" b="1" dirty="0" err="1">
                <a:latin typeface="Courier New Bold"/>
              </a:rPr>
              <a:t>func</a:t>
            </a:r>
            <a:r>
              <a:rPr lang="en-GB" b="1" dirty="0">
                <a:latin typeface="Courier New Bold"/>
              </a:rPr>
              <a:t>(</a:t>
            </a:r>
            <a:r>
              <a:rPr lang="en-GB" b="1" dirty="0" err="1">
                <a:latin typeface="Courier New Bold"/>
              </a:rPr>
              <a:t>arg</a:t>
            </a:r>
            <a:r>
              <a:rPr lang="en-GB" b="1" dirty="0">
                <a:latin typeface="Courier New Bold"/>
              </a:rPr>
              <a:t>):</a:t>
            </a:r>
          </a:p>
          <a:p>
            <a:r>
              <a:rPr lang="en-GB" dirty="0"/>
              <a:t>You don’t specify the types or return arguments</a:t>
            </a:r>
          </a:p>
          <a:p>
            <a:pPr lvl="1"/>
            <a:r>
              <a:rPr lang="en-GB" dirty="0"/>
              <a:t>you just return what you like</a:t>
            </a:r>
          </a:p>
          <a:p>
            <a:r>
              <a:rPr lang="en-GB" dirty="0"/>
              <a:t>Define a class with the </a:t>
            </a:r>
            <a:r>
              <a:rPr lang="en-GB" dirty="0">
                <a:solidFill>
                  <a:schemeClr val="accent1"/>
                </a:solidFill>
              </a:rPr>
              <a:t>class</a:t>
            </a:r>
            <a:r>
              <a:rPr lang="en-GB" dirty="0"/>
              <a:t> keyword</a:t>
            </a:r>
          </a:p>
          <a:p>
            <a:pPr marL="457200" lvl="1" indent="0">
              <a:buNone/>
            </a:pPr>
            <a:r>
              <a:rPr lang="en-GB" dirty="0">
                <a:solidFill>
                  <a:schemeClr val="accent1"/>
                </a:solidFill>
              </a:rPr>
              <a:t>class</a:t>
            </a:r>
            <a:r>
              <a:rPr lang="en-GB" dirty="0"/>
              <a:t> name:</a:t>
            </a:r>
          </a:p>
          <a:p>
            <a:r>
              <a:rPr lang="en-GB" dirty="0"/>
              <a:t>Classes contain function definitions and variables</a:t>
            </a:r>
          </a:p>
          <a:p>
            <a:pPr lvl="1"/>
            <a:r>
              <a:rPr lang="en-GB" dirty="0"/>
              <a:t>These are both called attributes</a:t>
            </a:r>
          </a:p>
        </p:txBody>
      </p:sp>
    </p:spTree>
    <p:extLst>
      <p:ext uri="{BB962C8B-B14F-4D97-AF65-F5344CB8AC3E}">
        <p14:creationId xmlns:p14="http://schemas.microsoft.com/office/powerpoint/2010/main" val="28527025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More about classes</a:t>
            </a:r>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GB" dirty="0"/>
              <a:t>There is a lot more about classes e.g. inheritance</a:t>
            </a:r>
          </a:p>
          <a:p>
            <a:r>
              <a:rPr lang="en-GB" dirty="0"/>
              <a:t>Python is an object-oriented language</a:t>
            </a:r>
          </a:p>
          <a:p>
            <a:r>
              <a:rPr lang="en-GB" dirty="0"/>
              <a:t>A small example from the python tutorial:</a:t>
            </a:r>
          </a:p>
          <a:p>
            <a:pPr marL="0" indent="0">
              <a:buNone/>
            </a:pPr>
            <a:r>
              <a:rPr lang="en-GB" sz="2600" b="1" dirty="0">
                <a:solidFill>
                  <a:schemeClr val="accent2"/>
                </a:solidFill>
                <a:latin typeface="Courier New Bold"/>
              </a:rPr>
              <a:t>class</a:t>
            </a:r>
            <a:r>
              <a:rPr lang="en-GB" sz="2600" b="1" dirty="0">
                <a:latin typeface="Courier New Bold"/>
              </a:rPr>
              <a:t> Complex:</a:t>
            </a:r>
          </a:p>
          <a:p>
            <a:pPr marL="0" indent="0">
              <a:buNone/>
            </a:pPr>
            <a:r>
              <a:rPr lang="en-GB" sz="2600" b="1" dirty="0">
                <a:latin typeface="Courier New Bold"/>
              </a:rPr>
              <a:t>	</a:t>
            </a:r>
            <a:r>
              <a:rPr lang="en-GB" sz="2600" b="1" dirty="0" err="1">
                <a:solidFill>
                  <a:schemeClr val="accent2"/>
                </a:solidFill>
                <a:latin typeface="Courier New Bold"/>
              </a:rPr>
              <a:t>def</a:t>
            </a:r>
            <a:r>
              <a:rPr lang="en-GB" sz="2600" b="1" dirty="0">
                <a:solidFill>
                  <a:schemeClr val="accent2"/>
                </a:solidFill>
                <a:latin typeface="Courier New Bold"/>
              </a:rPr>
              <a:t> </a:t>
            </a:r>
            <a:r>
              <a:rPr lang="en-GB" sz="2600" b="1" dirty="0">
                <a:latin typeface="Courier New Bold"/>
              </a:rPr>
              <a:t>__</a:t>
            </a:r>
            <a:r>
              <a:rPr lang="en-GB" sz="2600" b="1" dirty="0" err="1">
                <a:latin typeface="Courier New Bold"/>
              </a:rPr>
              <a:t>init</a:t>
            </a:r>
            <a:r>
              <a:rPr lang="en-GB" sz="2600" b="1" dirty="0">
                <a:latin typeface="Courier New Bold"/>
              </a:rPr>
              <a:t>__(</a:t>
            </a:r>
            <a:r>
              <a:rPr lang="en-GB" sz="2600" b="1" dirty="0">
                <a:solidFill>
                  <a:schemeClr val="accent1"/>
                </a:solidFill>
                <a:latin typeface="Courier New Bold"/>
              </a:rPr>
              <a:t>self</a:t>
            </a:r>
            <a:r>
              <a:rPr lang="en-GB" sz="2600" b="1" dirty="0">
                <a:latin typeface="Courier New Bold"/>
              </a:rPr>
              <a:t>, </a:t>
            </a:r>
            <a:r>
              <a:rPr lang="en-GB" sz="2600" b="1" dirty="0" err="1">
                <a:latin typeface="Courier New Bold"/>
              </a:rPr>
              <a:t>realpart</a:t>
            </a:r>
            <a:r>
              <a:rPr lang="en-GB" sz="2600" b="1" dirty="0">
                <a:latin typeface="Courier New Bold"/>
              </a:rPr>
              <a:t>, </a:t>
            </a:r>
            <a:r>
              <a:rPr lang="en-GB" sz="2600" b="1" dirty="0" err="1">
                <a:latin typeface="Courier New Bold"/>
              </a:rPr>
              <a:t>imagpart</a:t>
            </a:r>
            <a:r>
              <a:rPr lang="en-GB" sz="2600" b="1" dirty="0">
                <a:latin typeface="Courier New Bold"/>
              </a:rPr>
              <a:t>):</a:t>
            </a:r>
          </a:p>
          <a:p>
            <a:pPr marL="0" indent="0">
              <a:buNone/>
            </a:pPr>
            <a:r>
              <a:rPr lang="en-GB" sz="2600" b="1" dirty="0">
                <a:latin typeface="Courier New Bold"/>
              </a:rPr>
              <a:t>		</a:t>
            </a:r>
            <a:r>
              <a:rPr lang="en-GB" sz="2600" b="1" i="1" dirty="0" err="1">
                <a:solidFill>
                  <a:schemeClr val="accent1"/>
                </a:solidFill>
                <a:latin typeface="Courier New Bold"/>
              </a:rPr>
              <a:t>self</a:t>
            </a:r>
            <a:r>
              <a:rPr lang="en-GB" sz="2600" b="1" dirty="0" err="1">
                <a:latin typeface="Courier New Bold"/>
              </a:rPr>
              <a:t>.r</a:t>
            </a:r>
            <a:r>
              <a:rPr lang="en-GB" sz="2600" b="1" dirty="0">
                <a:latin typeface="Courier New Bold"/>
              </a:rPr>
              <a:t> = </a:t>
            </a:r>
            <a:r>
              <a:rPr lang="en-GB" sz="2600" b="1" dirty="0" err="1">
                <a:latin typeface="Courier New Bold"/>
              </a:rPr>
              <a:t>realpart</a:t>
            </a:r>
            <a:endParaRPr lang="en-GB" sz="2600" b="1" dirty="0">
              <a:latin typeface="Courier New Bold"/>
            </a:endParaRPr>
          </a:p>
          <a:p>
            <a:pPr marL="0" indent="0">
              <a:buNone/>
            </a:pPr>
            <a:r>
              <a:rPr lang="en-GB" sz="2600" b="1" dirty="0">
                <a:latin typeface="Courier New Bold"/>
              </a:rPr>
              <a:t>		</a:t>
            </a:r>
            <a:r>
              <a:rPr lang="en-GB" sz="2600" b="1" i="1" dirty="0" err="1">
                <a:solidFill>
                  <a:schemeClr val="accent1"/>
                </a:solidFill>
                <a:latin typeface="Courier New Bold"/>
              </a:rPr>
              <a:t>self</a:t>
            </a:r>
            <a:r>
              <a:rPr lang="en-GB" sz="2600" b="1" dirty="0" err="1">
                <a:latin typeface="Courier New Bold"/>
              </a:rPr>
              <a:t>.i</a:t>
            </a:r>
            <a:r>
              <a:rPr lang="en-GB" sz="2600" b="1" dirty="0">
                <a:latin typeface="Courier New Bold"/>
              </a:rPr>
              <a:t> = </a:t>
            </a:r>
            <a:r>
              <a:rPr lang="en-GB" sz="2600" b="1" dirty="0" err="1">
                <a:latin typeface="Courier New Bold"/>
              </a:rPr>
              <a:t>imagpart</a:t>
            </a:r>
            <a:endParaRPr lang="en-GB" sz="2600" b="1" dirty="0">
              <a:latin typeface="Courier New Bold"/>
            </a:endParaRPr>
          </a:p>
          <a:p>
            <a:r>
              <a:rPr lang="en-GB" dirty="0" err="1"/>
              <a:t>Initilize</a:t>
            </a:r>
            <a:r>
              <a:rPr lang="en-GB" dirty="0"/>
              <a:t> an instance of the class with:</a:t>
            </a:r>
          </a:p>
          <a:p>
            <a:pPr marL="457200" lvl="1" indent="0">
              <a:buNone/>
            </a:pPr>
            <a:r>
              <a:rPr lang="en-GB" b="1" dirty="0">
                <a:latin typeface="Courier New Bold"/>
              </a:rPr>
              <a:t>x = Complex(3.0, -4.5)</a:t>
            </a:r>
          </a:p>
        </p:txBody>
      </p:sp>
    </p:spTree>
    <p:extLst>
      <p:ext uri="{BB962C8B-B14F-4D97-AF65-F5344CB8AC3E}">
        <p14:creationId xmlns:p14="http://schemas.microsoft.com/office/powerpoint/2010/main" val="36860999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Python has functional programming elements</a:t>
            </a:r>
          </a:p>
        </p:txBody>
      </p:sp>
      <p:sp>
        <p:nvSpPr>
          <p:cNvPr id="3" name="Content Placeholder 2"/>
          <p:cNvSpPr>
            <a:spLocks noGrp="1"/>
          </p:cNvSpPr>
          <p:nvPr>
            <p:ph idx="1"/>
          </p:nvPr>
        </p:nvSpPr>
        <p:spPr>
          <a:xfrm>
            <a:off x="179512" y="1268760"/>
            <a:ext cx="8712968" cy="5400600"/>
          </a:xfrm>
        </p:spPr>
        <p:txBody>
          <a:bodyPr>
            <a:normAutofit fontScale="92500" lnSpcReduction="10000"/>
          </a:bodyPr>
          <a:lstStyle/>
          <a:p>
            <a:r>
              <a:rPr lang="en-GB" dirty="0"/>
              <a:t>Filter</a:t>
            </a:r>
          </a:p>
          <a:p>
            <a:pPr marL="457200" lvl="1" indent="0">
              <a:buNone/>
            </a:pPr>
            <a:r>
              <a:rPr lang="en-GB" b="1" dirty="0">
                <a:latin typeface="Courier New Bold"/>
              </a:rPr>
              <a:t>filter(function, sequence)</a:t>
            </a:r>
          </a:p>
          <a:p>
            <a:pPr lvl="1"/>
            <a:r>
              <a:rPr lang="en-GB" dirty="0"/>
              <a:t>Returns a list from sequence which function returns true</a:t>
            </a:r>
          </a:p>
          <a:p>
            <a:r>
              <a:rPr lang="en-GB" dirty="0"/>
              <a:t>Map</a:t>
            </a:r>
          </a:p>
          <a:p>
            <a:pPr marL="457200" lvl="1" indent="0">
              <a:buNone/>
            </a:pPr>
            <a:r>
              <a:rPr lang="en-GB" b="1" dirty="0">
                <a:latin typeface="Courier New Bold"/>
              </a:rPr>
              <a:t>map(function, sequence)</a:t>
            </a:r>
          </a:p>
          <a:p>
            <a:pPr lvl="1"/>
            <a:r>
              <a:rPr lang="en-GB" dirty="0"/>
              <a:t>Applies the function to each element in the sequence</a:t>
            </a:r>
          </a:p>
          <a:p>
            <a:r>
              <a:rPr lang="en-GB" dirty="0"/>
              <a:t>Reduce</a:t>
            </a:r>
          </a:p>
          <a:p>
            <a:pPr marL="457200" lvl="1" indent="0">
              <a:buNone/>
            </a:pPr>
            <a:r>
              <a:rPr lang="en-GB" b="1" dirty="0">
                <a:latin typeface="Courier New Bold"/>
              </a:rPr>
              <a:t>reduce(function, sequence)</a:t>
            </a:r>
          </a:p>
          <a:p>
            <a:pPr lvl="1"/>
            <a:r>
              <a:rPr lang="en-GB" dirty="0"/>
              <a:t>Applies binary function with first two in sequence, then with the result with third, etc.</a:t>
            </a:r>
          </a:p>
        </p:txBody>
      </p:sp>
    </p:spTree>
    <p:extLst>
      <p:ext uri="{BB962C8B-B14F-4D97-AF65-F5344CB8AC3E}">
        <p14:creationId xmlns:p14="http://schemas.microsoft.com/office/powerpoint/2010/main" val="16906299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5760"/>
            <a:ext cx="8928992" cy="1143000"/>
          </a:xfrm>
        </p:spPr>
        <p:txBody>
          <a:bodyPr>
            <a:normAutofit fontScale="90000"/>
          </a:bodyPr>
          <a:lstStyle/>
          <a:p>
            <a:r>
              <a:rPr lang="en-GB" dirty="0"/>
              <a:t>Python has functional programming elements</a:t>
            </a:r>
          </a:p>
        </p:txBody>
      </p:sp>
      <p:sp>
        <p:nvSpPr>
          <p:cNvPr id="3" name="Content Placeholder 2"/>
          <p:cNvSpPr>
            <a:spLocks noGrp="1"/>
          </p:cNvSpPr>
          <p:nvPr>
            <p:ph idx="1"/>
          </p:nvPr>
        </p:nvSpPr>
        <p:spPr>
          <a:xfrm>
            <a:off x="179512" y="1268760"/>
            <a:ext cx="8712968" cy="5400600"/>
          </a:xfrm>
        </p:spPr>
        <p:txBody>
          <a:bodyPr>
            <a:normAutofit fontScale="92500" lnSpcReduction="20000"/>
          </a:bodyPr>
          <a:lstStyle/>
          <a:p>
            <a:r>
              <a:rPr lang="en-GB" dirty="0"/>
              <a:t>List comprehensions</a:t>
            </a:r>
          </a:p>
          <a:p>
            <a:pPr marL="457200" lvl="1" indent="0">
              <a:buNone/>
            </a:pPr>
            <a:r>
              <a:rPr lang="en-GB" b="1" dirty="0">
                <a:latin typeface="Courier New Bold"/>
              </a:rPr>
              <a:t>squares = [x*x for x in range(10)]</a:t>
            </a:r>
          </a:p>
          <a:p>
            <a:pPr marL="457200" lvl="1" indent="0">
              <a:buNone/>
            </a:pPr>
            <a:r>
              <a:rPr lang="en-GB" b="1" dirty="0">
                <a:solidFill>
                  <a:schemeClr val="tx1">
                    <a:lumMod val="85000"/>
                  </a:schemeClr>
                </a:solidFill>
                <a:latin typeface="Courier New Bold"/>
              </a:rPr>
              <a:t># squares = [0, 1, 4, 9, 16, </a:t>
            </a:r>
            <a:r>
              <a:rPr lang="en-GB" b="1" dirty="0" err="1">
                <a:solidFill>
                  <a:schemeClr val="tx1">
                    <a:lumMod val="85000"/>
                  </a:schemeClr>
                </a:solidFill>
                <a:latin typeface="Courier New Bold"/>
              </a:rPr>
              <a:t>etc</a:t>
            </a:r>
            <a:r>
              <a:rPr lang="en-GB" b="1" dirty="0">
                <a:solidFill>
                  <a:schemeClr val="tx1">
                    <a:lumMod val="85000"/>
                  </a:schemeClr>
                </a:solidFill>
                <a:latin typeface="Courier New Bold"/>
              </a:rPr>
              <a:t>]</a:t>
            </a:r>
          </a:p>
          <a:p>
            <a:r>
              <a:rPr lang="en-GB" dirty="0">
                <a:solidFill>
                  <a:schemeClr val="tx1">
                    <a:lumMod val="85000"/>
                  </a:schemeClr>
                </a:solidFill>
              </a:rPr>
              <a:t>Zip</a:t>
            </a:r>
          </a:p>
          <a:p>
            <a:pPr marL="457200" lvl="1" indent="0">
              <a:buNone/>
            </a:pPr>
            <a:r>
              <a:rPr lang="en-GB" b="1" dirty="0">
                <a:solidFill>
                  <a:schemeClr val="tx1">
                    <a:lumMod val="85000"/>
                  </a:schemeClr>
                </a:solidFill>
                <a:latin typeface="Courier New Bold"/>
              </a:rPr>
              <a:t>zip(list1, list2)</a:t>
            </a:r>
          </a:p>
          <a:p>
            <a:pPr lvl="1"/>
            <a:r>
              <a:rPr lang="en-GB" dirty="0">
                <a:solidFill>
                  <a:schemeClr val="tx1">
                    <a:lumMod val="85000"/>
                  </a:schemeClr>
                </a:solidFill>
              </a:rPr>
              <a:t>Creates a list of tuples, where the </a:t>
            </a:r>
            <a:r>
              <a:rPr lang="en-GB" dirty="0" err="1">
                <a:solidFill>
                  <a:schemeClr val="tx1">
                    <a:lumMod val="85000"/>
                  </a:schemeClr>
                </a:solidFill>
              </a:rPr>
              <a:t>ith</a:t>
            </a:r>
            <a:r>
              <a:rPr lang="en-GB" dirty="0">
                <a:solidFill>
                  <a:schemeClr val="tx1">
                    <a:lumMod val="85000"/>
                  </a:schemeClr>
                </a:solidFill>
              </a:rPr>
              <a:t> tuple consists of the </a:t>
            </a:r>
            <a:r>
              <a:rPr lang="en-GB" dirty="0" err="1">
                <a:solidFill>
                  <a:schemeClr val="tx1">
                    <a:lumMod val="85000"/>
                  </a:schemeClr>
                </a:solidFill>
              </a:rPr>
              <a:t>ith</a:t>
            </a:r>
            <a:r>
              <a:rPr lang="en-GB" dirty="0">
                <a:solidFill>
                  <a:schemeClr val="tx1">
                    <a:lumMod val="85000"/>
                  </a:schemeClr>
                </a:solidFill>
              </a:rPr>
              <a:t> elements of each list</a:t>
            </a:r>
          </a:p>
          <a:p>
            <a:r>
              <a:rPr lang="en-GB" dirty="0">
                <a:solidFill>
                  <a:schemeClr val="tx1">
                    <a:lumMod val="85000"/>
                  </a:schemeClr>
                </a:solidFill>
              </a:rPr>
              <a:t>Generators</a:t>
            </a:r>
          </a:p>
          <a:p>
            <a:pPr lvl="1"/>
            <a:r>
              <a:rPr lang="en-GB" dirty="0">
                <a:solidFill>
                  <a:schemeClr val="tx1">
                    <a:lumMod val="85000"/>
                  </a:schemeClr>
                </a:solidFill>
              </a:rPr>
              <a:t>Lazy generation of lists</a:t>
            </a:r>
          </a:p>
          <a:p>
            <a:pPr lvl="1"/>
            <a:r>
              <a:rPr lang="en-GB" dirty="0">
                <a:solidFill>
                  <a:schemeClr val="tx1">
                    <a:lumMod val="85000"/>
                  </a:schemeClr>
                </a:solidFill>
              </a:rPr>
              <a:t>Either:</a:t>
            </a:r>
          </a:p>
          <a:p>
            <a:pPr lvl="2"/>
            <a:r>
              <a:rPr lang="en-GB" dirty="0">
                <a:solidFill>
                  <a:schemeClr val="tx1">
                    <a:lumMod val="85000"/>
                  </a:schemeClr>
                </a:solidFill>
              </a:rPr>
              <a:t>Replace [] with () in list comprehensions to use as expression, i.e. to pass to another function</a:t>
            </a:r>
          </a:p>
          <a:p>
            <a:pPr lvl="2"/>
            <a:r>
              <a:rPr lang="en-GB" dirty="0">
                <a:solidFill>
                  <a:schemeClr val="tx1">
                    <a:lumMod val="85000"/>
                  </a:schemeClr>
                </a:solidFill>
              </a:rPr>
              <a:t>Use the yield keyword instead of return in a function which builds and returns a list</a:t>
            </a:r>
          </a:p>
        </p:txBody>
      </p:sp>
    </p:spTree>
    <p:extLst>
      <p:ext uri="{BB962C8B-B14F-4D97-AF65-F5344CB8AC3E}">
        <p14:creationId xmlns:p14="http://schemas.microsoft.com/office/powerpoint/2010/main" val="75354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information:</a:t>
            </a:r>
          </a:p>
        </p:txBody>
      </p:sp>
      <p:sp>
        <p:nvSpPr>
          <p:cNvPr id="3" name="Content Placeholder 2"/>
          <p:cNvSpPr>
            <a:spLocks noGrp="1"/>
          </p:cNvSpPr>
          <p:nvPr>
            <p:ph idx="1"/>
          </p:nvPr>
        </p:nvSpPr>
        <p:spPr/>
        <p:txBody>
          <a:bodyPr>
            <a:normAutofit lnSpcReduction="10000"/>
          </a:bodyPr>
          <a:lstStyle/>
          <a:p>
            <a:r>
              <a:rPr lang="en-GB" dirty="0"/>
              <a:t>There is lots more to python, this is just a </a:t>
            </a:r>
            <a:r>
              <a:rPr lang="en-GB" dirty="0" err="1"/>
              <a:t>flavor</a:t>
            </a:r>
            <a:r>
              <a:rPr lang="en-GB" dirty="0"/>
              <a:t> of the language to help you understand the syntax in this course</a:t>
            </a:r>
          </a:p>
          <a:p>
            <a:r>
              <a:rPr lang="en-GB" dirty="0"/>
              <a:t>The official python tutorial is much more complete:</a:t>
            </a:r>
          </a:p>
          <a:p>
            <a:pPr lvl="1"/>
            <a:r>
              <a:rPr lang="en-GB" dirty="0">
                <a:hlinkClick r:id="rId2"/>
              </a:rPr>
              <a:t>http://docs.python.org/2/tutorial/index.html</a:t>
            </a:r>
            <a:endParaRPr lang="en-GB" dirty="0"/>
          </a:p>
          <a:p>
            <a:r>
              <a:rPr lang="en-GB" dirty="0"/>
              <a:t>The python docs are really good too</a:t>
            </a:r>
          </a:p>
          <a:p>
            <a:pPr lvl="1"/>
            <a:r>
              <a:rPr lang="en-GB" dirty="0">
                <a:hlinkClick r:id="rId3"/>
              </a:rPr>
              <a:t>http://docs.python.org/2/library/index.html</a:t>
            </a:r>
            <a:endParaRPr lang="en-GB" dirty="0"/>
          </a:p>
        </p:txBody>
      </p:sp>
    </p:spTree>
    <p:extLst>
      <p:ext uri="{BB962C8B-B14F-4D97-AF65-F5344CB8AC3E}">
        <p14:creationId xmlns:p14="http://schemas.microsoft.com/office/powerpoint/2010/main" val="808877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GB" dirty="0"/>
              <a:t>Exercise 1: Platform Information</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Verify that you can run a simple OpenCL program.</a:t>
            </a:r>
          </a:p>
          <a:p>
            <a:pPr>
              <a:lnSpc>
                <a:spcPct val="110000"/>
              </a:lnSpc>
            </a:pPr>
            <a:r>
              <a:rPr lang="en-GB" dirty="0">
                <a:solidFill>
                  <a:schemeClr val="accent2"/>
                </a:solidFill>
              </a:rPr>
              <a:t>Procedure: </a:t>
            </a:r>
          </a:p>
          <a:p>
            <a:pPr lvl="1">
              <a:lnSpc>
                <a:spcPct val="110000"/>
              </a:lnSpc>
            </a:pPr>
            <a:r>
              <a:rPr lang="en-GB" dirty="0"/>
              <a:t>Take the provided </a:t>
            </a:r>
            <a:r>
              <a:rPr lang="en-GB" b="1" dirty="0" err="1">
                <a:solidFill>
                  <a:schemeClr val="accent6"/>
                </a:solidFill>
                <a:latin typeface="Courier New Bold"/>
              </a:rPr>
              <a:t>DeviceInfo</a:t>
            </a:r>
            <a:r>
              <a:rPr lang="en-GB" dirty="0"/>
              <a:t> program, inspect it in the editor of your choice, build the program and run it.</a:t>
            </a:r>
          </a:p>
          <a:p>
            <a:pPr>
              <a:lnSpc>
                <a:spcPct val="110000"/>
              </a:lnSpc>
            </a:pPr>
            <a:r>
              <a:rPr lang="en-GB" dirty="0">
                <a:solidFill>
                  <a:schemeClr val="accent2"/>
                </a:solidFill>
              </a:rPr>
              <a:t>Expected output:</a:t>
            </a:r>
          </a:p>
          <a:p>
            <a:pPr lvl="1">
              <a:lnSpc>
                <a:spcPct val="110000"/>
              </a:lnSpc>
            </a:pPr>
            <a:r>
              <a:rPr lang="en-GB" dirty="0"/>
              <a:t>Information about the installed OpenCL platforms and the devices visible to them.</a:t>
            </a:r>
          </a:p>
          <a:p>
            <a:pPr>
              <a:lnSpc>
                <a:spcPct val="110000"/>
              </a:lnSpc>
            </a:pPr>
            <a:r>
              <a:rPr lang="en-GB" dirty="0">
                <a:solidFill>
                  <a:schemeClr val="accent2"/>
                </a:solidFill>
              </a:rPr>
              <a:t>Extension:</a:t>
            </a:r>
          </a:p>
          <a:p>
            <a:pPr lvl="1">
              <a:lnSpc>
                <a:spcPct val="110000"/>
              </a:lnSpc>
            </a:pPr>
            <a:r>
              <a:rPr lang="en-GB" dirty="0"/>
              <a:t>Run the command </a:t>
            </a:r>
            <a:r>
              <a:rPr lang="en-GB" b="1" dirty="0" err="1">
                <a:solidFill>
                  <a:schemeClr val="accent6"/>
                </a:solidFill>
                <a:latin typeface="Courier New Bold"/>
              </a:rPr>
              <a:t>clinfo</a:t>
            </a:r>
            <a:r>
              <a:rPr lang="en-GB" dirty="0">
                <a:solidFill>
                  <a:schemeClr val="accent6"/>
                </a:solidFill>
              </a:rPr>
              <a:t> </a:t>
            </a:r>
            <a:r>
              <a:rPr lang="en-GB" dirty="0"/>
              <a:t>which comes as part of the AMD SDK but should run on all OpenCL platforms. This outputs all the information the OpenCL runtime can find out about devices and platforms.</a:t>
            </a:r>
          </a:p>
        </p:txBody>
      </p:sp>
    </p:spTree>
    <p:extLst>
      <p:ext uri="{BB962C8B-B14F-4D97-AF65-F5344CB8AC3E}">
        <p14:creationId xmlns:p14="http://schemas.microsoft.com/office/powerpoint/2010/main" val="1692199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Important </a:t>
            </a:r>
            <a:r>
              <a:rPr lang="en-GB" dirty="0" err="1"/>
              <a:t>OpenCL</a:t>
            </a:r>
            <a:r>
              <a:rPr lang="en-GB" dirty="0"/>
              <a:t> concepts</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3</a:t>
            </a:r>
          </a:p>
        </p:txBody>
      </p:sp>
    </p:spTree>
    <p:extLst>
      <p:ext uri="{BB962C8B-B14F-4D97-AF65-F5344CB8AC3E}">
        <p14:creationId xmlns:p14="http://schemas.microsoft.com/office/powerpoint/2010/main" val="151429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课程参考资料</a:t>
            </a:r>
            <a:endParaRPr lang="en-GB" dirty="0"/>
          </a:p>
        </p:txBody>
      </p:sp>
      <p:sp>
        <p:nvSpPr>
          <p:cNvPr id="5" name="Text Placeholder 4"/>
          <p:cNvSpPr>
            <a:spLocks noGrp="1"/>
          </p:cNvSpPr>
          <p:nvPr>
            <p:ph type="body" idx="1"/>
          </p:nvPr>
        </p:nvSpPr>
        <p:spPr>
          <a:xfrm>
            <a:off x="457200" y="1535113"/>
            <a:ext cx="8238565" cy="639762"/>
          </a:xfrm>
        </p:spPr>
        <p:txBody>
          <a:bodyPr>
            <a:normAutofit fontScale="92500" lnSpcReduction="20000"/>
          </a:bodyPr>
          <a:lstStyle/>
          <a:p>
            <a:r>
              <a:rPr lang="zh-CN" altLang="en-US" dirty="0"/>
              <a:t>除了本讲义</a:t>
            </a:r>
            <a:r>
              <a:rPr lang="en-GB" dirty="0"/>
              <a:t>, C++ API </a:t>
            </a:r>
            <a:r>
              <a:rPr lang="zh-CN" altLang="en-US" dirty="0"/>
              <a:t>头文件</a:t>
            </a:r>
            <a:r>
              <a:rPr lang="en-GB" dirty="0"/>
              <a:t>, </a:t>
            </a:r>
            <a:r>
              <a:rPr lang="zh-CN" altLang="en-US" dirty="0"/>
              <a:t>一系列的练习题和解题答案</a:t>
            </a:r>
            <a:r>
              <a:rPr lang="en-GB" dirty="0"/>
              <a:t>, </a:t>
            </a:r>
            <a:r>
              <a:rPr lang="zh-CN" altLang="en-US" dirty="0"/>
              <a:t>还建议参考下面的内容：</a:t>
            </a:r>
            <a:endParaRPr lang="en-GB" dirty="0"/>
          </a:p>
        </p:txBody>
      </p:sp>
      <p:pic>
        <p:nvPicPr>
          <p:cNvPr id="9" name="Picture 2"/>
          <p:cNvPicPr>
            <a:picLocks noGrp="1" noChangeAspect="1" noChangeArrowheads="1"/>
          </p:cNvPicPr>
          <p:nvPr>
            <p:ph sz="half" idx="2"/>
          </p:nvPr>
        </p:nvPicPr>
        <p:blipFill>
          <a:blip r:embed="rId3" cstate="print"/>
          <a:stretch>
            <a:fillRect/>
          </a:stretch>
        </p:blipFill>
        <p:spPr bwMode="auto">
          <a:xfrm>
            <a:off x="939514" y="2502048"/>
            <a:ext cx="3075559" cy="3951288"/>
          </a:xfrm>
          <a:prstGeom prst="rect">
            <a:avLst/>
          </a:prstGeom>
          <a:noFill/>
          <a:ln w="9525">
            <a:noFill/>
            <a:miter lim="800000"/>
            <a:headEnd/>
            <a:tailEnd/>
          </a:ln>
        </p:spPr>
      </p:pic>
      <p:sp>
        <p:nvSpPr>
          <p:cNvPr id="8" name="Content Placeholder 7"/>
          <p:cNvSpPr>
            <a:spLocks noGrp="1"/>
          </p:cNvSpPr>
          <p:nvPr>
            <p:ph sz="quarter" idx="4"/>
          </p:nvPr>
        </p:nvSpPr>
        <p:spPr>
          <a:xfrm>
            <a:off x="4355977" y="2502048"/>
            <a:ext cx="4330824" cy="3951288"/>
          </a:xfrm>
        </p:spPr>
        <p:txBody>
          <a:bodyPr>
            <a:normAutofit fontScale="92500" lnSpcReduction="20000"/>
          </a:bodyPr>
          <a:lstStyle/>
          <a:p>
            <a:pPr marL="0" indent="0">
              <a:buNone/>
            </a:pPr>
            <a:r>
              <a:rPr lang="en-GB" b="1" dirty="0"/>
              <a:t>OpenCL 1.1 Reference Card</a:t>
            </a:r>
          </a:p>
          <a:p>
            <a:pPr marL="0" indent="0">
              <a:buNone/>
            </a:pPr>
            <a:endParaRPr lang="en-GB" b="1" dirty="0"/>
          </a:p>
          <a:p>
            <a:pPr marL="0" indent="0">
              <a:buNone/>
            </a:pPr>
            <a:r>
              <a:rPr lang="zh-CN" altLang="en-US" dirty="0"/>
              <a:t>这个卡片很有助于记住各个</a:t>
            </a:r>
            <a:r>
              <a:rPr lang="en-US" altLang="zh-CN" dirty="0"/>
              <a:t>API</a:t>
            </a:r>
            <a:r>
              <a:rPr lang="zh-CN" altLang="en-US" dirty="0"/>
              <a:t>：</a:t>
            </a:r>
            <a:endParaRPr lang="en-GB" dirty="0"/>
          </a:p>
          <a:p>
            <a:pPr marL="0" indent="0">
              <a:buNone/>
            </a:pPr>
            <a:r>
              <a:rPr lang="en-GB" dirty="0">
                <a:hlinkClick r:id="rId4"/>
              </a:rPr>
              <a:t>https://www.khronos.org/files/opencl-1-1-quick-reference-card.pdf</a:t>
            </a:r>
            <a:r>
              <a:rPr lang="en-GB" dirty="0"/>
              <a:t> </a:t>
            </a:r>
          </a:p>
          <a:p>
            <a:pPr marL="0" indent="0">
              <a:buNone/>
            </a:pPr>
            <a:endParaRPr lang="en-GB" dirty="0"/>
          </a:p>
          <a:p>
            <a:pPr marL="0" indent="0">
              <a:buNone/>
            </a:pPr>
            <a:r>
              <a:rPr lang="en-GB" dirty="0"/>
              <a:t>v1.1 </a:t>
            </a:r>
            <a:r>
              <a:rPr lang="zh-CN" altLang="en-US" dirty="0"/>
              <a:t>版本的详细文档可读性很好，推荐日常备一本阅读</a:t>
            </a:r>
            <a:r>
              <a:rPr lang="en-GB" dirty="0"/>
              <a:t>:</a:t>
            </a:r>
          </a:p>
          <a:p>
            <a:pPr marL="0" indent="0">
              <a:buNone/>
            </a:pPr>
            <a:endParaRPr lang="en-GB" dirty="0"/>
          </a:p>
          <a:p>
            <a:pPr marL="0" indent="0">
              <a:buNone/>
            </a:pPr>
            <a:r>
              <a:rPr lang="en-GB" dirty="0">
                <a:hlinkClick r:id="rId5"/>
              </a:rPr>
              <a:t>https://www.khronos.org/registry/cl/specs/opencl-1.1.pdf</a:t>
            </a:r>
            <a:r>
              <a:rPr lang="en-GB" dirty="0"/>
              <a:t> </a:t>
            </a:r>
          </a:p>
        </p:txBody>
      </p:sp>
    </p:spTree>
    <p:extLst>
      <p:ext uri="{BB962C8B-B14F-4D97-AF65-F5344CB8AC3E}">
        <p14:creationId xmlns:p14="http://schemas.microsoft.com/office/powerpoint/2010/main" val="150768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36"/>
          <p:cNvSpPr>
            <a:spLocks noGrp="1"/>
          </p:cNvSpPr>
          <p:nvPr>
            <p:ph type="title"/>
          </p:nvPr>
        </p:nvSpPr>
        <p:spPr>
          <a:xfrm>
            <a:off x="457200" y="274638"/>
            <a:ext cx="8229600" cy="850106"/>
          </a:xfrm>
        </p:spPr>
        <p:txBody>
          <a:bodyPr/>
          <a:lstStyle/>
          <a:p>
            <a:r>
              <a:rPr lang="en-GB" dirty="0"/>
              <a:t>OpenCL Platform Model</a:t>
            </a:r>
          </a:p>
        </p:txBody>
      </p:sp>
      <p:sp>
        <p:nvSpPr>
          <p:cNvPr id="138" name="Content Placeholder 137"/>
          <p:cNvSpPr>
            <a:spLocks noGrp="1"/>
          </p:cNvSpPr>
          <p:nvPr>
            <p:ph idx="1"/>
          </p:nvPr>
        </p:nvSpPr>
        <p:spPr>
          <a:xfrm>
            <a:off x="0" y="4509120"/>
            <a:ext cx="9144000" cy="2348880"/>
          </a:xfrm>
        </p:spPr>
        <p:txBody>
          <a:bodyPr>
            <a:normAutofit fontScale="85000" lnSpcReduction="10000"/>
          </a:bodyPr>
          <a:lstStyle/>
          <a:p>
            <a:r>
              <a:rPr lang="en-GB" dirty="0"/>
              <a:t>One </a:t>
            </a:r>
            <a:r>
              <a:rPr lang="en-GB" b="1" i="1" dirty="0">
                <a:solidFill>
                  <a:schemeClr val="accent2"/>
                </a:solidFill>
              </a:rPr>
              <a:t>Host</a:t>
            </a:r>
            <a:r>
              <a:rPr lang="en-GB" dirty="0">
                <a:solidFill>
                  <a:schemeClr val="accent2"/>
                </a:solidFill>
              </a:rPr>
              <a:t> </a:t>
            </a:r>
            <a:r>
              <a:rPr lang="en-GB" dirty="0"/>
              <a:t>and one or more </a:t>
            </a:r>
            <a:r>
              <a:rPr lang="en-GB" b="1" i="1" dirty="0">
                <a:solidFill>
                  <a:schemeClr val="accent2"/>
                </a:solidFill>
              </a:rPr>
              <a:t>OpenCL Devices</a:t>
            </a:r>
          </a:p>
          <a:p>
            <a:pPr marL="628650" lvl="1" indent="-266700"/>
            <a:r>
              <a:rPr lang="en-GB" dirty="0"/>
              <a:t>Each OpenCL Device is composed of one or more</a:t>
            </a:r>
            <a:br>
              <a:rPr lang="en-GB" dirty="0"/>
            </a:br>
            <a:r>
              <a:rPr lang="en-GB" b="1" i="1" dirty="0">
                <a:solidFill>
                  <a:schemeClr val="accent2"/>
                </a:solidFill>
              </a:rPr>
              <a:t>Compute Units</a:t>
            </a:r>
          </a:p>
          <a:p>
            <a:pPr marL="1071563" lvl="2" indent="-268288"/>
            <a:r>
              <a:rPr lang="en-GB" dirty="0"/>
              <a:t>Each Compute Unit is divided into one or more </a:t>
            </a:r>
            <a:r>
              <a:rPr lang="en-GB" b="1" i="1" dirty="0">
                <a:solidFill>
                  <a:schemeClr val="accent2"/>
                </a:solidFill>
              </a:rPr>
              <a:t>Processing Elements</a:t>
            </a:r>
          </a:p>
          <a:p>
            <a:r>
              <a:rPr lang="en-GB" dirty="0"/>
              <a:t>Memory divided into </a:t>
            </a:r>
            <a:r>
              <a:rPr lang="en-GB" b="1" i="1" dirty="0">
                <a:solidFill>
                  <a:schemeClr val="accent2"/>
                </a:solidFill>
              </a:rPr>
              <a:t>host memory </a:t>
            </a:r>
            <a:r>
              <a:rPr lang="en-GB" dirty="0"/>
              <a:t>and </a:t>
            </a:r>
            <a:r>
              <a:rPr lang="en-GB" b="1" i="1" dirty="0">
                <a:solidFill>
                  <a:srgbClr val="EA157A"/>
                </a:solidFill>
              </a:rPr>
              <a:t>device memory</a:t>
            </a:r>
          </a:p>
        </p:txBody>
      </p:sp>
      <p:grpSp>
        <p:nvGrpSpPr>
          <p:cNvPr id="5" name="Group 292"/>
          <p:cNvGrpSpPr>
            <a:grpSpLocks/>
          </p:cNvGrpSpPr>
          <p:nvPr/>
        </p:nvGrpSpPr>
        <p:grpSpPr bwMode="auto">
          <a:xfrm>
            <a:off x="1403648" y="1254090"/>
            <a:ext cx="5790449" cy="3059014"/>
            <a:chOff x="1974" y="1823"/>
            <a:chExt cx="3300" cy="1706"/>
          </a:xfrm>
        </p:grpSpPr>
        <p:sp>
          <p:nvSpPr>
            <p:cNvPr id="6" name="Text Box 51"/>
            <p:cNvSpPr txBox="1">
              <a:spLocks noChangeArrowheads="1"/>
            </p:cNvSpPr>
            <p:nvPr/>
          </p:nvSpPr>
          <p:spPr bwMode="auto">
            <a:xfrm>
              <a:off x="1974" y="2375"/>
              <a:ext cx="897" cy="3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Processing Element</a:t>
              </a:r>
            </a:p>
          </p:txBody>
        </p:sp>
        <p:sp>
          <p:nvSpPr>
            <p:cNvPr id="7" name="Text Box 53"/>
            <p:cNvSpPr txBox="1">
              <a:spLocks noChangeArrowheads="1"/>
            </p:cNvSpPr>
            <p:nvPr/>
          </p:nvSpPr>
          <p:spPr bwMode="auto">
            <a:xfrm>
              <a:off x="3653" y="3271"/>
              <a:ext cx="1280"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OpenCL Device</a:t>
              </a:r>
            </a:p>
          </p:txBody>
        </p:sp>
        <p:grpSp>
          <p:nvGrpSpPr>
            <p:cNvPr id="8" name="Group 287"/>
            <p:cNvGrpSpPr>
              <a:grpSpLocks/>
            </p:cNvGrpSpPr>
            <p:nvPr/>
          </p:nvGrpSpPr>
          <p:grpSpPr bwMode="auto">
            <a:xfrm>
              <a:off x="2955" y="1823"/>
              <a:ext cx="2319" cy="1327"/>
              <a:chOff x="2955" y="1823"/>
              <a:chExt cx="2319" cy="1327"/>
            </a:xfrm>
          </p:grpSpPr>
          <p:grpSp>
            <p:nvGrpSpPr>
              <p:cNvPr id="13" name="Group 215"/>
              <p:cNvGrpSpPr>
                <a:grpSpLocks/>
              </p:cNvGrpSpPr>
              <p:nvPr/>
            </p:nvGrpSpPr>
            <p:grpSpPr bwMode="auto">
              <a:xfrm>
                <a:off x="3660" y="1823"/>
                <a:ext cx="892" cy="588"/>
                <a:chOff x="4314" y="1823"/>
                <a:chExt cx="892" cy="588"/>
              </a:xfrm>
            </p:grpSpPr>
            <p:sp>
              <p:nvSpPr>
                <p:cNvPr id="115" name="Rectangle 140"/>
                <p:cNvSpPr>
                  <a:spLocks noChangeArrowheads="1"/>
                </p:cNvSpPr>
                <p:nvPr/>
              </p:nvSpPr>
              <p:spPr bwMode="auto">
                <a:xfrm>
                  <a:off x="4314" y="1823"/>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16" name="Group 141"/>
                <p:cNvGrpSpPr>
                  <a:grpSpLocks/>
                </p:cNvGrpSpPr>
                <p:nvPr/>
              </p:nvGrpSpPr>
              <p:grpSpPr bwMode="auto">
                <a:xfrm>
                  <a:off x="4608" y="1824"/>
                  <a:ext cx="550" cy="346"/>
                  <a:chOff x="3958" y="2316"/>
                  <a:chExt cx="550" cy="346"/>
                </a:xfrm>
              </p:grpSpPr>
              <p:sp>
                <p:nvSpPr>
                  <p:cNvPr id="131" name="Rectangle 14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2" name="Rectangle 14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3" name="Rectangle 14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4" name="Rectangle 14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Rectangle 14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6" name="Text Box 14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7" name="Group 148"/>
                <p:cNvGrpSpPr>
                  <a:grpSpLocks/>
                </p:cNvGrpSpPr>
                <p:nvPr/>
              </p:nvGrpSpPr>
              <p:grpSpPr bwMode="auto">
                <a:xfrm>
                  <a:off x="4480" y="1911"/>
                  <a:ext cx="550" cy="346"/>
                  <a:chOff x="3958" y="2316"/>
                  <a:chExt cx="550" cy="346"/>
                </a:xfrm>
              </p:grpSpPr>
              <p:sp>
                <p:nvSpPr>
                  <p:cNvPr id="125" name="Rectangle 14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6" name="Rectangle 15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Rectangle 15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8" name="Rectangle 15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5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0" name="Text Box 15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118" name="Group 155"/>
                <p:cNvGrpSpPr>
                  <a:grpSpLocks/>
                </p:cNvGrpSpPr>
                <p:nvPr/>
              </p:nvGrpSpPr>
              <p:grpSpPr bwMode="auto">
                <a:xfrm>
                  <a:off x="4368" y="2016"/>
                  <a:ext cx="550" cy="346"/>
                  <a:chOff x="3958" y="2316"/>
                  <a:chExt cx="550" cy="346"/>
                </a:xfrm>
              </p:grpSpPr>
              <p:sp>
                <p:nvSpPr>
                  <p:cNvPr id="119" name="Rectangle 1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Rectangle 16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Text Box 16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sp>
            <p:nvSpPr>
              <p:cNvPr id="14" name="Line 162"/>
              <p:cNvSpPr>
                <a:spLocks noChangeShapeType="1"/>
              </p:cNvSpPr>
              <p:nvPr/>
            </p:nvSpPr>
            <p:spPr bwMode="auto">
              <a:xfrm>
                <a:off x="4556" y="2117"/>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 name="Group 251"/>
              <p:cNvGrpSpPr>
                <a:grpSpLocks/>
              </p:cNvGrpSpPr>
              <p:nvPr/>
            </p:nvGrpSpPr>
            <p:grpSpPr bwMode="auto">
              <a:xfrm>
                <a:off x="3351" y="2157"/>
                <a:ext cx="986" cy="588"/>
                <a:chOff x="4080" y="2102"/>
                <a:chExt cx="986" cy="588"/>
              </a:xfrm>
            </p:grpSpPr>
            <p:grpSp>
              <p:nvGrpSpPr>
                <p:cNvPr id="84" name="Group 252"/>
                <p:cNvGrpSpPr>
                  <a:grpSpLocks/>
                </p:cNvGrpSpPr>
                <p:nvPr/>
              </p:nvGrpSpPr>
              <p:grpSpPr bwMode="auto">
                <a:xfrm>
                  <a:off x="4176" y="2304"/>
                  <a:ext cx="550" cy="346"/>
                  <a:chOff x="3958" y="2316"/>
                  <a:chExt cx="550" cy="346"/>
                </a:xfrm>
              </p:grpSpPr>
              <p:sp>
                <p:nvSpPr>
                  <p:cNvPr id="109" name="Rectangle 253"/>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254"/>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255"/>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256"/>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257"/>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Text Box 25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85" name="Line 259"/>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260"/>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7" name="Group 261"/>
                <p:cNvGrpSpPr>
                  <a:grpSpLocks/>
                </p:cNvGrpSpPr>
                <p:nvPr/>
              </p:nvGrpSpPr>
              <p:grpSpPr bwMode="auto">
                <a:xfrm>
                  <a:off x="4368" y="2112"/>
                  <a:ext cx="550" cy="346"/>
                  <a:chOff x="3958" y="2316"/>
                  <a:chExt cx="550" cy="346"/>
                </a:xfrm>
              </p:grpSpPr>
              <p:sp>
                <p:nvSpPr>
                  <p:cNvPr id="103" name="Rectangle 262"/>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263"/>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264"/>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265"/>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266"/>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Text Box 267"/>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8" name="Group 268"/>
                <p:cNvGrpSpPr>
                  <a:grpSpLocks/>
                </p:cNvGrpSpPr>
                <p:nvPr/>
              </p:nvGrpSpPr>
              <p:grpSpPr bwMode="auto">
                <a:xfrm>
                  <a:off x="4246" y="2190"/>
                  <a:ext cx="550" cy="346"/>
                  <a:chOff x="3958" y="2316"/>
                  <a:chExt cx="550" cy="346"/>
                </a:xfrm>
              </p:grpSpPr>
              <p:sp>
                <p:nvSpPr>
                  <p:cNvPr id="97" name="Rectangle 269"/>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270"/>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Rectangle 271"/>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Rectangle 272"/>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Rectangle 273"/>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Text Box 274"/>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89" name="Group 275"/>
                <p:cNvGrpSpPr>
                  <a:grpSpLocks/>
                </p:cNvGrpSpPr>
                <p:nvPr/>
              </p:nvGrpSpPr>
              <p:grpSpPr bwMode="auto">
                <a:xfrm>
                  <a:off x="4128" y="2294"/>
                  <a:ext cx="550" cy="346"/>
                  <a:chOff x="3958" y="2316"/>
                  <a:chExt cx="550" cy="346"/>
                </a:xfrm>
              </p:grpSpPr>
              <p:sp>
                <p:nvSpPr>
                  <p:cNvPr id="91" name="Rectangle 27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27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27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27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280"/>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 Box 281"/>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90" name="Line 282"/>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219"/>
              <p:cNvGrpSpPr>
                <a:grpSpLocks/>
              </p:cNvGrpSpPr>
              <p:nvPr/>
            </p:nvGrpSpPr>
            <p:grpSpPr bwMode="auto">
              <a:xfrm>
                <a:off x="3168" y="2346"/>
                <a:ext cx="986" cy="588"/>
                <a:chOff x="4080" y="2102"/>
                <a:chExt cx="986" cy="588"/>
              </a:xfrm>
            </p:grpSpPr>
            <p:grpSp>
              <p:nvGrpSpPr>
                <p:cNvPr id="53" name="Group 220"/>
                <p:cNvGrpSpPr>
                  <a:grpSpLocks/>
                </p:cNvGrpSpPr>
                <p:nvPr/>
              </p:nvGrpSpPr>
              <p:grpSpPr bwMode="auto">
                <a:xfrm>
                  <a:off x="4176" y="2304"/>
                  <a:ext cx="550" cy="346"/>
                  <a:chOff x="3958" y="2316"/>
                  <a:chExt cx="550" cy="346"/>
                </a:xfrm>
              </p:grpSpPr>
              <p:sp>
                <p:nvSpPr>
                  <p:cNvPr id="78" name="Rectangle 22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22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22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22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22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Text Box 22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4" name="Line 227"/>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228"/>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6" name="Group 229"/>
                <p:cNvGrpSpPr>
                  <a:grpSpLocks/>
                </p:cNvGrpSpPr>
                <p:nvPr/>
              </p:nvGrpSpPr>
              <p:grpSpPr bwMode="auto">
                <a:xfrm>
                  <a:off x="4368" y="2112"/>
                  <a:ext cx="550" cy="346"/>
                  <a:chOff x="3958" y="2316"/>
                  <a:chExt cx="550" cy="346"/>
                </a:xfrm>
              </p:grpSpPr>
              <p:sp>
                <p:nvSpPr>
                  <p:cNvPr id="72" name="Rectangle 230"/>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Rectangle 231"/>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232"/>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233"/>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234"/>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Text Box 235"/>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7" name="Group 236"/>
                <p:cNvGrpSpPr>
                  <a:grpSpLocks/>
                </p:cNvGrpSpPr>
                <p:nvPr/>
              </p:nvGrpSpPr>
              <p:grpSpPr bwMode="auto">
                <a:xfrm>
                  <a:off x="4246" y="2190"/>
                  <a:ext cx="550" cy="346"/>
                  <a:chOff x="3958" y="2316"/>
                  <a:chExt cx="550" cy="346"/>
                </a:xfrm>
              </p:grpSpPr>
              <p:sp>
                <p:nvSpPr>
                  <p:cNvPr id="66" name="Rectangle 23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23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23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Rectangle 24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24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Text Box 24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58" name="Group 243"/>
                <p:cNvGrpSpPr>
                  <a:grpSpLocks/>
                </p:cNvGrpSpPr>
                <p:nvPr/>
              </p:nvGrpSpPr>
              <p:grpSpPr bwMode="auto">
                <a:xfrm>
                  <a:off x="4128" y="2294"/>
                  <a:ext cx="550" cy="346"/>
                  <a:chOff x="3958" y="2316"/>
                  <a:chExt cx="550" cy="346"/>
                </a:xfrm>
              </p:grpSpPr>
              <p:sp>
                <p:nvSpPr>
                  <p:cNvPr id="60" name="Rectangle 24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24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24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24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24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Text Box 24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59" name="Line 250"/>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216"/>
              <p:cNvGrpSpPr>
                <a:grpSpLocks/>
              </p:cNvGrpSpPr>
              <p:nvPr/>
            </p:nvGrpSpPr>
            <p:grpSpPr bwMode="auto">
              <a:xfrm>
                <a:off x="2955" y="2562"/>
                <a:ext cx="986" cy="588"/>
                <a:chOff x="4080" y="2102"/>
                <a:chExt cx="986" cy="588"/>
              </a:xfrm>
            </p:grpSpPr>
            <p:grpSp>
              <p:nvGrpSpPr>
                <p:cNvPr id="22" name="Group 69"/>
                <p:cNvGrpSpPr>
                  <a:grpSpLocks/>
                </p:cNvGrpSpPr>
                <p:nvPr/>
              </p:nvGrpSpPr>
              <p:grpSpPr bwMode="auto">
                <a:xfrm>
                  <a:off x="4176" y="2304"/>
                  <a:ext cx="550" cy="346"/>
                  <a:chOff x="3958" y="2316"/>
                  <a:chExt cx="550" cy="346"/>
                </a:xfrm>
              </p:grpSpPr>
              <p:sp>
                <p:nvSpPr>
                  <p:cNvPr id="47" name="Rectangle 56"/>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57"/>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58"/>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9"/>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6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Text Box 68"/>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3" name="Line 86"/>
                <p:cNvSpPr>
                  <a:spLocks noChangeShapeType="1"/>
                </p:cNvSpPr>
                <p:nvPr/>
              </p:nvSpPr>
              <p:spPr bwMode="auto">
                <a:xfrm>
                  <a:off x="4778" y="2618"/>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15"/>
                <p:cNvSpPr>
                  <a:spLocks noChangeArrowheads="1"/>
                </p:cNvSpPr>
                <p:nvPr/>
              </p:nvSpPr>
              <p:spPr bwMode="auto">
                <a:xfrm>
                  <a:off x="4080" y="2102"/>
                  <a:ext cx="892" cy="588"/>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116"/>
                <p:cNvGrpSpPr>
                  <a:grpSpLocks/>
                </p:cNvGrpSpPr>
                <p:nvPr/>
              </p:nvGrpSpPr>
              <p:grpSpPr bwMode="auto">
                <a:xfrm>
                  <a:off x="4368" y="2112"/>
                  <a:ext cx="550" cy="346"/>
                  <a:chOff x="3958" y="2316"/>
                  <a:chExt cx="550" cy="346"/>
                </a:xfrm>
              </p:grpSpPr>
              <p:sp>
                <p:nvSpPr>
                  <p:cNvPr id="41" name="Rectangle 117"/>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118"/>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119"/>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120"/>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121"/>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Text Box 122"/>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grpSp>
              <p:nvGrpSpPr>
                <p:cNvPr id="26" name="Group 123"/>
                <p:cNvGrpSpPr>
                  <a:grpSpLocks/>
                </p:cNvGrpSpPr>
                <p:nvPr/>
              </p:nvGrpSpPr>
              <p:grpSpPr bwMode="auto">
                <a:xfrm>
                  <a:off x="4246" y="2190"/>
                  <a:ext cx="550" cy="346"/>
                  <a:chOff x="3958" y="2316"/>
                  <a:chExt cx="550" cy="346"/>
                </a:xfrm>
              </p:grpSpPr>
              <p:sp>
                <p:nvSpPr>
                  <p:cNvPr id="35" name="Rectangle 124"/>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125"/>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126"/>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127"/>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128"/>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Text Box 129"/>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p>
                </p:txBody>
              </p:sp>
            </p:grpSp>
            <p:grpSp>
              <p:nvGrpSpPr>
                <p:cNvPr id="27" name="Group 130"/>
                <p:cNvGrpSpPr>
                  <a:grpSpLocks/>
                </p:cNvGrpSpPr>
                <p:nvPr/>
              </p:nvGrpSpPr>
              <p:grpSpPr bwMode="auto">
                <a:xfrm>
                  <a:off x="4128" y="2294"/>
                  <a:ext cx="550" cy="346"/>
                  <a:chOff x="3958" y="2316"/>
                  <a:chExt cx="550" cy="346"/>
                </a:xfrm>
              </p:grpSpPr>
              <p:sp>
                <p:nvSpPr>
                  <p:cNvPr id="29" name="Rectangle 131"/>
                  <p:cNvSpPr>
                    <a:spLocks noChangeArrowheads="1"/>
                  </p:cNvSpPr>
                  <p:nvPr/>
                </p:nvSpPr>
                <p:spPr bwMode="auto">
                  <a:xfrm>
                    <a:off x="3958" y="2372"/>
                    <a:ext cx="550" cy="290"/>
                  </a:xfrm>
                  <a:prstGeom prst="rect">
                    <a:avLst/>
                  </a:prstGeom>
                  <a:solidFill>
                    <a:srgbClr val="FF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132"/>
                  <p:cNvSpPr>
                    <a:spLocks noChangeArrowheads="1"/>
                  </p:cNvSpPr>
                  <p:nvPr/>
                </p:nvSpPr>
                <p:spPr bwMode="auto">
                  <a:xfrm>
                    <a:off x="3984"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133"/>
                  <p:cNvSpPr>
                    <a:spLocks noChangeArrowheads="1"/>
                  </p:cNvSpPr>
                  <p:nvPr/>
                </p:nvSpPr>
                <p:spPr bwMode="auto">
                  <a:xfrm>
                    <a:off x="4080"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134"/>
                  <p:cNvSpPr>
                    <a:spLocks noChangeArrowheads="1"/>
                  </p:cNvSpPr>
                  <p:nvPr/>
                </p:nvSpPr>
                <p:spPr bwMode="auto">
                  <a:xfrm>
                    <a:off x="417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135"/>
                  <p:cNvSpPr>
                    <a:spLocks noChangeArrowheads="1"/>
                  </p:cNvSpPr>
                  <p:nvPr/>
                </p:nvSpPr>
                <p:spPr bwMode="auto">
                  <a:xfrm>
                    <a:off x="4426" y="2400"/>
                    <a:ext cx="48" cy="240"/>
                  </a:xfrm>
                  <a:prstGeom prst="rect">
                    <a:avLst/>
                  </a:prstGeom>
                  <a:solidFill>
                    <a:srgbClr val="BBE0E3"/>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 Box 136"/>
                  <p:cNvSpPr txBox="1">
                    <a:spLocks noChangeArrowheads="1"/>
                  </p:cNvSpPr>
                  <p:nvPr/>
                </p:nvSpPr>
                <p:spPr bwMode="auto">
                  <a:xfrm>
                    <a:off x="4172" y="2316"/>
                    <a:ext cx="336" cy="288"/>
                  </a:xfrm>
                  <a:prstGeom prst="rect">
                    <a:avLst/>
                  </a:prstGeom>
                  <a:noFill/>
                  <a:ln w="9525">
                    <a:noFill/>
                    <a:miter lim="800000"/>
                    <a:headEnd/>
                    <a:tailEnd/>
                  </a:ln>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a:t>
                    </a:r>
                  </a:p>
                </p:txBody>
              </p:sp>
            </p:grpSp>
            <p:sp>
              <p:nvSpPr>
                <p:cNvPr id="28" name="Line 137"/>
                <p:cNvSpPr>
                  <a:spLocks noChangeShapeType="1"/>
                </p:cNvSpPr>
                <p:nvPr/>
              </p:nvSpPr>
              <p:spPr bwMode="auto">
                <a:xfrm>
                  <a:off x="4970" y="2396"/>
                  <a:ext cx="9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Line 214"/>
              <p:cNvSpPr>
                <a:spLocks noChangeShapeType="1"/>
              </p:cNvSpPr>
              <p:nvPr/>
            </p:nvSpPr>
            <p:spPr bwMode="auto">
              <a:xfrm flipV="1">
                <a:off x="3936" y="2112"/>
                <a:ext cx="720" cy="75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283"/>
              <p:cNvSpPr>
                <a:spLocks noChangeArrowheads="1"/>
              </p:cNvSpPr>
              <p:nvPr/>
            </p:nvSpPr>
            <p:spPr bwMode="auto">
              <a:xfrm>
                <a:off x="4650" y="2403"/>
                <a:ext cx="624" cy="474"/>
              </a:xfrm>
              <a:prstGeom prst="rect">
                <a:avLst/>
              </a:prstGeom>
              <a:solidFill>
                <a:srgbClr val="FFFFFF"/>
              </a:solidFill>
              <a:ln w="19050">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284"/>
              <p:cNvSpPr txBox="1">
                <a:spLocks noChangeArrowheads="1"/>
              </p:cNvSpPr>
              <p:nvPr/>
            </p:nvSpPr>
            <p:spPr bwMode="auto">
              <a:xfrm>
                <a:off x="4686" y="2499"/>
                <a:ext cx="546" cy="257"/>
              </a:xfrm>
              <a:prstGeom prst="rect">
                <a:avLst/>
              </a:prstGeom>
              <a:noFill/>
              <a:ln w="38100">
                <a:noFill/>
                <a:miter lim="800000"/>
                <a:headEnd/>
                <a:tailEnd/>
              </a:ln>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400" b="1" i="0" u="none" strike="noStrike" kern="0" cap="none" spc="0" normalizeH="0" baseline="0" noProof="0" dirty="0">
                    <a:ln>
                      <a:noFill/>
                    </a:ln>
                    <a:effectLst/>
                    <a:uLnTx/>
                    <a:uFillTx/>
                    <a:latin typeface="+mn-lt"/>
                  </a:rPr>
                  <a:t>Host</a:t>
                </a:r>
              </a:p>
            </p:txBody>
          </p:sp>
          <p:sp>
            <p:nvSpPr>
              <p:cNvPr id="21" name="Line 286"/>
              <p:cNvSpPr>
                <a:spLocks noChangeShapeType="1"/>
              </p:cNvSpPr>
              <p:nvPr/>
            </p:nvSpPr>
            <p:spPr bwMode="auto">
              <a:xfrm>
                <a:off x="4230" y="2550"/>
                <a:ext cx="426" cy="0"/>
              </a:xfrm>
              <a:prstGeom prst="line">
                <a:avLst/>
              </a:prstGeom>
              <a:noFill/>
              <a:ln w="38100">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 name="Text Box 288"/>
            <p:cNvSpPr txBox="1">
              <a:spLocks noChangeArrowheads="1"/>
            </p:cNvSpPr>
            <p:nvPr/>
          </p:nvSpPr>
          <p:spPr bwMode="auto">
            <a:xfrm>
              <a:off x="2425" y="3306"/>
              <a:ext cx="1093" cy="223"/>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2000" b="1" i="0" u="none" strike="noStrike" kern="0" cap="none" spc="0" normalizeH="0" baseline="0" noProof="0" dirty="0">
                  <a:ln>
                    <a:noFill/>
                  </a:ln>
                  <a:effectLst/>
                  <a:uLnTx/>
                  <a:uFillTx/>
                  <a:latin typeface="+mn-lt"/>
                </a:rPr>
                <a:t>Compute Unit</a:t>
              </a:r>
            </a:p>
          </p:txBody>
        </p:sp>
        <p:sp>
          <p:nvSpPr>
            <p:cNvPr id="10" name="Line 289"/>
            <p:cNvSpPr>
              <a:spLocks noChangeShapeType="1"/>
            </p:cNvSpPr>
            <p:nvPr/>
          </p:nvSpPr>
          <p:spPr bwMode="auto">
            <a:xfrm flipV="1">
              <a:off x="3024" y="3084"/>
              <a:ext cx="336" cy="252"/>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Line 290"/>
            <p:cNvSpPr>
              <a:spLocks noChangeShapeType="1"/>
            </p:cNvSpPr>
            <p:nvPr/>
          </p:nvSpPr>
          <p:spPr bwMode="auto">
            <a:xfrm flipH="1" flipV="1">
              <a:off x="3840" y="3102"/>
              <a:ext cx="432" cy="150"/>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Line 291"/>
            <p:cNvSpPr>
              <a:spLocks noChangeShapeType="1"/>
            </p:cNvSpPr>
            <p:nvPr/>
          </p:nvSpPr>
          <p:spPr bwMode="auto">
            <a:xfrm>
              <a:off x="2748" y="2640"/>
              <a:ext cx="294" cy="35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50162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4282"/>
            <a:ext cx="8928992" cy="1143000"/>
          </a:xfrm>
        </p:spPr>
        <p:txBody>
          <a:bodyPr/>
          <a:lstStyle/>
          <a:p>
            <a:r>
              <a:rPr lang="en-GB" dirty="0"/>
              <a:t>The </a:t>
            </a:r>
            <a:r>
              <a:rPr lang="en-GB" dirty="0">
                <a:solidFill>
                  <a:schemeClr val="accent6"/>
                </a:solidFill>
              </a:rPr>
              <a:t>BIG </a:t>
            </a:r>
            <a:r>
              <a:rPr lang="en-GB" dirty="0"/>
              <a:t>idea behind OpenCL</a:t>
            </a:r>
          </a:p>
        </p:txBody>
      </p:sp>
      <p:sp>
        <p:nvSpPr>
          <p:cNvPr id="5" name="Content Placeholder 4"/>
          <p:cNvSpPr>
            <a:spLocks noGrp="1"/>
          </p:cNvSpPr>
          <p:nvPr>
            <p:ph idx="1"/>
          </p:nvPr>
        </p:nvSpPr>
        <p:spPr>
          <a:xfrm>
            <a:off x="107504" y="1124745"/>
            <a:ext cx="8928992" cy="1584175"/>
          </a:xfrm>
        </p:spPr>
        <p:txBody>
          <a:bodyPr>
            <a:normAutofit fontScale="77500" lnSpcReduction="20000"/>
          </a:bodyPr>
          <a:lstStyle/>
          <a:p>
            <a:r>
              <a:rPr lang="en-GB" dirty="0"/>
              <a:t>Replace loops with functions (a </a:t>
            </a:r>
            <a:r>
              <a:rPr lang="en-GB" dirty="0">
                <a:solidFill>
                  <a:schemeClr val="accent6"/>
                </a:solidFill>
              </a:rPr>
              <a:t>kernel</a:t>
            </a:r>
            <a:r>
              <a:rPr lang="en-GB" dirty="0"/>
              <a:t>) executing at each point in a problem domain</a:t>
            </a:r>
          </a:p>
          <a:p>
            <a:pPr lvl="1"/>
            <a:r>
              <a:rPr lang="en-GB" dirty="0"/>
              <a:t>E.g., process a 1024x1024 image with one kernel invocation per pixel or 1024x1024=1,048,576 kernel executions</a:t>
            </a:r>
          </a:p>
        </p:txBody>
      </p:sp>
      <p:sp>
        <p:nvSpPr>
          <p:cNvPr id="6" name="Text Placeholder 6"/>
          <p:cNvSpPr txBox="1">
            <a:spLocks/>
          </p:cNvSpPr>
          <p:nvPr/>
        </p:nvSpPr>
        <p:spPr>
          <a:xfrm>
            <a:off x="396552" y="2564904"/>
            <a:ext cx="3669803"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accent2"/>
                </a:solidFill>
              </a:rPr>
              <a:t>Traditional loops</a:t>
            </a:r>
          </a:p>
        </p:txBody>
      </p:sp>
      <p:sp>
        <p:nvSpPr>
          <p:cNvPr id="7" name="Text Placeholder 8"/>
          <p:cNvSpPr txBox="1">
            <a:spLocks/>
          </p:cNvSpPr>
          <p:nvPr/>
        </p:nvSpPr>
        <p:spPr>
          <a:xfrm>
            <a:off x="3924944" y="2564904"/>
            <a:ext cx="4319464" cy="63976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400" dirty="0">
                <a:solidFill>
                  <a:schemeClr val="accent2"/>
                </a:solidFill>
              </a:rPr>
              <a:t>Data Parallel OpenCL</a:t>
            </a:r>
          </a:p>
        </p:txBody>
      </p:sp>
      <p:sp>
        <p:nvSpPr>
          <p:cNvPr id="8" name="Content Placeholder 4"/>
          <p:cNvSpPr txBox="1">
            <a:spLocks/>
          </p:cNvSpPr>
          <p:nvPr/>
        </p:nvSpPr>
        <p:spPr>
          <a:xfrm>
            <a:off x="395536" y="3082702"/>
            <a:ext cx="3672408" cy="34869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3">
                    <a:lumMod val="75000"/>
                  </a:schemeClr>
                </a:solidFill>
                <a:latin typeface="Courier New Bold"/>
              </a:rPr>
              <a:t>void</a:t>
            </a:r>
            <a:r>
              <a:rPr lang="en-GB" sz="1800" b="1" dirty="0">
                <a:latin typeface="Courier New Bold"/>
              </a:rPr>
              <a:t> </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err="1">
                <a:solidFill>
                  <a:schemeClr val="accent3">
                    <a:lumMod val="75000"/>
                  </a:schemeClr>
                </a:solidFill>
                <a:latin typeface="Courier New Bold"/>
              </a:rPr>
              <a:t>const</a:t>
            </a:r>
            <a:r>
              <a:rPr lang="en-GB" sz="1800" b="1" dirty="0">
                <a:solidFill>
                  <a:schemeClr val="accent2"/>
                </a:solidFill>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n,</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latin typeface="Courier New Bold"/>
              </a:rPr>
              <a:t>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a:t>
            </a:r>
            <a:r>
              <a:rPr lang="en-GB" sz="1800" b="1" dirty="0">
                <a:solidFill>
                  <a:schemeClr val="accent3">
                    <a:lumMod val="75000"/>
                  </a:schemeClr>
                </a:solidFill>
                <a:latin typeface="Courier New Bold"/>
              </a:rPr>
              <a:t>for </a:t>
            </a:r>
            <a:r>
              <a:rPr lang="en-GB" sz="1800" b="1" dirty="0">
                <a:latin typeface="Courier New Bold"/>
              </a:rPr>
              <a:t>(</a:t>
            </a:r>
            <a:r>
              <a:rPr lang="en-GB" sz="1800" b="1" dirty="0" err="1">
                <a:latin typeface="Courier New Bold"/>
              </a:rPr>
              <a:t>i</a:t>
            </a:r>
            <a:r>
              <a:rPr lang="en-GB" sz="1800" b="1" dirty="0">
                <a:latin typeface="Courier New Bold"/>
              </a:rPr>
              <a:t> = 0; </a:t>
            </a:r>
            <a:r>
              <a:rPr lang="en-GB" sz="1800" b="1" dirty="0" err="1">
                <a:latin typeface="Courier New Bold"/>
              </a:rPr>
              <a:t>i</a:t>
            </a:r>
            <a:r>
              <a:rPr lang="en-GB" sz="1800" b="1" dirty="0">
                <a:latin typeface="Courier New Bold"/>
              </a:rPr>
              <a:t> &lt; n; </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    c[</a:t>
            </a:r>
            <a:r>
              <a:rPr lang="en-GB" sz="1800" b="1" dirty="0" err="1">
                <a:latin typeface="Courier New Bold"/>
              </a:rPr>
              <a:t>i</a:t>
            </a:r>
            <a:r>
              <a:rPr lang="en-GB" sz="1800" b="1" dirty="0">
                <a:latin typeface="Courier New Bold"/>
              </a:rPr>
              <a:t>] = a[</a:t>
            </a:r>
            <a:r>
              <a:rPr lang="en-GB" sz="1800" b="1" dirty="0" err="1">
                <a:latin typeface="Courier New Bold"/>
              </a:rPr>
              <a:t>i</a:t>
            </a:r>
            <a:r>
              <a:rPr lang="en-GB" sz="1800" b="1" dirty="0">
                <a:latin typeface="Courier New Bold"/>
              </a:rPr>
              <a:t>] * b[</a:t>
            </a:r>
            <a:r>
              <a:rPr lang="en-GB" sz="1800" b="1" dirty="0" err="1">
                <a:latin typeface="Courier New Bold"/>
              </a:rPr>
              <a:t>i</a:t>
            </a:r>
            <a:r>
              <a:rPr lang="en-GB" sz="1800" b="1" dirty="0">
                <a:latin typeface="Courier New Bold"/>
              </a:rPr>
              <a:t>];</a:t>
            </a:r>
          </a:p>
          <a:p>
            <a:pPr marL="0" indent="0">
              <a:buNone/>
            </a:pPr>
            <a:r>
              <a:rPr lang="en-GB" sz="1800" b="1" dirty="0">
                <a:latin typeface="Courier New Bold"/>
              </a:rPr>
              <a:t>}</a:t>
            </a:r>
          </a:p>
        </p:txBody>
      </p:sp>
      <p:sp>
        <p:nvSpPr>
          <p:cNvPr id="10" name="Content Placeholder 4"/>
          <p:cNvSpPr txBox="1">
            <a:spLocks/>
          </p:cNvSpPr>
          <p:nvPr/>
        </p:nvSpPr>
        <p:spPr>
          <a:xfrm>
            <a:off x="4572000" y="3082702"/>
            <a:ext cx="4571999" cy="36586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chemeClr val="accent4"/>
                </a:solidFill>
                <a:latin typeface="Courier New Bold"/>
              </a:rPr>
              <a:t>__kernel </a:t>
            </a:r>
            <a:r>
              <a:rPr lang="en-GB" sz="1800" b="1" dirty="0">
                <a:solidFill>
                  <a:schemeClr val="accent3">
                    <a:lumMod val="75000"/>
                  </a:schemeClr>
                </a:solidFill>
                <a:latin typeface="Courier New Bold"/>
              </a:rPr>
              <a:t>void</a:t>
            </a:r>
          </a:p>
          <a:p>
            <a:pPr marL="0" indent="0">
              <a:buNone/>
            </a:pPr>
            <a:r>
              <a:rPr lang="en-GB" sz="1800" b="1" dirty="0" err="1">
                <a:solidFill>
                  <a:schemeClr val="tx2">
                    <a:lumMod val="75000"/>
                  </a:schemeClr>
                </a:solidFill>
                <a:latin typeface="Courier New Bold"/>
              </a:rPr>
              <a:t>mul</a:t>
            </a:r>
            <a:r>
              <a:rPr lang="en-GB" sz="1800" b="1" dirty="0">
                <a:latin typeface="Courier New Bold"/>
              </a:rPr>
              <a:t>(</a:t>
            </a:r>
            <a:r>
              <a:rPr lang="en-GB" sz="1800" b="1" dirty="0">
                <a:solidFill>
                  <a:schemeClr val="accent4"/>
                </a:solidFill>
                <a:latin typeface="Courier New Bold"/>
              </a:rPr>
              <a:t>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a:t>
            </a:r>
            <a:r>
              <a:rPr lang="en-GB" sz="1800" b="1" dirty="0">
                <a:solidFill>
                  <a:schemeClr val="accent2"/>
                </a:solidFill>
                <a:latin typeface="Courier New Bold"/>
              </a:rPr>
              <a:t> </a:t>
            </a:r>
            <a:r>
              <a:rPr lang="en-GB" sz="1800" b="1" dirty="0">
                <a:latin typeface="Courier New Bold"/>
              </a:rPr>
              <a:t>*a,</a:t>
            </a:r>
          </a:p>
          <a:p>
            <a:pPr marL="0" indent="0">
              <a:buNone/>
            </a:pPr>
            <a:r>
              <a:rPr lang="en-GB" sz="1800" b="1" dirty="0">
                <a:solidFill>
                  <a:schemeClr val="accent4"/>
                </a:solidFill>
                <a:latin typeface="Courier New Bold"/>
              </a:rPr>
              <a:t>    __global </a:t>
            </a:r>
            <a:r>
              <a:rPr lang="en-GB" sz="1800" b="1" dirty="0" err="1">
                <a:solidFill>
                  <a:schemeClr val="accent3">
                    <a:lumMod val="75000"/>
                  </a:schemeClr>
                </a:solidFill>
                <a:latin typeface="Courier New Bold"/>
              </a:rPr>
              <a:t>const</a:t>
            </a:r>
            <a:r>
              <a:rPr lang="en-GB" sz="1800" b="1" dirty="0">
                <a:solidFill>
                  <a:schemeClr val="accent3">
                    <a:lumMod val="75000"/>
                  </a:schemeClr>
                </a:solidFill>
                <a:latin typeface="Courier New Bold"/>
              </a:rPr>
              <a:t> float </a:t>
            </a:r>
            <a:r>
              <a:rPr lang="en-GB" sz="1800" b="1" dirty="0">
                <a:latin typeface="Courier New Bold"/>
              </a:rPr>
              <a:t>*b,</a:t>
            </a:r>
          </a:p>
          <a:p>
            <a:pPr marL="0" indent="0">
              <a:buNone/>
            </a:pPr>
            <a:r>
              <a:rPr lang="en-GB" sz="1800" b="1" dirty="0">
                <a:latin typeface="Courier New Bold"/>
              </a:rPr>
              <a:t>    </a:t>
            </a:r>
            <a:r>
              <a:rPr lang="en-GB" sz="1800" b="1" dirty="0">
                <a:solidFill>
                  <a:schemeClr val="accent4"/>
                </a:solidFill>
                <a:latin typeface="Courier New Bold"/>
              </a:rPr>
              <a:t>__global       </a:t>
            </a:r>
            <a:r>
              <a:rPr lang="en-GB" sz="1800" b="1" dirty="0">
                <a:solidFill>
                  <a:schemeClr val="accent3">
                    <a:lumMod val="75000"/>
                  </a:schemeClr>
                </a:solidFill>
                <a:latin typeface="Courier New Bold"/>
              </a:rPr>
              <a:t>float </a:t>
            </a:r>
            <a:r>
              <a:rPr lang="en-GB" sz="1800" b="1" dirty="0">
                <a:latin typeface="Courier New Bold"/>
              </a:rPr>
              <a:t>*c)</a:t>
            </a:r>
          </a:p>
          <a:p>
            <a:pPr marL="0" indent="0">
              <a:buNone/>
            </a:pPr>
            <a:r>
              <a:rPr lang="en-GB" sz="1800" b="1" dirty="0">
                <a:latin typeface="Courier New Bold"/>
              </a:rPr>
              <a:t>{</a:t>
            </a:r>
          </a:p>
          <a:p>
            <a:pPr marL="0" indent="0">
              <a:buNone/>
            </a:pPr>
            <a:r>
              <a:rPr lang="en-GB" sz="1800" b="1" dirty="0">
                <a:latin typeface="Courier New Bold"/>
              </a:rPr>
              <a:t>  </a:t>
            </a:r>
            <a:r>
              <a:rPr lang="en-GB" sz="1800" b="1" dirty="0" err="1">
                <a:solidFill>
                  <a:schemeClr val="accent3">
                    <a:lumMod val="75000"/>
                  </a:schemeClr>
                </a:solidFill>
                <a:latin typeface="Courier New Bold"/>
              </a:rPr>
              <a:t>int</a:t>
            </a:r>
            <a:r>
              <a:rPr lang="en-GB" sz="1800" b="1" dirty="0">
                <a:solidFill>
                  <a:schemeClr val="accent3">
                    <a:lumMod val="75000"/>
                  </a:schemeClr>
                </a:solidFill>
                <a:latin typeface="Courier New Bold"/>
              </a:rPr>
              <a:t> </a:t>
            </a:r>
            <a:r>
              <a:rPr lang="en-GB" sz="1800" b="1" dirty="0">
                <a:latin typeface="Courier New Bold"/>
              </a:rPr>
              <a:t>id = </a:t>
            </a:r>
            <a:r>
              <a:rPr lang="en-GB" sz="1800" b="1" dirty="0" err="1">
                <a:solidFill>
                  <a:schemeClr val="tx2">
                    <a:lumMod val="60000"/>
                    <a:lumOff val="40000"/>
                  </a:schemeClr>
                </a:solidFill>
                <a:latin typeface="Courier New Bold"/>
              </a:rPr>
              <a:t>get_global_id</a:t>
            </a:r>
            <a:r>
              <a:rPr lang="en-GB" sz="1800" b="1" dirty="0">
                <a:latin typeface="Courier New Bold"/>
              </a:rPr>
              <a:t>(0);</a:t>
            </a:r>
          </a:p>
          <a:p>
            <a:pPr marL="0" indent="0">
              <a:buNone/>
            </a:pPr>
            <a:r>
              <a:rPr lang="en-GB" sz="1800" b="1" dirty="0">
                <a:latin typeface="Courier New Bold"/>
              </a:rPr>
              <a:t>  c[id] = a[id] * b[id];</a:t>
            </a:r>
          </a:p>
          <a:p>
            <a:pPr marL="0" indent="0">
              <a:buNone/>
            </a:pPr>
            <a:r>
              <a:rPr lang="en-GB" sz="1800" b="1" dirty="0">
                <a:latin typeface="Courier New Bold"/>
              </a:rPr>
              <a:t>}</a:t>
            </a:r>
          </a:p>
          <a:p>
            <a:pPr marL="0" indent="0">
              <a:buNone/>
            </a:pPr>
            <a:r>
              <a:rPr lang="en-GB" sz="1800" b="1" dirty="0">
                <a:solidFill>
                  <a:schemeClr val="tx1">
                    <a:lumMod val="75000"/>
                  </a:schemeClr>
                </a:solidFill>
                <a:latin typeface="Courier New Bold"/>
              </a:rPr>
              <a:t>// many instances of the kernel,</a:t>
            </a:r>
          </a:p>
          <a:p>
            <a:pPr marL="0" indent="0">
              <a:buNone/>
            </a:pPr>
            <a:r>
              <a:rPr lang="en-GB" sz="1800" b="1" dirty="0">
                <a:solidFill>
                  <a:schemeClr val="tx1">
                    <a:lumMod val="75000"/>
                  </a:schemeClr>
                </a:solidFill>
                <a:latin typeface="Courier New Bold"/>
              </a:rPr>
              <a:t>// called </a:t>
            </a:r>
            <a:r>
              <a:rPr lang="en-GB" sz="1800" b="1" i="1" dirty="0">
                <a:solidFill>
                  <a:schemeClr val="tx1">
                    <a:lumMod val="75000"/>
                  </a:schemeClr>
                </a:solidFill>
                <a:latin typeface="Courier New Bold"/>
              </a:rPr>
              <a:t>work-items</a:t>
            </a:r>
            <a:r>
              <a:rPr lang="en-GB" sz="1800" b="1" dirty="0">
                <a:solidFill>
                  <a:schemeClr val="tx1">
                    <a:lumMod val="75000"/>
                  </a:schemeClr>
                </a:solidFill>
                <a:latin typeface="Courier New Bold"/>
              </a:rPr>
              <a:t>, execute</a:t>
            </a:r>
          </a:p>
          <a:p>
            <a:pPr marL="0" indent="0">
              <a:buNone/>
            </a:pPr>
            <a:r>
              <a:rPr lang="en-GB" sz="1800" b="1" dirty="0">
                <a:solidFill>
                  <a:schemeClr val="tx1">
                    <a:lumMod val="75000"/>
                  </a:schemeClr>
                </a:solidFill>
                <a:latin typeface="Courier New Bold"/>
              </a:rPr>
              <a:t>// in parallel</a:t>
            </a:r>
          </a:p>
        </p:txBody>
      </p:sp>
    </p:spTree>
    <p:extLst>
      <p:ext uri="{BB962C8B-B14F-4D97-AF65-F5344CB8AC3E}">
        <p14:creationId xmlns:p14="http://schemas.microsoft.com/office/powerpoint/2010/main" val="6235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37" y="12540"/>
            <a:ext cx="9324528" cy="966738"/>
          </a:xfrm>
        </p:spPr>
        <p:txBody>
          <a:bodyPr>
            <a:normAutofit/>
          </a:bodyPr>
          <a:lstStyle/>
          <a:p>
            <a:r>
              <a:rPr lang="en-GB" sz="3600" dirty="0"/>
              <a:t>An N-dimensional domain of work-items</a:t>
            </a:r>
          </a:p>
        </p:txBody>
      </p:sp>
      <p:sp>
        <p:nvSpPr>
          <p:cNvPr id="3" name="Content Placeholder 2"/>
          <p:cNvSpPr>
            <a:spLocks noGrp="1"/>
          </p:cNvSpPr>
          <p:nvPr>
            <p:ph idx="1"/>
          </p:nvPr>
        </p:nvSpPr>
        <p:spPr>
          <a:xfrm>
            <a:off x="107504" y="908721"/>
            <a:ext cx="8856984" cy="1584175"/>
          </a:xfrm>
        </p:spPr>
        <p:txBody>
          <a:bodyPr>
            <a:normAutofit fontScale="85000" lnSpcReduction="20000"/>
          </a:bodyPr>
          <a:lstStyle/>
          <a:p>
            <a:r>
              <a:rPr lang="en-GB" dirty="0">
                <a:solidFill>
                  <a:schemeClr val="accent2"/>
                </a:solidFill>
              </a:rPr>
              <a:t>Global </a:t>
            </a:r>
            <a:r>
              <a:rPr lang="en-GB" dirty="0"/>
              <a:t>Dimensions:</a:t>
            </a:r>
          </a:p>
          <a:p>
            <a:pPr lvl="1"/>
            <a:r>
              <a:rPr lang="en-GB" dirty="0"/>
              <a:t>1024x1024 (whole problem space)</a:t>
            </a:r>
          </a:p>
          <a:p>
            <a:r>
              <a:rPr lang="en-GB" dirty="0">
                <a:solidFill>
                  <a:schemeClr val="accent2"/>
                </a:solidFill>
              </a:rPr>
              <a:t>Local </a:t>
            </a:r>
            <a:r>
              <a:rPr lang="en-GB" dirty="0"/>
              <a:t>Dimensions:</a:t>
            </a:r>
          </a:p>
          <a:p>
            <a:pPr lvl="1"/>
            <a:r>
              <a:rPr lang="en-GB" dirty="0"/>
              <a:t>64x64 (</a:t>
            </a:r>
            <a:r>
              <a:rPr lang="en-GB" b="1" dirty="0">
                <a:solidFill>
                  <a:schemeClr val="accent2"/>
                </a:solidFill>
              </a:rPr>
              <a:t>work-group</a:t>
            </a:r>
            <a:r>
              <a:rPr lang="en-GB" dirty="0"/>
              <a:t>, executes together)</a:t>
            </a:r>
          </a:p>
        </p:txBody>
      </p:sp>
      <p:sp>
        <p:nvSpPr>
          <p:cNvPr id="4" name="Content Placeholder 2"/>
          <p:cNvSpPr txBox="1">
            <a:spLocks/>
          </p:cNvSpPr>
          <p:nvPr/>
        </p:nvSpPr>
        <p:spPr>
          <a:xfrm>
            <a:off x="107504" y="5589240"/>
            <a:ext cx="8856984" cy="10801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Choose the dimensions that are “best” for your algorithm</a:t>
            </a:r>
          </a:p>
        </p:txBody>
      </p:sp>
      <p:pic>
        <p:nvPicPr>
          <p:cNvPr id="107" name="Picture 1"/>
          <p:cNvPicPr>
            <a:picLocks noChangeAspect="1" noChangeArrowheads="1"/>
          </p:cNvPicPr>
          <p:nvPr/>
        </p:nvPicPr>
        <p:blipFill>
          <a:blip r:embed="rId2" cstate="print"/>
          <a:srcRect/>
          <a:stretch>
            <a:fillRect/>
          </a:stretch>
        </p:blipFill>
        <p:spPr bwMode="auto">
          <a:xfrm>
            <a:off x="1630383" y="3045280"/>
            <a:ext cx="2046287" cy="2046287"/>
          </a:xfrm>
          <a:prstGeom prst="rect">
            <a:avLst/>
          </a:prstGeom>
          <a:noFill/>
          <a:ln w="25400">
            <a:noFill/>
            <a:miter lim="800000"/>
            <a:headEnd/>
            <a:tailEnd/>
          </a:ln>
        </p:spPr>
      </p:pic>
      <p:sp>
        <p:nvSpPr>
          <p:cNvPr id="108" name="Rectangle 5"/>
          <p:cNvSpPr>
            <a:spLocks/>
          </p:cNvSpPr>
          <p:nvPr/>
        </p:nvSpPr>
        <p:spPr bwMode="auto">
          <a:xfrm>
            <a:off x="1892315" y="3050042"/>
            <a:ext cx="255588"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09" name="Line 7"/>
          <p:cNvSpPr>
            <a:spLocks noChangeShapeType="1"/>
          </p:cNvSpPr>
          <p:nvPr/>
        </p:nvSpPr>
        <p:spPr bwMode="auto">
          <a:xfrm rot="10800000" flipH="1">
            <a:off x="1639903" y="2945267"/>
            <a:ext cx="2005012" cy="0"/>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0" name="Rectangle 8"/>
          <p:cNvSpPr>
            <a:spLocks/>
          </p:cNvSpPr>
          <p:nvPr/>
        </p:nvSpPr>
        <p:spPr bwMode="auto">
          <a:xfrm>
            <a:off x="2424129" y="256490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1" name="Line 9"/>
          <p:cNvSpPr>
            <a:spLocks noChangeShapeType="1"/>
          </p:cNvSpPr>
          <p:nvPr/>
        </p:nvSpPr>
        <p:spPr bwMode="auto">
          <a:xfrm rot="10800000">
            <a:off x="1498615" y="3043695"/>
            <a:ext cx="0" cy="2003425"/>
          </a:xfrm>
          <a:prstGeom prst="line">
            <a:avLst/>
          </a:prstGeom>
          <a:noFill/>
          <a:ln w="63500">
            <a:solidFill>
              <a:schemeClr val="tx1"/>
            </a:solidFill>
            <a:miter lim="800000"/>
            <a:headEnd type="triangle" w="med" len="med"/>
            <a:tailEnd type="triangle" w="med" len="me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112" name="Rectangle 10"/>
          <p:cNvSpPr>
            <a:spLocks/>
          </p:cNvSpPr>
          <p:nvPr/>
        </p:nvSpPr>
        <p:spPr bwMode="auto">
          <a:xfrm rot="-5400000">
            <a:off x="1016107" y="4005564"/>
            <a:ext cx="427927" cy="22890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dirty="0">
                <a:solidFill>
                  <a:schemeClr val="tx1"/>
                </a:solidFill>
                <a:latin typeface="+mn-lt"/>
              </a:rPr>
              <a:t>1024</a:t>
            </a:r>
          </a:p>
        </p:txBody>
      </p:sp>
      <p:sp>
        <p:nvSpPr>
          <p:cNvPr id="113" name="Rectangle 11"/>
          <p:cNvSpPr>
            <a:spLocks/>
          </p:cNvSpPr>
          <p:nvPr/>
        </p:nvSpPr>
        <p:spPr bwMode="auto">
          <a:xfrm>
            <a:off x="1635140" y="3050042"/>
            <a:ext cx="257175" cy="255588"/>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14" name="Group 12"/>
          <p:cNvGrpSpPr>
            <a:grpSpLocks/>
          </p:cNvGrpSpPr>
          <p:nvPr/>
        </p:nvGrpSpPr>
        <p:grpSpPr bwMode="auto">
          <a:xfrm>
            <a:off x="2147903" y="3050042"/>
            <a:ext cx="1535112" cy="255588"/>
            <a:chOff x="0" y="0"/>
            <a:chExt cx="2256" cy="376"/>
          </a:xfrm>
        </p:grpSpPr>
        <p:sp>
          <p:nvSpPr>
            <p:cNvPr id="115" name="Rectangle 1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6" name="Rectangle 1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7" name="Rectangle 15"/>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8" name="Rectangle 16"/>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19" name="Rectangle 17"/>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0" name="Rectangle 18"/>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nvGrpSpPr>
          <p:cNvPr id="121" name="Group 19"/>
          <p:cNvGrpSpPr>
            <a:grpSpLocks/>
          </p:cNvGrpSpPr>
          <p:nvPr/>
        </p:nvGrpSpPr>
        <p:grpSpPr bwMode="auto">
          <a:xfrm>
            <a:off x="1635145" y="3305630"/>
            <a:ext cx="2047875" cy="1790700"/>
            <a:chOff x="0" y="0"/>
            <a:chExt cx="3008" cy="2632"/>
          </a:xfrm>
        </p:grpSpPr>
        <p:grpSp>
          <p:nvGrpSpPr>
            <p:cNvPr id="122" name="Group 20"/>
            <p:cNvGrpSpPr>
              <a:grpSpLocks/>
            </p:cNvGrpSpPr>
            <p:nvPr/>
          </p:nvGrpSpPr>
          <p:grpSpPr bwMode="auto">
            <a:xfrm>
              <a:off x="0" y="0"/>
              <a:ext cx="3008" cy="1504"/>
              <a:chOff x="0" y="0"/>
              <a:chExt cx="3008" cy="1504"/>
            </a:xfrm>
          </p:grpSpPr>
          <p:grpSp>
            <p:nvGrpSpPr>
              <p:cNvPr id="154" name="Group 21"/>
              <p:cNvGrpSpPr>
                <a:grpSpLocks/>
              </p:cNvGrpSpPr>
              <p:nvPr/>
            </p:nvGrpSpPr>
            <p:grpSpPr bwMode="auto">
              <a:xfrm>
                <a:off x="0" y="0"/>
                <a:ext cx="3008" cy="752"/>
                <a:chOff x="0" y="0"/>
                <a:chExt cx="3008" cy="752"/>
              </a:xfrm>
            </p:grpSpPr>
            <p:grpSp>
              <p:nvGrpSpPr>
                <p:cNvPr id="176" name="Group 22"/>
                <p:cNvGrpSpPr>
                  <a:grpSpLocks/>
                </p:cNvGrpSpPr>
                <p:nvPr/>
              </p:nvGrpSpPr>
              <p:grpSpPr bwMode="auto">
                <a:xfrm>
                  <a:off x="0" y="0"/>
                  <a:ext cx="3008" cy="376"/>
                  <a:chOff x="0" y="0"/>
                  <a:chExt cx="3008" cy="376"/>
                </a:xfrm>
              </p:grpSpPr>
              <p:sp>
                <p:nvSpPr>
                  <p:cNvPr id="187" name="Rectangle 2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8" name="Rectangle 2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9" name="Group 25"/>
                  <p:cNvGrpSpPr>
                    <a:grpSpLocks/>
                  </p:cNvGrpSpPr>
                  <p:nvPr/>
                </p:nvGrpSpPr>
                <p:grpSpPr bwMode="auto">
                  <a:xfrm>
                    <a:off x="752" y="0"/>
                    <a:ext cx="2256" cy="376"/>
                    <a:chOff x="0" y="0"/>
                    <a:chExt cx="2256" cy="376"/>
                  </a:xfrm>
                </p:grpSpPr>
                <p:sp>
                  <p:nvSpPr>
                    <p:cNvPr id="190" name="Rectangle 2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1" name="Rectangle 2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2" name="Rectangle 2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3" name="Rectangle 2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4" name="Rectangle 3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95" name="Rectangle 3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77" name="Group 32"/>
                <p:cNvGrpSpPr>
                  <a:grpSpLocks/>
                </p:cNvGrpSpPr>
                <p:nvPr/>
              </p:nvGrpSpPr>
              <p:grpSpPr bwMode="auto">
                <a:xfrm>
                  <a:off x="0" y="376"/>
                  <a:ext cx="3008" cy="376"/>
                  <a:chOff x="0" y="0"/>
                  <a:chExt cx="3008" cy="376"/>
                </a:xfrm>
              </p:grpSpPr>
              <p:sp>
                <p:nvSpPr>
                  <p:cNvPr id="178" name="Rectangle 33"/>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9" name="Rectangle 34"/>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80" name="Group 35"/>
                  <p:cNvGrpSpPr>
                    <a:grpSpLocks/>
                  </p:cNvGrpSpPr>
                  <p:nvPr/>
                </p:nvGrpSpPr>
                <p:grpSpPr bwMode="auto">
                  <a:xfrm>
                    <a:off x="752" y="0"/>
                    <a:ext cx="2256" cy="376"/>
                    <a:chOff x="0" y="0"/>
                    <a:chExt cx="2256" cy="376"/>
                  </a:xfrm>
                </p:grpSpPr>
                <p:sp>
                  <p:nvSpPr>
                    <p:cNvPr id="181" name="Rectangle 36"/>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2" name="Rectangle 37"/>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3" name="Rectangle 38"/>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4" name="Rectangle 39"/>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5" name="Rectangle 40"/>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86" name="Rectangle 41"/>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55" name="Group 42"/>
              <p:cNvGrpSpPr>
                <a:grpSpLocks/>
              </p:cNvGrpSpPr>
              <p:nvPr/>
            </p:nvGrpSpPr>
            <p:grpSpPr bwMode="auto">
              <a:xfrm>
                <a:off x="0" y="752"/>
                <a:ext cx="3008" cy="752"/>
                <a:chOff x="0" y="0"/>
                <a:chExt cx="3008" cy="752"/>
              </a:xfrm>
            </p:grpSpPr>
            <p:grpSp>
              <p:nvGrpSpPr>
                <p:cNvPr id="156" name="Group 43"/>
                <p:cNvGrpSpPr>
                  <a:grpSpLocks/>
                </p:cNvGrpSpPr>
                <p:nvPr/>
              </p:nvGrpSpPr>
              <p:grpSpPr bwMode="auto">
                <a:xfrm>
                  <a:off x="0" y="0"/>
                  <a:ext cx="3008" cy="376"/>
                  <a:chOff x="0" y="0"/>
                  <a:chExt cx="3008" cy="376"/>
                </a:xfrm>
              </p:grpSpPr>
              <p:sp>
                <p:nvSpPr>
                  <p:cNvPr id="167" name="Rectangle 4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8" name="Rectangle 4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9" name="Group 46"/>
                  <p:cNvGrpSpPr>
                    <a:grpSpLocks/>
                  </p:cNvGrpSpPr>
                  <p:nvPr/>
                </p:nvGrpSpPr>
                <p:grpSpPr bwMode="auto">
                  <a:xfrm>
                    <a:off x="752" y="0"/>
                    <a:ext cx="2256" cy="376"/>
                    <a:chOff x="0" y="0"/>
                    <a:chExt cx="2256" cy="376"/>
                  </a:xfrm>
                </p:grpSpPr>
                <p:sp>
                  <p:nvSpPr>
                    <p:cNvPr id="170" name="Rectangle 4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1" name="Rectangle 4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2" name="Rectangle 4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3" name="Rectangle 5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4" name="Rectangle 5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75" name="Rectangle 5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57" name="Group 53"/>
                <p:cNvGrpSpPr>
                  <a:grpSpLocks/>
                </p:cNvGrpSpPr>
                <p:nvPr/>
              </p:nvGrpSpPr>
              <p:grpSpPr bwMode="auto">
                <a:xfrm>
                  <a:off x="0" y="376"/>
                  <a:ext cx="3008" cy="376"/>
                  <a:chOff x="0" y="0"/>
                  <a:chExt cx="3008" cy="376"/>
                </a:xfrm>
              </p:grpSpPr>
              <p:sp>
                <p:nvSpPr>
                  <p:cNvPr id="158" name="Rectangle 54"/>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9" name="Rectangle 55"/>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60" name="Group 56"/>
                  <p:cNvGrpSpPr>
                    <a:grpSpLocks/>
                  </p:cNvGrpSpPr>
                  <p:nvPr/>
                </p:nvGrpSpPr>
                <p:grpSpPr bwMode="auto">
                  <a:xfrm>
                    <a:off x="752" y="0"/>
                    <a:ext cx="2256" cy="376"/>
                    <a:chOff x="0" y="0"/>
                    <a:chExt cx="2256" cy="376"/>
                  </a:xfrm>
                </p:grpSpPr>
                <p:sp>
                  <p:nvSpPr>
                    <p:cNvPr id="161" name="Rectangle 57"/>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2" name="Rectangle 58"/>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3" name="Rectangle 59"/>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4" name="Rectangle 60"/>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5" name="Rectangle 61"/>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66" name="Rectangle 62"/>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grpSp>
          <p:nvGrpSpPr>
            <p:cNvPr id="123" name="Group 63"/>
            <p:cNvGrpSpPr>
              <a:grpSpLocks/>
            </p:cNvGrpSpPr>
            <p:nvPr/>
          </p:nvGrpSpPr>
          <p:grpSpPr bwMode="auto">
            <a:xfrm>
              <a:off x="0" y="1504"/>
              <a:ext cx="3008" cy="752"/>
              <a:chOff x="0" y="0"/>
              <a:chExt cx="3008" cy="752"/>
            </a:xfrm>
          </p:grpSpPr>
          <p:grpSp>
            <p:nvGrpSpPr>
              <p:cNvPr id="134" name="Group 64"/>
              <p:cNvGrpSpPr>
                <a:grpSpLocks/>
              </p:cNvGrpSpPr>
              <p:nvPr/>
            </p:nvGrpSpPr>
            <p:grpSpPr bwMode="auto">
              <a:xfrm>
                <a:off x="0" y="0"/>
                <a:ext cx="3008" cy="376"/>
                <a:chOff x="0" y="0"/>
                <a:chExt cx="3008" cy="376"/>
              </a:xfrm>
            </p:grpSpPr>
            <p:sp>
              <p:nvSpPr>
                <p:cNvPr id="145" name="Rectangle 6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6" name="Rectangle 6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47" name="Group 67"/>
                <p:cNvGrpSpPr>
                  <a:grpSpLocks/>
                </p:cNvGrpSpPr>
                <p:nvPr/>
              </p:nvGrpSpPr>
              <p:grpSpPr bwMode="auto">
                <a:xfrm>
                  <a:off x="752" y="0"/>
                  <a:ext cx="2256" cy="376"/>
                  <a:chOff x="0" y="0"/>
                  <a:chExt cx="2256" cy="376"/>
                </a:xfrm>
              </p:grpSpPr>
              <p:sp>
                <p:nvSpPr>
                  <p:cNvPr id="148" name="Rectangle 6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9" name="Rectangle 6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0" name="Rectangle 7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1" name="Rectangle 7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2" name="Rectangle 7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53" name="Rectangle 7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nvGrpSpPr>
              <p:cNvPr id="135" name="Group 74"/>
              <p:cNvGrpSpPr>
                <a:grpSpLocks/>
              </p:cNvGrpSpPr>
              <p:nvPr/>
            </p:nvGrpSpPr>
            <p:grpSpPr bwMode="auto">
              <a:xfrm>
                <a:off x="0" y="376"/>
                <a:ext cx="3008" cy="376"/>
                <a:chOff x="0" y="0"/>
                <a:chExt cx="3008" cy="376"/>
              </a:xfrm>
            </p:grpSpPr>
            <p:sp>
              <p:nvSpPr>
                <p:cNvPr id="136" name="Rectangle 7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7" name="Rectangle 7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38" name="Group 77"/>
                <p:cNvGrpSpPr>
                  <a:grpSpLocks/>
                </p:cNvGrpSpPr>
                <p:nvPr/>
              </p:nvGrpSpPr>
              <p:grpSpPr bwMode="auto">
                <a:xfrm>
                  <a:off x="752" y="0"/>
                  <a:ext cx="2256" cy="376"/>
                  <a:chOff x="0" y="0"/>
                  <a:chExt cx="2256" cy="376"/>
                </a:xfrm>
              </p:grpSpPr>
              <p:sp>
                <p:nvSpPr>
                  <p:cNvPr id="139" name="Rectangle 7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0" name="Rectangle 7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1" name="Rectangle 8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2" name="Rectangle 8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3" name="Rectangle 8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44" name="Rectangle 8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grpSp>
          <p:nvGrpSpPr>
            <p:cNvPr id="124" name="Group 84"/>
            <p:cNvGrpSpPr>
              <a:grpSpLocks/>
            </p:cNvGrpSpPr>
            <p:nvPr/>
          </p:nvGrpSpPr>
          <p:grpSpPr bwMode="auto">
            <a:xfrm>
              <a:off x="0" y="2256"/>
              <a:ext cx="3008" cy="376"/>
              <a:chOff x="0" y="0"/>
              <a:chExt cx="3008" cy="376"/>
            </a:xfrm>
          </p:grpSpPr>
          <p:sp>
            <p:nvSpPr>
              <p:cNvPr id="125" name="Rectangle 85"/>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6" name="Rectangle 86"/>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nvGrpSpPr>
              <p:cNvPr id="127" name="Group 87"/>
              <p:cNvGrpSpPr>
                <a:grpSpLocks/>
              </p:cNvGrpSpPr>
              <p:nvPr/>
            </p:nvGrpSpPr>
            <p:grpSpPr bwMode="auto">
              <a:xfrm>
                <a:off x="752" y="0"/>
                <a:ext cx="2256" cy="376"/>
                <a:chOff x="0" y="0"/>
                <a:chExt cx="2256" cy="376"/>
              </a:xfrm>
            </p:grpSpPr>
            <p:sp>
              <p:nvSpPr>
                <p:cNvPr id="128" name="Rectangle 88"/>
                <p:cNvSpPr>
                  <a:spLocks/>
                </p:cNvSpPr>
                <p:nvPr/>
              </p:nvSpPr>
              <p:spPr bwMode="auto">
                <a:xfrm>
                  <a:off x="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29" name="Rectangle 89"/>
                <p:cNvSpPr>
                  <a:spLocks/>
                </p:cNvSpPr>
                <p:nvPr/>
              </p:nvSpPr>
              <p:spPr bwMode="auto">
                <a:xfrm>
                  <a:off x="376"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0" name="Rectangle 90"/>
                <p:cNvSpPr>
                  <a:spLocks/>
                </p:cNvSpPr>
                <p:nvPr/>
              </p:nvSpPr>
              <p:spPr bwMode="auto">
                <a:xfrm>
                  <a:off x="752"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1" name="Rectangle 91"/>
                <p:cNvSpPr>
                  <a:spLocks/>
                </p:cNvSpPr>
                <p:nvPr/>
              </p:nvSpPr>
              <p:spPr bwMode="auto">
                <a:xfrm>
                  <a:off x="1128"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2" name="Rectangle 92"/>
                <p:cNvSpPr>
                  <a:spLocks/>
                </p:cNvSpPr>
                <p:nvPr/>
              </p:nvSpPr>
              <p:spPr bwMode="auto">
                <a:xfrm>
                  <a:off x="1504"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sp>
              <p:nvSpPr>
                <p:cNvPr id="133" name="Rectangle 93"/>
                <p:cNvSpPr>
                  <a:spLocks/>
                </p:cNvSpPr>
                <p:nvPr/>
              </p:nvSpPr>
              <p:spPr bwMode="auto">
                <a:xfrm>
                  <a:off x="1880" y="0"/>
                  <a:ext cx="376" cy="376"/>
                </a:xfrm>
                <a:prstGeom prst="rect">
                  <a:avLst/>
                </a:prstGeom>
                <a:solidFill>
                  <a:srgbClr val="20538D">
                    <a:alpha val="28627"/>
                  </a:srgbClr>
                </a:solidFill>
                <a:ln w="25400">
                  <a:solidFill>
                    <a:srgbClr val="70AAE6"/>
                  </a:solidFill>
                  <a:miter lim="800000"/>
                  <a:headEnd/>
                  <a:tailEnd/>
                </a:ln>
              </p:spPr>
              <p:txBody>
                <a:bodyPr lIns="0" tIns="0" rIns="0" bIns="0"/>
                <a:lstStyle/>
                <a:p>
                  <a:endParaRPr lang="en-US">
                    <a:solidFill>
                      <a:schemeClr val="tx1"/>
                    </a:solidFill>
                    <a:latin typeface="+mn-lt"/>
                  </a:endParaRPr>
                </a:p>
              </p:txBody>
            </p:sp>
          </p:grpSp>
        </p:grpSp>
      </p:grpSp>
      <p:sp>
        <p:nvSpPr>
          <p:cNvPr id="196" name="Rectangle 169"/>
          <p:cNvSpPr>
            <a:spLocks/>
          </p:cNvSpPr>
          <p:nvPr/>
        </p:nvSpPr>
        <p:spPr bwMode="auto">
          <a:xfrm>
            <a:off x="3176629" y="4062867"/>
            <a:ext cx="255587" cy="255588"/>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sp>
        <p:nvSpPr>
          <p:cNvPr id="197" name="Rectangle 170"/>
          <p:cNvSpPr>
            <a:spLocks/>
          </p:cNvSpPr>
          <p:nvPr/>
        </p:nvSpPr>
        <p:spPr bwMode="auto">
          <a:xfrm>
            <a:off x="2152665" y="4318455"/>
            <a:ext cx="255588" cy="255587"/>
          </a:xfrm>
          <a:prstGeom prst="rect">
            <a:avLst/>
          </a:prstGeom>
          <a:noFill/>
          <a:ln w="50800">
            <a:solidFill>
              <a:srgbClr val="FFFF66"/>
            </a:solidFill>
            <a:miter lim="800000"/>
            <a:headEnd/>
            <a:tailEnd/>
          </a:ln>
        </p:spPr>
        <p:txBody>
          <a:bodyPr lIns="0" tIns="0" rIns="0" bIns="0"/>
          <a:lstStyle/>
          <a:p>
            <a:endParaRPr lang="en-US">
              <a:solidFill>
                <a:schemeClr val="tx1"/>
              </a:solidFill>
              <a:latin typeface="+mn-lt"/>
            </a:endParaRPr>
          </a:p>
        </p:txBody>
      </p:sp>
      <p:grpSp>
        <p:nvGrpSpPr>
          <p:cNvPr id="198" name="Group 171"/>
          <p:cNvGrpSpPr>
            <a:grpSpLocks/>
          </p:cNvGrpSpPr>
          <p:nvPr/>
        </p:nvGrpSpPr>
        <p:grpSpPr bwMode="auto">
          <a:xfrm>
            <a:off x="2155851" y="4062867"/>
            <a:ext cx="1084263" cy="495300"/>
            <a:chOff x="0" y="0"/>
            <a:chExt cx="1592" cy="728"/>
          </a:xfrm>
        </p:grpSpPr>
        <p:sp>
          <p:nvSpPr>
            <p:cNvPr id="199" name="Rectangle 172"/>
            <p:cNvSpPr>
              <a:spLocks/>
            </p:cNvSpPr>
            <p:nvPr/>
          </p:nvSpPr>
          <p:spPr bwMode="auto">
            <a:xfrm rot="10800000">
              <a:off x="0" y="632"/>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sp>
          <p:nvSpPr>
            <p:cNvPr id="200" name="Rectangle 173"/>
            <p:cNvSpPr>
              <a:spLocks/>
            </p:cNvSpPr>
            <p:nvPr/>
          </p:nvSpPr>
          <p:spPr bwMode="auto">
            <a:xfrm rot="10800000">
              <a:off x="1496" y="0"/>
              <a:ext cx="96" cy="96"/>
            </a:xfrm>
            <a:prstGeom prst="rect">
              <a:avLst/>
            </a:prstGeom>
            <a:solidFill>
              <a:srgbClr val="DD181A"/>
            </a:solidFill>
            <a:ln w="25400">
              <a:solidFill>
                <a:schemeClr val="tx1"/>
              </a:solidFill>
              <a:miter lim="800000"/>
              <a:headEnd/>
              <a:tailEnd/>
            </a:ln>
          </p:spPr>
          <p:txBody>
            <a:bodyPr rot="10800000" lIns="0" tIns="0" rIns="0" bIns="0"/>
            <a:lstStyle/>
            <a:p>
              <a:endParaRPr lang="en-US">
                <a:solidFill>
                  <a:schemeClr val="tx1"/>
                </a:solidFill>
                <a:latin typeface="+mn-lt"/>
              </a:endParaRPr>
            </a:p>
          </p:txBody>
        </p:sp>
      </p:grpSp>
      <p:sp>
        <p:nvSpPr>
          <p:cNvPr id="201" name="Rectangle 175"/>
          <p:cNvSpPr>
            <a:spLocks/>
          </p:cNvSpPr>
          <p:nvPr/>
        </p:nvSpPr>
        <p:spPr bwMode="auto">
          <a:xfrm>
            <a:off x="4835549" y="2756355"/>
            <a:ext cx="3408859" cy="1231106"/>
          </a:xfrm>
          <a:prstGeom prst="rect">
            <a:avLst/>
          </a:prstGeom>
          <a:noFill/>
          <a:ln w="50800">
            <a:noFill/>
            <a:miter lim="800000"/>
            <a:headEnd/>
            <a:tailEnd/>
          </a:ln>
        </p:spPr>
        <p:txBody>
          <a:bodyPr wrap="square"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Synchronization between </a:t>
            </a:r>
            <a:r>
              <a:rPr lang="en-US" sz="2000" b="1" dirty="0">
                <a:solidFill>
                  <a:schemeClr val="accent6"/>
                </a:solidFill>
                <a:latin typeface="+mn-lt"/>
                <a:sym typeface="Myriad Set TextItalic" charset="0"/>
              </a:rPr>
              <a:t>work-items</a:t>
            </a:r>
            <a:r>
              <a:rPr lang="en-US" sz="2000" b="1" dirty="0">
                <a:solidFill>
                  <a:schemeClr val="accent6"/>
                </a:solidFill>
                <a:latin typeface="+mn-lt"/>
              </a:rPr>
              <a:t> </a:t>
            </a:r>
            <a:r>
              <a:rPr lang="en-US" sz="2000" b="1" dirty="0">
                <a:solidFill>
                  <a:schemeClr val="tx1"/>
                </a:solidFill>
                <a:latin typeface="+mn-lt"/>
              </a:rPr>
              <a:t>possible only </a:t>
            </a:r>
            <a:r>
              <a:rPr lang="en-US" sz="2000" b="1" dirty="0">
                <a:solidFill>
                  <a:schemeClr val="tx1"/>
                </a:solidFill>
                <a:latin typeface="+mn-lt"/>
                <a:sym typeface="Myriad Set Bold" charset="0"/>
              </a:rPr>
              <a:t>within </a:t>
            </a:r>
            <a:r>
              <a:rPr lang="en-US" sz="2000" b="1" dirty="0">
                <a:solidFill>
                  <a:schemeClr val="accent6"/>
                </a:solidFill>
                <a:latin typeface="+mn-lt"/>
                <a:sym typeface="Myriad Set TextItalic" charset="0"/>
              </a:rPr>
              <a:t>work-groups</a:t>
            </a:r>
            <a:r>
              <a:rPr lang="en-US" sz="2000" b="1" dirty="0">
                <a:solidFill>
                  <a:schemeClr val="tx1"/>
                </a:solidFill>
                <a:latin typeface="+mn-lt"/>
              </a:rPr>
              <a:t>:</a:t>
            </a:r>
          </a:p>
          <a:p>
            <a:pPr marL="36513" algn="ctr">
              <a:tabLst>
                <a:tab pos="66675" algn="l"/>
                <a:tab pos="752475" algn="l"/>
                <a:tab pos="1438275" algn="l"/>
                <a:tab pos="2122488" algn="l"/>
                <a:tab pos="2806700" algn="l"/>
              </a:tabLst>
            </a:pPr>
            <a:r>
              <a:rPr lang="en-US" sz="2000" b="1" dirty="0">
                <a:solidFill>
                  <a:schemeClr val="accent3"/>
                </a:solidFill>
                <a:latin typeface="+mn-lt"/>
              </a:rPr>
              <a:t>barriers</a:t>
            </a:r>
            <a:r>
              <a:rPr lang="en-US" sz="2000" b="1" dirty="0">
                <a:solidFill>
                  <a:schemeClr val="accent1"/>
                </a:solidFill>
                <a:latin typeface="+mn-lt"/>
              </a:rPr>
              <a:t> </a:t>
            </a:r>
            <a:r>
              <a:rPr lang="en-US" sz="2000" b="1" dirty="0">
                <a:solidFill>
                  <a:schemeClr val="tx1"/>
                </a:solidFill>
                <a:latin typeface="+mn-lt"/>
              </a:rPr>
              <a:t>and </a:t>
            </a:r>
            <a:r>
              <a:rPr lang="en-US" sz="2000" b="1" dirty="0">
                <a:solidFill>
                  <a:schemeClr val="accent3"/>
                </a:solidFill>
                <a:latin typeface="+mn-lt"/>
              </a:rPr>
              <a:t>memory</a:t>
            </a:r>
            <a:r>
              <a:rPr lang="en-US" sz="2000" b="1" dirty="0">
                <a:solidFill>
                  <a:schemeClr val="accent1"/>
                </a:solidFill>
                <a:latin typeface="+mn-lt"/>
              </a:rPr>
              <a:t> </a:t>
            </a:r>
            <a:r>
              <a:rPr lang="en-US" sz="2000" b="1" dirty="0">
                <a:solidFill>
                  <a:schemeClr val="accent3"/>
                </a:solidFill>
                <a:latin typeface="+mn-lt"/>
              </a:rPr>
              <a:t>fences</a:t>
            </a:r>
          </a:p>
        </p:txBody>
      </p:sp>
      <p:sp>
        <p:nvSpPr>
          <p:cNvPr id="202" name="Line 176"/>
          <p:cNvSpPr>
            <a:spLocks noChangeShapeType="1"/>
          </p:cNvSpPr>
          <p:nvPr/>
        </p:nvSpPr>
        <p:spPr bwMode="auto">
          <a:xfrm>
            <a:off x="2139991" y="3180217"/>
            <a:ext cx="2703513" cy="36513"/>
          </a:xfrm>
          <a:prstGeom prst="line">
            <a:avLst/>
          </a:prstGeom>
          <a:noFill/>
          <a:ln w="50800">
            <a:solidFill>
              <a:schemeClr val="accent6"/>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3" name="Rectangle 178"/>
          <p:cNvSpPr>
            <a:spLocks/>
          </p:cNvSpPr>
          <p:nvPr/>
        </p:nvSpPr>
        <p:spPr bwMode="auto">
          <a:xfrm>
            <a:off x="4835552" y="4224963"/>
            <a:ext cx="2676525" cy="923330"/>
          </a:xfrm>
          <a:prstGeom prst="rect">
            <a:avLst/>
          </a:prstGeom>
          <a:noFill/>
          <a:ln w="50800">
            <a:noFill/>
            <a:miter lim="800000"/>
            <a:headEnd/>
            <a:tailEnd/>
          </a:ln>
        </p:spPr>
        <p:txBody>
          <a:bodyPr lIns="0" tIns="0" rIns="0" bIns="0">
            <a:spAutoFit/>
          </a:bodyPr>
          <a:lstStyle/>
          <a:p>
            <a:pPr marL="36513" algn="ctr">
              <a:tabLst>
                <a:tab pos="66675" algn="l"/>
                <a:tab pos="752475" algn="l"/>
                <a:tab pos="1438275" algn="l"/>
                <a:tab pos="2122488" algn="l"/>
                <a:tab pos="2806700" algn="l"/>
              </a:tabLst>
            </a:pPr>
            <a:r>
              <a:rPr lang="en-US" sz="2000" b="1" dirty="0">
                <a:solidFill>
                  <a:schemeClr val="tx1"/>
                </a:solidFill>
                <a:latin typeface="+mn-lt"/>
              </a:rPr>
              <a:t>Can</a:t>
            </a:r>
            <a:r>
              <a:rPr lang="en-US" sz="2000" b="1" dirty="0">
                <a:solidFill>
                  <a:schemeClr val="tx1"/>
                </a:solidFill>
                <a:latin typeface="+mn-lt"/>
                <a:sym typeface="Myriad Set Bold" charset="0"/>
              </a:rPr>
              <a:t>not</a:t>
            </a:r>
            <a:r>
              <a:rPr lang="en-US" sz="2000" b="1" dirty="0">
                <a:solidFill>
                  <a:schemeClr val="tx1"/>
                </a:solidFill>
                <a:latin typeface="+mn-lt"/>
              </a:rPr>
              <a:t> synchronize between </a:t>
            </a:r>
            <a:r>
              <a:rPr lang="en-US" sz="2000" b="1" dirty="0">
                <a:solidFill>
                  <a:schemeClr val="accent2"/>
                </a:solidFill>
                <a:latin typeface="+mn-lt"/>
                <a:sym typeface="Myriad Set TextItalic" charset="0"/>
              </a:rPr>
              <a:t>work-groups</a:t>
            </a:r>
            <a:r>
              <a:rPr lang="en-US" sz="2000" b="1" dirty="0">
                <a:solidFill>
                  <a:schemeClr val="accent3"/>
                </a:solidFill>
                <a:latin typeface="+mn-lt"/>
                <a:sym typeface="Myriad Set TextItalic" charset="0"/>
              </a:rPr>
              <a:t> </a:t>
            </a:r>
            <a:r>
              <a:rPr lang="en-US" sz="2000" b="1" dirty="0">
                <a:latin typeface="+mn-lt"/>
                <a:sym typeface="Myriad Set TextItalic" charset="0"/>
              </a:rPr>
              <a:t>within a kernel</a:t>
            </a:r>
          </a:p>
        </p:txBody>
      </p:sp>
      <p:sp>
        <p:nvSpPr>
          <p:cNvPr id="204" name="Line 179"/>
          <p:cNvSpPr>
            <a:spLocks noChangeShapeType="1"/>
          </p:cNvSpPr>
          <p:nvPr/>
        </p:nvSpPr>
        <p:spPr bwMode="auto">
          <a:xfrm rot="10800000" flipH="1">
            <a:off x="2403490" y="4399420"/>
            <a:ext cx="2444750" cy="111125"/>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5" name="Line 180"/>
          <p:cNvSpPr>
            <a:spLocks noChangeShapeType="1"/>
          </p:cNvSpPr>
          <p:nvPr/>
        </p:nvSpPr>
        <p:spPr bwMode="auto">
          <a:xfrm>
            <a:off x="3446504" y="4100967"/>
            <a:ext cx="1400175" cy="298450"/>
          </a:xfrm>
          <a:prstGeom prst="line">
            <a:avLst/>
          </a:prstGeom>
          <a:noFill/>
          <a:ln w="50800">
            <a:solidFill>
              <a:schemeClr val="accent2"/>
            </a:solidFill>
            <a:miter lim="800000"/>
            <a:headEnd type="triangle" w="med" len="med"/>
            <a:tailEnd/>
          </a:ln>
          <a:effectLst>
            <a:outerShdw dist="38099" dir="5400000" algn="ctr" rotWithShape="0">
              <a:schemeClr val="bg2">
                <a:alpha val="20000"/>
              </a:schemeClr>
            </a:outerShdw>
          </a:effectLst>
        </p:spPr>
        <p:txBody>
          <a:bodyPr lIns="0" tIns="0" rIns="0" bIns="0"/>
          <a:lstStyle/>
          <a:p>
            <a:pPr>
              <a:defRPr/>
            </a:pPr>
            <a:endParaRPr lang="en-US">
              <a:latin typeface="+mn-lt"/>
            </a:endParaRPr>
          </a:p>
        </p:txBody>
      </p:sp>
      <p:sp>
        <p:nvSpPr>
          <p:cNvPr id="206" name="Rectangle 189"/>
          <p:cNvSpPr>
            <a:spLocks/>
          </p:cNvSpPr>
          <p:nvPr/>
        </p:nvSpPr>
        <p:spPr bwMode="auto">
          <a:xfrm>
            <a:off x="1895516" y="3050042"/>
            <a:ext cx="250825" cy="255588"/>
          </a:xfrm>
          <a:prstGeom prst="rect">
            <a:avLst/>
          </a:prstGeom>
          <a:noFill/>
          <a:ln w="57150">
            <a:solidFill>
              <a:srgbClr val="FFFF66"/>
            </a:solidFill>
            <a:miter lim="800000"/>
            <a:headEnd/>
            <a:tailEnd/>
          </a:ln>
        </p:spPr>
        <p:txBody>
          <a:bodyPr wrap="none" lIns="39182" tIns="19591" rIns="39182" bIns="19591" anchor="ctr"/>
          <a:lstStyle/>
          <a:p>
            <a:endParaRPr lang="en-US">
              <a:latin typeface="+mn-lt"/>
            </a:endParaRPr>
          </a:p>
        </p:txBody>
      </p:sp>
      <p:sp>
        <p:nvSpPr>
          <p:cNvPr id="207" name="Rectangle 187"/>
          <p:cNvSpPr>
            <a:spLocks/>
          </p:cNvSpPr>
          <p:nvPr/>
        </p:nvSpPr>
        <p:spPr bwMode="auto">
          <a:xfrm>
            <a:off x="1895490" y="3050042"/>
            <a:ext cx="65088"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
        <p:nvSpPr>
          <p:cNvPr id="208" name="Rectangle 188"/>
          <p:cNvSpPr>
            <a:spLocks/>
          </p:cNvSpPr>
          <p:nvPr/>
        </p:nvSpPr>
        <p:spPr bwMode="auto">
          <a:xfrm>
            <a:off x="2078071" y="3240542"/>
            <a:ext cx="66675" cy="65088"/>
          </a:xfrm>
          <a:prstGeom prst="rect">
            <a:avLst/>
          </a:prstGeom>
          <a:solidFill>
            <a:srgbClr val="99CC00"/>
          </a:solidFill>
          <a:ln w="25400">
            <a:solidFill>
              <a:schemeClr val="bg1"/>
            </a:solidFill>
            <a:miter lim="800000"/>
            <a:headEnd/>
            <a:tailEnd/>
          </a:ln>
        </p:spPr>
        <p:txBody>
          <a:bodyPr wrap="none" lIns="39182" tIns="19591" rIns="39182" bIns="19591" anchor="ctr"/>
          <a:lstStyle/>
          <a:p>
            <a:endParaRPr lang="en-US">
              <a:latin typeface="+mn-lt"/>
            </a:endParaRPr>
          </a:p>
        </p:txBody>
      </p:sp>
    </p:spTree>
    <p:extLst>
      <p:ext uri="{BB962C8B-B14F-4D97-AF65-F5344CB8AC3E}">
        <p14:creationId xmlns:p14="http://schemas.microsoft.com/office/powerpoint/2010/main" val="24745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8"/>
                                        </p:tgtEl>
                                        <p:attrNameLst>
                                          <p:attrName>style.visibility</p:attrName>
                                        </p:attrNameLst>
                                      </p:cBhvr>
                                      <p:to>
                                        <p:strVal val="visible"/>
                                      </p:to>
                                    </p:set>
                                    <p:animEffect transition="in" filter="fade">
                                      <p:cBhvr>
                                        <p:cTn id="28" dur="500"/>
                                        <p:tgtEl>
                                          <p:spTgt spid="20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5"/>
                                        </p:tgtEl>
                                        <p:attrNameLst>
                                          <p:attrName>style.visibility</p:attrName>
                                        </p:attrNameLst>
                                      </p:cBhvr>
                                      <p:to>
                                        <p:strVal val="visible"/>
                                      </p:to>
                                    </p:set>
                                    <p:animEffect transition="in" filter="fade">
                                      <p:cBhvr>
                                        <p:cTn id="36" dur="500"/>
                                        <p:tgtEl>
                                          <p:spTgt spid="205"/>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3"/>
                                        </p:tgtEl>
                                        <p:attrNameLst>
                                          <p:attrName>style.visibility</p:attrName>
                                        </p:attrNameLst>
                                      </p:cBhvr>
                                      <p:to>
                                        <p:strVal val="visible"/>
                                      </p:to>
                                    </p:set>
                                    <p:animEffect transition="in" filter="fade">
                                      <p:cBhvr>
                                        <p:cTn id="42" dur="500"/>
                                        <p:tgtEl>
                                          <p:spTgt spid="203"/>
                                        </p:tgtEl>
                                      </p:cBhvr>
                                    </p:animEffect>
                                  </p:childTnLst>
                                </p:cTn>
                              </p:par>
                              <p:par>
                                <p:cTn id="43" presetID="10"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500"/>
                                        <p:tgtEl>
                                          <p:spTgt spid="19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97" grpId="0" animBg="1"/>
      <p:bldP spid="201" grpId="0"/>
      <p:bldP spid="203" grpId="0"/>
      <p:bldP spid="206" grpId="0" animBg="1"/>
      <p:bldP spid="207" grpId="0" animBg="1"/>
      <p:bldP spid="20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dirty="0" err="1"/>
              <a:t>NDRange</a:t>
            </a:r>
            <a:r>
              <a:rPr lang="en-GB" dirty="0"/>
              <a:t>)</a:t>
            </a:r>
          </a:p>
        </p:txBody>
      </p:sp>
      <p:sp>
        <p:nvSpPr>
          <p:cNvPr id="3" name="Content Placeholder 2"/>
          <p:cNvSpPr>
            <a:spLocks noGrp="1"/>
          </p:cNvSpPr>
          <p:nvPr>
            <p:ph idx="1"/>
          </p:nvPr>
        </p:nvSpPr>
        <p:spPr/>
        <p:txBody>
          <a:bodyPr>
            <a:normAutofit fontScale="92500" lnSpcReduction="20000"/>
          </a:bodyPr>
          <a:lstStyle/>
          <a:p>
            <a:r>
              <a:rPr lang="en-GB" dirty="0"/>
              <a:t>The problem we want to compute should have some </a:t>
            </a:r>
            <a:r>
              <a:rPr lang="en-GB" b="1" dirty="0">
                <a:solidFill>
                  <a:schemeClr val="accent2"/>
                </a:solidFill>
              </a:rPr>
              <a:t>dimensionality</a:t>
            </a:r>
            <a:r>
              <a:rPr lang="en-GB" dirty="0"/>
              <a:t>; </a:t>
            </a:r>
          </a:p>
          <a:p>
            <a:pPr lvl="1"/>
            <a:r>
              <a:rPr lang="en-GB" dirty="0"/>
              <a:t>For example, compute a kernel on all points in a cube</a:t>
            </a:r>
          </a:p>
          <a:p>
            <a:r>
              <a:rPr lang="en-GB" dirty="0"/>
              <a:t>When we execute the kernel we specify </a:t>
            </a:r>
            <a:r>
              <a:rPr lang="en-GB" b="1" dirty="0">
                <a:solidFill>
                  <a:schemeClr val="accent2"/>
                </a:solidFill>
              </a:rPr>
              <a:t>up to 3 dimensions</a:t>
            </a:r>
          </a:p>
          <a:p>
            <a:r>
              <a:rPr lang="en-GB" dirty="0"/>
              <a:t>We also </a:t>
            </a:r>
            <a:r>
              <a:rPr lang="en-GB" b="1" dirty="0">
                <a:solidFill>
                  <a:schemeClr val="accent2"/>
                </a:solidFill>
              </a:rPr>
              <a:t>specify the total problem size</a:t>
            </a:r>
            <a:r>
              <a:rPr lang="en-GB" dirty="0">
                <a:solidFill>
                  <a:schemeClr val="accent2"/>
                </a:solidFill>
              </a:rPr>
              <a:t> </a:t>
            </a:r>
            <a:r>
              <a:rPr lang="en-GB" dirty="0"/>
              <a:t>in each dimension – this is called the </a:t>
            </a:r>
            <a:r>
              <a:rPr lang="en-GB" b="1" dirty="0">
                <a:solidFill>
                  <a:schemeClr val="accent2"/>
                </a:solidFill>
              </a:rPr>
              <a:t>global</a:t>
            </a:r>
            <a:r>
              <a:rPr lang="en-GB" dirty="0">
                <a:solidFill>
                  <a:schemeClr val="accent2"/>
                </a:solidFill>
              </a:rPr>
              <a:t> </a:t>
            </a:r>
            <a:r>
              <a:rPr lang="en-GB" dirty="0"/>
              <a:t>size</a:t>
            </a:r>
          </a:p>
          <a:p>
            <a:r>
              <a:rPr lang="en-GB" dirty="0"/>
              <a:t>We associate each point in the iteration space with a </a:t>
            </a:r>
            <a:r>
              <a:rPr lang="en-GB" b="1" dirty="0">
                <a:solidFill>
                  <a:schemeClr val="accent2"/>
                </a:solidFill>
              </a:rPr>
              <a:t>work-item</a:t>
            </a:r>
          </a:p>
        </p:txBody>
      </p:sp>
    </p:spTree>
    <p:extLst>
      <p:ext uri="{BB962C8B-B14F-4D97-AF65-F5344CB8AC3E}">
        <p14:creationId xmlns:p14="http://schemas.microsoft.com/office/powerpoint/2010/main" val="2559996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OpenCL N Dimensional Range (</a:t>
            </a:r>
            <a:r>
              <a:rPr lang="en-GB" dirty="0" err="1"/>
              <a:t>NDRange</a:t>
            </a:r>
            <a:r>
              <a:rPr lang="en-GB" dirty="0"/>
              <a:t>)</a:t>
            </a:r>
          </a:p>
        </p:txBody>
      </p:sp>
      <p:sp>
        <p:nvSpPr>
          <p:cNvPr id="3" name="Content Placeholder 2"/>
          <p:cNvSpPr>
            <a:spLocks noGrp="1"/>
          </p:cNvSpPr>
          <p:nvPr>
            <p:ph idx="1"/>
          </p:nvPr>
        </p:nvSpPr>
        <p:spPr>
          <a:xfrm>
            <a:off x="457200" y="1600200"/>
            <a:ext cx="8435280" cy="4853136"/>
          </a:xfrm>
        </p:spPr>
        <p:txBody>
          <a:bodyPr>
            <a:normAutofit/>
          </a:bodyPr>
          <a:lstStyle/>
          <a:p>
            <a:r>
              <a:rPr lang="en-GB" dirty="0"/>
              <a:t>Work-items are grouped into </a:t>
            </a:r>
            <a:r>
              <a:rPr lang="en-GB" b="1" dirty="0">
                <a:solidFill>
                  <a:schemeClr val="accent2"/>
                </a:solidFill>
              </a:rPr>
              <a:t>work-groups</a:t>
            </a:r>
            <a:r>
              <a:rPr lang="en-GB" dirty="0"/>
              <a:t>; work-items within a work-group can share </a:t>
            </a:r>
            <a:r>
              <a:rPr lang="en-GB" b="1" dirty="0">
                <a:solidFill>
                  <a:schemeClr val="accent2"/>
                </a:solidFill>
              </a:rPr>
              <a:t>local</a:t>
            </a:r>
            <a:r>
              <a:rPr lang="en-GB" b="1" dirty="0"/>
              <a:t> </a:t>
            </a:r>
            <a:r>
              <a:rPr lang="en-GB" b="1" dirty="0">
                <a:solidFill>
                  <a:schemeClr val="accent2"/>
                </a:solidFill>
              </a:rPr>
              <a:t>memory</a:t>
            </a:r>
            <a:r>
              <a:rPr lang="en-GB" b="1" dirty="0"/>
              <a:t> </a:t>
            </a:r>
            <a:r>
              <a:rPr lang="en-GB" dirty="0"/>
              <a:t>and can </a:t>
            </a:r>
            <a:r>
              <a:rPr lang="en-GB" b="1" dirty="0">
                <a:solidFill>
                  <a:schemeClr val="accent6"/>
                </a:solidFill>
              </a:rPr>
              <a:t>synchronize</a:t>
            </a:r>
          </a:p>
          <a:p>
            <a:r>
              <a:rPr lang="en-GB" dirty="0"/>
              <a:t>We can specify the number of work-items in a work-group – this is called the </a:t>
            </a:r>
            <a:r>
              <a:rPr lang="en-GB" b="1" dirty="0">
                <a:solidFill>
                  <a:schemeClr val="accent2"/>
                </a:solidFill>
              </a:rPr>
              <a:t>local</a:t>
            </a:r>
            <a:r>
              <a:rPr lang="en-GB" dirty="0">
                <a:solidFill>
                  <a:schemeClr val="accent2"/>
                </a:solidFill>
              </a:rPr>
              <a:t> </a:t>
            </a:r>
            <a:r>
              <a:rPr lang="en-GB" dirty="0"/>
              <a:t>(work-group) size</a:t>
            </a:r>
          </a:p>
          <a:p>
            <a:r>
              <a:rPr lang="en-GB" dirty="0"/>
              <a:t>Or the OpenCL run-time can choose the work-group size for you (usually not optimally)</a:t>
            </a:r>
          </a:p>
        </p:txBody>
      </p:sp>
    </p:spTree>
    <p:extLst>
      <p:ext uri="{BB962C8B-B14F-4D97-AF65-F5344CB8AC3E}">
        <p14:creationId xmlns:p14="http://schemas.microsoft.com/office/powerpoint/2010/main" val="2742442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90"/>
            <a:ext cx="8229600" cy="1143000"/>
          </a:xfrm>
        </p:spPr>
        <p:txBody>
          <a:bodyPr/>
          <a:lstStyle/>
          <a:p>
            <a:r>
              <a:rPr lang="en-GB" dirty="0"/>
              <a:t>OpenCL Memory model</a:t>
            </a:r>
          </a:p>
        </p:txBody>
      </p:sp>
      <p:sp>
        <p:nvSpPr>
          <p:cNvPr id="5" name="Content Placeholder 4"/>
          <p:cNvSpPr>
            <a:spLocks noGrp="1"/>
          </p:cNvSpPr>
          <p:nvPr>
            <p:ph sz="half" idx="1"/>
          </p:nvPr>
        </p:nvSpPr>
        <p:spPr>
          <a:xfrm>
            <a:off x="107504" y="1052737"/>
            <a:ext cx="3888432" cy="4464495"/>
          </a:xfrm>
        </p:spPr>
        <p:txBody>
          <a:bodyPr>
            <a:normAutofit fontScale="92500" lnSpcReduction="10000"/>
          </a:bodyPr>
          <a:lstStyle/>
          <a:p>
            <a:r>
              <a:rPr lang="en-GB" b="1" i="1" dirty="0">
                <a:solidFill>
                  <a:schemeClr val="accent1"/>
                </a:solidFill>
              </a:rPr>
              <a:t>Private Memory</a:t>
            </a:r>
          </a:p>
          <a:p>
            <a:pPr lvl="1"/>
            <a:r>
              <a:rPr lang="en-GB" dirty="0"/>
              <a:t>Per work-item</a:t>
            </a:r>
          </a:p>
          <a:p>
            <a:r>
              <a:rPr lang="en-GB" b="1" i="1" dirty="0">
                <a:solidFill>
                  <a:schemeClr val="accent3"/>
                </a:solidFill>
              </a:rPr>
              <a:t>Local Memory</a:t>
            </a:r>
          </a:p>
          <a:p>
            <a:pPr lvl="1"/>
            <a:r>
              <a:rPr lang="en-GB" dirty="0"/>
              <a:t>Shared within a</a:t>
            </a:r>
          </a:p>
          <a:p>
            <a:pPr marL="457200" lvl="1" indent="0">
              <a:buNone/>
            </a:pPr>
            <a:r>
              <a:rPr lang="en-GB" dirty="0"/>
              <a:t>	work-group</a:t>
            </a:r>
          </a:p>
          <a:p>
            <a:r>
              <a:rPr lang="en-GB" b="1" i="1" dirty="0">
                <a:solidFill>
                  <a:schemeClr val="accent6"/>
                </a:solidFill>
              </a:rPr>
              <a:t>Global Memory /Constant Memory</a:t>
            </a:r>
          </a:p>
          <a:p>
            <a:pPr lvl="1"/>
            <a:r>
              <a:rPr lang="en-GB" dirty="0"/>
              <a:t>Visible to all</a:t>
            </a:r>
          </a:p>
          <a:p>
            <a:pPr marL="457200" lvl="1" indent="0">
              <a:buNone/>
            </a:pPr>
            <a:r>
              <a:rPr lang="en-GB" dirty="0"/>
              <a:t>	work-groups</a:t>
            </a:r>
          </a:p>
          <a:p>
            <a:r>
              <a:rPr lang="en-GB" b="1" i="1" dirty="0">
                <a:solidFill>
                  <a:schemeClr val="accent2"/>
                </a:solidFill>
              </a:rPr>
              <a:t>Host memory</a:t>
            </a:r>
          </a:p>
          <a:p>
            <a:pPr lvl="1"/>
            <a:r>
              <a:rPr lang="en-GB" dirty="0"/>
              <a:t>On the CPU</a:t>
            </a:r>
          </a:p>
        </p:txBody>
      </p:sp>
      <p:pic>
        <p:nvPicPr>
          <p:cNvPr id="7" name="Content Placeholder 6" descr="opencl_memory_hierarchy.jpg"/>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707904" y="1052736"/>
            <a:ext cx="5355348" cy="4035514"/>
          </a:xfrm>
          <a:prstGeom prst="rect">
            <a:avLst/>
          </a:prstGeom>
        </p:spPr>
      </p:pic>
      <p:sp>
        <p:nvSpPr>
          <p:cNvPr id="8" name="TextBox 7"/>
          <p:cNvSpPr txBox="1"/>
          <p:nvPr/>
        </p:nvSpPr>
        <p:spPr>
          <a:xfrm>
            <a:off x="1403648" y="5428381"/>
            <a:ext cx="6840760" cy="1384995"/>
          </a:xfrm>
          <a:prstGeom prst="rect">
            <a:avLst/>
          </a:prstGeom>
          <a:noFill/>
        </p:spPr>
        <p:txBody>
          <a:bodyPr wrap="square" rtlCol="0">
            <a:spAutoFit/>
          </a:bodyPr>
          <a:lstStyle/>
          <a:p>
            <a:r>
              <a:rPr lang="en-GB" sz="2800" dirty="0"/>
              <a:t>Memory management is </a:t>
            </a:r>
            <a:r>
              <a:rPr lang="en-GB" sz="2800" b="1" u="sng" dirty="0">
                <a:solidFill>
                  <a:schemeClr val="accent2"/>
                </a:solidFill>
              </a:rPr>
              <a:t>explicit</a:t>
            </a:r>
            <a:r>
              <a:rPr lang="en-GB" sz="2800" dirty="0"/>
              <a:t>: </a:t>
            </a:r>
            <a:br>
              <a:rPr lang="en-GB" sz="2800" dirty="0"/>
            </a:br>
            <a:r>
              <a:rPr lang="en-GB" sz="2800" dirty="0"/>
              <a:t>You are responsible for moving data from</a:t>
            </a:r>
          </a:p>
          <a:p>
            <a:r>
              <a:rPr lang="en-GB" sz="2800" dirty="0"/>
              <a:t>	host → global → local </a:t>
            </a:r>
            <a:r>
              <a:rPr lang="en-GB" sz="2800" i="1" dirty="0"/>
              <a:t>and</a:t>
            </a:r>
            <a:r>
              <a:rPr lang="en-GB" sz="2800" dirty="0"/>
              <a:t> back</a:t>
            </a:r>
          </a:p>
        </p:txBody>
      </p:sp>
    </p:spTree>
    <p:extLst>
      <p:ext uri="{BB962C8B-B14F-4D97-AF65-F5344CB8AC3E}">
        <p14:creationId xmlns:p14="http://schemas.microsoft.com/office/powerpoint/2010/main" val="132983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Context and Command-Queues</a:t>
            </a:r>
          </a:p>
        </p:txBody>
      </p:sp>
      <p:sp>
        <p:nvSpPr>
          <p:cNvPr id="4" name="Content Placeholder 3"/>
          <p:cNvSpPr>
            <a:spLocks noGrp="1"/>
          </p:cNvSpPr>
          <p:nvPr>
            <p:ph sz="half" idx="1"/>
          </p:nvPr>
        </p:nvSpPr>
        <p:spPr>
          <a:xfrm>
            <a:off x="179512" y="1207293"/>
            <a:ext cx="5328592" cy="5534075"/>
          </a:xfrm>
        </p:spPr>
        <p:txBody>
          <a:bodyPr>
            <a:normAutofit fontScale="85000" lnSpcReduction="10000"/>
          </a:bodyPr>
          <a:lstStyle/>
          <a:p>
            <a:r>
              <a:rPr lang="en-GB" b="1" i="1" dirty="0">
                <a:solidFill>
                  <a:schemeClr val="accent2"/>
                </a:solidFill>
              </a:rPr>
              <a:t>Context</a:t>
            </a:r>
            <a:r>
              <a:rPr lang="en-GB" dirty="0">
                <a:solidFill>
                  <a:schemeClr val="accent2"/>
                </a:solidFill>
              </a:rPr>
              <a:t>: </a:t>
            </a:r>
          </a:p>
          <a:p>
            <a:pPr lvl="1"/>
            <a:r>
              <a:rPr lang="en-GB" dirty="0"/>
              <a:t>The environment within which kernels execute and in which synchronization and memory management is defined. </a:t>
            </a:r>
          </a:p>
          <a:p>
            <a:r>
              <a:rPr lang="en-GB" dirty="0"/>
              <a:t>The </a:t>
            </a:r>
            <a:r>
              <a:rPr lang="en-GB" b="1" i="1" dirty="0">
                <a:solidFill>
                  <a:schemeClr val="accent2"/>
                </a:solidFill>
              </a:rPr>
              <a:t>context</a:t>
            </a:r>
            <a:r>
              <a:rPr lang="en-GB" dirty="0">
                <a:solidFill>
                  <a:schemeClr val="accent2"/>
                </a:solidFill>
              </a:rPr>
              <a:t> </a:t>
            </a:r>
            <a:r>
              <a:rPr lang="en-GB" dirty="0"/>
              <a:t>includes:</a:t>
            </a:r>
          </a:p>
          <a:p>
            <a:pPr lvl="1"/>
            <a:r>
              <a:rPr lang="en-GB" dirty="0"/>
              <a:t>One or more devices</a:t>
            </a:r>
          </a:p>
          <a:p>
            <a:pPr lvl="1"/>
            <a:r>
              <a:rPr lang="en-GB" dirty="0"/>
              <a:t>Device memory </a:t>
            </a:r>
          </a:p>
          <a:p>
            <a:pPr lvl="1"/>
            <a:r>
              <a:rPr lang="en-GB" dirty="0"/>
              <a:t>One or more command-queues</a:t>
            </a:r>
          </a:p>
          <a:p>
            <a:r>
              <a:rPr lang="en-GB" dirty="0"/>
              <a:t>All </a:t>
            </a:r>
            <a:r>
              <a:rPr lang="en-GB" b="1" i="1" dirty="0">
                <a:solidFill>
                  <a:schemeClr val="accent2"/>
                </a:solidFill>
              </a:rPr>
              <a:t>commands</a:t>
            </a:r>
            <a:r>
              <a:rPr lang="en-GB" dirty="0">
                <a:solidFill>
                  <a:schemeClr val="accent2"/>
                </a:solidFill>
              </a:rPr>
              <a:t> </a:t>
            </a:r>
            <a:r>
              <a:rPr lang="en-GB" dirty="0"/>
              <a:t>for a device (kernel execution, synchronization, and memory transfer operations) are submitted through a </a:t>
            </a:r>
            <a:r>
              <a:rPr lang="en-GB" b="1" i="1" dirty="0">
                <a:solidFill>
                  <a:schemeClr val="accent2"/>
                </a:solidFill>
              </a:rPr>
              <a:t>command-queue</a:t>
            </a:r>
            <a:r>
              <a:rPr lang="en-GB" dirty="0"/>
              <a:t>.  </a:t>
            </a:r>
          </a:p>
          <a:p>
            <a:r>
              <a:rPr lang="en-GB" dirty="0"/>
              <a:t>Each </a:t>
            </a:r>
            <a:r>
              <a:rPr lang="en-GB" b="1" i="1" dirty="0">
                <a:solidFill>
                  <a:schemeClr val="accent2"/>
                </a:solidFill>
              </a:rPr>
              <a:t>command-queue</a:t>
            </a:r>
            <a:r>
              <a:rPr lang="en-GB" b="1" i="1" dirty="0"/>
              <a:t> </a:t>
            </a:r>
            <a:r>
              <a:rPr lang="en-GB" dirty="0"/>
              <a:t>points to a single device within a context.</a:t>
            </a:r>
          </a:p>
        </p:txBody>
      </p:sp>
      <p:sp>
        <p:nvSpPr>
          <p:cNvPr id="20" name="AutoShape 4"/>
          <p:cNvSpPr>
            <a:spLocks/>
          </p:cNvSpPr>
          <p:nvPr/>
        </p:nvSpPr>
        <p:spPr bwMode="auto">
          <a:xfrm>
            <a:off x="5652121" y="1488484"/>
            <a:ext cx="3102750" cy="4969080"/>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endParaRPr lang="en-US">
              <a:latin typeface="Myriad Set Text" charset="0"/>
            </a:endParaRPr>
          </a:p>
        </p:txBody>
      </p:sp>
      <p:pic>
        <p:nvPicPr>
          <p:cNvPr id="21" name="Picture 5"/>
          <p:cNvPicPr>
            <a:picLocks noChangeAspect="1" noChangeArrowheads="1"/>
          </p:cNvPicPr>
          <p:nvPr/>
        </p:nvPicPr>
        <p:blipFill>
          <a:blip r:embed="rId2" cstate="print"/>
          <a:srcRect/>
          <a:stretch>
            <a:fillRect/>
          </a:stretch>
        </p:blipFill>
        <p:spPr bwMode="auto">
          <a:xfrm>
            <a:off x="6373986" y="3717032"/>
            <a:ext cx="1927003" cy="2555838"/>
          </a:xfrm>
          <a:prstGeom prst="rect">
            <a:avLst/>
          </a:prstGeom>
          <a:noFill/>
          <a:ln w="25400">
            <a:noFill/>
            <a:miter lim="800000"/>
            <a:headEnd/>
            <a:tailEnd/>
          </a:ln>
        </p:spPr>
      </p:pic>
      <p:sp>
        <p:nvSpPr>
          <p:cNvPr id="22" name="Rectangle 7"/>
          <p:cNvSpPr>
            <a:spLocks/>
          </p:cNvSpPr>
          <p:nvPr/>
        </p:nvSpPr>
        <p:spPr bwMode="auto">
          <a:xfrm>
            <a:off x="6832573" y="4005064"/>
            <a:ext cx="781984" cy="286982"/>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1600" b="1" dirty="0">
                <a:solidFill>
                  <a:srgbClr val="003434"/>
                </a:solidFill>
                <a:latin typeface="+mn-lt"/>
                <a:sym typeface="Myriad Set Semibold" charset="0"/>
              </a:rPr>
              <a:t>Queue</a:t>
            </a:r>
          </a:p>
        </p:txBody>
      </p:sp>
      <p:sp>
        <p:nvSpPr>
          <p:cNvPr id="23" name="Rectangle 9"/>
          <p:cNvSpPr>
            <a:spLocks/>
          </p:cNvSpPr>
          <p:nvPr/>
        </p:nvSpPr>
        <p:spPr bwMode="auto">
          <a:xfrm>
            <a:off x="6422595" y="5711980"/>
            <a:ext cx="1673753" cy="379896"/>
          </a:xfrm>
          <a:prstGeom prst="rect">
            <a:avLst/>
          </a:prstGeom>
          <a:noFill/>
          <a:ln w="12700">
            <a:noFill/>
            <a:miter lim="800000"/>
            <a:headEnd/>
            <a:tailEnd/>
          </a:ln>
        </p:spPr>
        <p:txBody>
          <a:bodyPr lIns="0" tIns="0" rIns="0" bIns="0"/>
          <a:lstStyle/>
          <a:p>
            <a:pPr marL="36513" algn="ctr">
              <a:tabLst>
                <a:tab pos="66675" algn="l"/>
                <a:tab pos="752475" algn="l"/>
                <a:tab pos="1438275" algn="l"/>
                <a:tab pos="2122488" algn="l"/>
                <a:tab pos="2806700" algn="l"/>
              </a:tabLst>
            </a:pPr>
            <a:r>
              <a:rPr lang="en-US" sz="2800" b="1" dirty="0">
                <a:solidFill>
                  <a:schemeClr val="tx1"/>
                </a:solidFill>
                <a:latin typeface="+mn-lt"/>
                <a:sym typeface="Myriad Set Semibold" charset="0"/>
              </a:rPr>
              <a:t>Context</a:t>
            </a:r>
          </a:p>
        </p:txBody>
      </p:sp>
      <p:sp>
        <p:nvSpPr>
          <p:cNvPr id="24" name="Rounded Rectangle 23"/>
          <p:cNvSpPr/>
          <p:nvPr/>
        </p:nvSpPr>
        <p:spPr bwMode="auto">
          <a:xfrm>
            <a:off x="5999054" y="1751211"/>
            <a:ext cx="2459064" cy="1103200"/>
          </a:xfrm>
          <a:prstGeom prst="roundRect">
            <a:avLst/>
          </a:prstGeom>
          <a:gradFill flip="none" rotWithShape="1">
            <a:gsLst>
              <a:gs pos="0">
                <a:srgbClr val="FFFFFF">
                  <a:alpha val="88000"/>
                </a:srgbClr>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tabLst>
                <a:tab pos="68024" algn="l"/>
                <a:tab pos="753030" algn="l"/>
                <a:tab pos="1438716" algn="l"/>
                <a:tab pos="2123721" algn="l"/>
                <a:tab pos="2808046" algn="l"/>
              </a:tabLst>
              <a:defRPr/>
            </a:pPr>
            <a:r>
              <a:rPr lang="en-US" b="1" dirty="0">
                <a:solidFill>
                  <a:schemeClr val="tx1"/>
                </a:solidFill>
                <a:ea typeface="ヒラギノ角ゴ ProN W3" charset="-128"/>
              </a:rPr>
              <a:t> </a:t>
            </a:r>
          </a:p>
          <a:p>
            <a:pPr algn="ctr">
              <a:tabLst>
                <a:tab pos="68024" algn="l"/>
                <a:tab pos="753030" algn="l"/>
                <a:tab pos="1438716" algn="l"/>
                <a:tab pos="2123721" algn="l"/>
                <a:tab pos="2808046" algn="l"/>
              </a:tabLst>
              <a:defRPr/>
            </a:pPr>
            <a:r>
              <a:rPr lang="en-US" sz="2000" b="1" dirty="0">
                <a:solidFill>
                  <a:schemeClr val="tx1"/>
                </a:solidFill>
                <a:ea typeface="ヒラギノ角ゴ ProN W3" charset="-128"/>
              </a:rPr>
              <a:t>Device</a:t>
            </a:r>
          </a:p>
        </p:txBody>
      </p:sp>
      <p:sp>
        <p:nvSpPr>
          <p:cNvPr id="25" name="Rounded Rectangle 24"/>
          <p:cNvSpPr/>
          <p:nvPr/>
        </p:nvSpPr>
        <p:spPr bwMode="auto">
          <a:xfrm>
            <a:off x="6001780" y="2924944"/>
            <a:ext cx="2519926" cy="685569"/>
          </a:xfrm>
          <a:prstGeom prst="roundRect">
            <a:avLst/>
          </a:prstGeom>
          <a:solidFill>
            <a:schemeClr val="bg1">
              <a:lumMod val="85000"/>
            </a:schemeClr>
          </a:solidFill>
          <a:ln w="66675" cap="flat" cmpd="sng" algn="ctr">
            <a:solidFill>
              <a:srgbClr val="002060"/>
            </a:solidFill>
            <a:prstDash val="solid"/>
            <a:round/>
            <a:headEnd type="oval"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9000"/>
              </a:lnSpc>
              <a:spcBef>
                <a:spcPct val="0"/>
              </a:spcBef>
              <a:spcAft>
                <a:spcPct val="0"/>
              </a:spcAft>
              <a:buClrTx/>
              <a:buSzTx/>
              <a:buFontTx/>
              <a:buNone/>
              <a:tabLst>
                <a:tab pos="158750" algn="l"/>
                <a:tab pos="1757363" algn="l"/>
                <a:tab pos="3357563" algn="l"/>
                <a:tab pos="4956175" algn="l"/>
                <a:tab pos="6553200" algn="l"/>
              </a:tabLst>
            </a:pPr>
            <a:endParaRPr kumimoji="0" lang="en-US" sz="3600" b="0" i="0" u="none" strike="noStrike" cap="none" normalizeH="0" baseline="0">
              <a:ln>
                <a:noFill/>
              </a:ln>
              <a:solidFill>
                <a:srgbClr val="FFFFFF"/>
              </a:solidFill>
              <a:effectLst/>
              <a:latin typeface="Arial Narrow" pitchFamily="34" charset="0"/>
              <a:ea typeface="ヒラギノ角ゴ ProN W3" charset="-128"/>
              <a:sym typeface="Myriad Set Text" charset="0"/>
            </a:endParaRPr>
          </a:p>
        </p:txBody>
      </p:sp>
      <p:sp>
        <p:nvSpPr>
          <p:cNvPr id="26" name="TextBox 25"/>
          <p:cNvSpPr txBox="1"/>
          <p:nvPr/>
        </p:nvSpPr>
        <p:spPr>
          <a:xfrm>
            <a:off x="5995530" y="3003772"/>
            <a:ext cx="2527885" cy="400110"/>
          </a:xfrm>
          <a:prstGeom prst="rect">
            <a:avLst/>
          </a:prstGeom>
          <a:noFill/>
        </p:spPr>
        <p:txBody>
          <a:bodyPr wrap="square" rtlCol="0">
            <a:spAutoFit/>
          </a:bodyPr>
          <a:lstStyle/>
          <a:p>
            <a:pPr algn="ctr"/>
            <a:r>
              <a:rPr lang="en-US" sz="2000" b="1" dirty="0">
                <a:solidFill>
                  <a:schemeClr val="tx1"/>
                </a:solidFill>
                <a:latin typeface="+mn-lt"/>
              </a:rPr>
              <a:t>Device Memory</a:t>
            </a:r>
          </a:p>
        </p:txBody>
      </p:sp>
    </p:spTree>
    <p:extLst>
      <p:ext uri="{BB962C8B-B14F-4D97-AF65-F5344CB8AC3E}">
        <p14:creationId xmlns:p14="http://schemas.microsoft.com/office/powerpoint/2010/main" val="836177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9392"/>
            <a:ext cx="8229600" cy="1143000"/>
          </a:xfrm>
        </p:spPr>
        <p:txBody>
          <a:bodyPr/>
          <a:lstStyle/>
          <a:p>
            <a:r>
              <a:rPr lang="en-GB" dirty="0"/>
              <a:t>Execution model (kernels)</a:t>
            </a:r>
          </a:p>
        </p:txBody>
      </p:sp>
      <p:sp>
        <p:nvSpPr>
          <p:cNvPr id="6" name="Content Placeholder 5"/>
          <p:cNvSpPr>
            <a:spLocks noGrp="1"/>
          </p:cNvSpPr>
          <p:nvPr>
            <p:ph idx="1"/>
          </p:nvPr>
        </p:nvSpPr>
        <p:spPr>
          <a:xfrm>
            <a:off x="179512" y="1052736"/>
            <a:ext cx="8784976" cy="1296144"/>
          </a:xfrm>
        </p:spPr>
        <p:txBody>
          <a:bodyPr>
            <a:normAutofit fontScale="92500" lnSpcReduction="20000"/>
          </a:bodyPr>
          <a:lstStyle/>
          <a:p>
            <a:r>
              <a:rPr lang="en-GB" dirty="0"/>
              <a:t>OpenCL execution model … define a problem domain and execute an instance of a </a:t>
            </a:r>
            <a:r>
              <a:rPr lang="en-GB" b="1" dirty="0">
                <a:solidFill>
                  <a:schemeClr val="accent2"/>
                </a:solidFill>
              </a:rPr>
              <a:t>kernel</a:t>
            </a:r>
            <a:r>
              <a:rPr lang="en-GB" dirty="0">
                <a:solidFill>
                  <a:schemeClr val="accent2"/>
                </a:solidFill>
              </a:rPr>
              <a:t> </a:t>
            </a:r>
            <a:r>
              <a:rPr lang="en-GB" dirty="0"/>
              <a:t>for each point in the domain</a:t>
            </a:r>
          </a:p>
        </p:txBody>
      </p:sp>
      <p:sp>
        <p:nvSpPr>
          <p:cNvPr id="7" name="TextBox 6"/>
          <p:cNvSpPr txBox="1"/>
          <p:nvPr/>
        </p:nvSpPr>
        <p:spPr>
          <a:xfrm>
            <a:off x="1043608" y="2276872"/>
            <a:ext cx="6912768" cy="2677656"/>
          </a:xfrm>
          <a:prstGeom prst="rect">
            <a:avLst/>
          </a:prstGeom>
          <a:noFill/>
        </p:spPr>
        <p:txBody>
          <a:bodyPr wrap="square" rtlCol="0">
            <a:spAutoFit/>
          </a:bodyPr>
          <a:lstStyle/>
          <a:p>
            <a:r>
              <a:rPr lang="en-GB" sz="2400" b="1" dirty="0">
                <a:solidFill>
                  <a:schemeClr val="accent1"/>
                </a:solidFill>
                <a:latin typeface="Courier New Bold"/>
              </a:rPr>
              <a:t>__kernel</a:t>
            </a:r>
            <a:r>
              <a:rPr lang="en-GB" sz="2400" b="1" dirty="0">
                <a:latin typeface="Courier New Bold"/>
              </a:rPr>
              <a:t> </a:t>
            </a:r>
            <a:r>
              <a:rPr lang="en-GB" sz="2400" b="1" dirty="0">
                <a:solidFill>
                  <a:schemeClr val="accent2"/>
                </a:solidFill>
                <a:latin typeface="Courier New Bold"/>
              </a:rPr>
              <a:t>void</a:t>
            </a:r>
            <a:r>
              <a:rPr lang="en-GB" sz="2400" b="1" dirty="0">
                <a:latin typeface="Courier New Bold"/>
              </a:rPr>
              <a:t> </a:t>
            </a:r>
            <a:r>
              <a:rPr lang="en-GB" sz="2400" b="1" dirty="0" err="1">
                <a:solidFill>
                  <a:schemeClr val="tx2">
                    <a:lumMod val="75000"/>
                  </a:schemeClr>
                </a:solidFill>
                <a:latin typeface="Courier New Bold"/>
              </a:rPr>
              <a:t>times_two</a:t>
            </a:r>
            <a:r>
              <a:rPr lang="en-GB" sz="2400" b="1" dirty="0">
                <a:latin typeface="Courier New Bold"/>
              </a:rPr>
              <a:t>(</a:t>
            </a:r>
          </a:p>
          <a:p>
            <a:r>
              <a:rPr lang="en-GB" sz="2400" b="1" dirty="0">
                <a:latin typeface="Courier New Bold"/>
              </a:rPr>
              <a:t>    </a:t>
            </a:r>
            <a:r>
              <a:rPr lang="en-GB" sz="2400" b="1" dirty="0">
                <a:solidFill>
                  <a:schemeClr val="accent1"/>
                </a:solidFill>
                <a:latin typeface="Courier New Bold"/>
              </a:rPr>
              <a:t>__global</a:t>
            </a:r>
            <a:r>
              <a:rPr lang="en-GB" sz="2400" b="1" dirty="0">
                <a:latin typeface="Courier New Bold"/>
              </a:rPr>
              <a:t> </a:t>
            </a:r>
            <a:r>
              <a:rPr lang="en-GB" sz="2400" b="1" dirty="0">
                <a:solidFill>
                  <a:schemeClr val="accent2"/>
                </a:solidFill>
                <a:latin typeface="Courier New Bold"/>
              </a:rPr>
              <a:t>float</a:t>
            </a:r>
            <a:r>
              <a:rPr lang="en-GB" sz="2400" b="1" dirty="0">
                <a:latin typeface="Courier New Bold"/>
              </a:rPr>
              <a:t>* input,</a:t>
            </a:r>
          </a:p>
          <a:p>
            <a:r>
              <a:rPr lang="en-GB" sz="2400" b="1" dirty="0">
                <a:solidFill>
                  <a:schemeClr val="accent1"/>
                </a:solidFill>
                <a:latin typeface="Courier New Bold"/>
              </a:rPr>
              <a:t>    __global </a:t>
            </a:r>
            <a:r>
              <a:rPr lang="en-GB" sz="2400" b="1" dirty="0">
                <a:solidFill>
                  <a:schemeClr val="accent2"/>
                </a:solidFill>
                <a:latin typeface="Courier New Bold"/>
              </a:rPr>
              <a:t>float</a:t>
            </a:r>
            <a:r>
              <a:rPr lang="en-GB" sz="2400" b="1" dirty="0">
                <a:latin typeface="Courier New Bold"/>
              </a:rPr>
              <a:t>* output)</a:t>
            </a:r>
          </a:p>
          <a:p>
            <a:r>
              <a:rPr lang="en-GB" sz="2400" b="1" dirty="0">
                <a:latin typeface="Courier New Bold"/>
              </a:rPr>
              <a:t>{</a:t>
            </a:r>
            <a:endParaRPr lang="en-GB" sz="2400" b="1" dirty="0">
              <a:solidFill>
                <a:schemeClr val="accent2"/>
              </a:solidFill>
              <a:latin typeface="Courier New Bold"/>
            </a:endParaRPr>
          </a:p>
          <a:p>
            <a:r>
              <a:rPr lang="en-GB" sz="2400" b="1" dirty="0">
                <a:latin typeface="Courier New Bold"/>
              </a:rPr>
              <a:t>   </a:t>
            </a:r>
            <a:r>
              <a:rPr lang="en-GB" sz="2400" b="1" dirty="0" err="1">
                <a:solidFill>
                  <a:schemeClr val="accent2"/>
                </a:solidFill>
                <a:latin typeface="Courier New Bold"/>
              </a:rPr>
              <a:t>int</a:t>
            </a:r>
            <a:r>
              <a:rPr lang="en-GB" sz="2400" b="1" dirty="0">
                <a:solidFill>
                  <a:schemeClr val="accent2"/>
                </a:solidFill>
                <a:latin typeface="Courier New Bold"/>
              </a:rPr>
              <a:t> </a:t>
            </a:r>
            <a:r>
              <a:rPr lang="en-GB" sz="2400" b="1" dirty="0" err="1">
                <a:latin typeface="Courier New Bold"/>
              </a:rPr>
              <a:t>i</a:t>
            </a:r>
            <a:r>
              <a:rPr lang="en-GB" sz="2400" b="1" dirty="0">
                <a:latin typeface="Courier New Bold"/>
              </a:rPr>
              <a:t> = </a:t>
            </a:r>
            <a:r>
              <a:rPr lang="en-GB" sz="2400" b="1" dirty="0" err="1">
                <a:solidFill>
                  <a:schemeClr val="accent1"/>
                </a:solidFill>
                <a:latin typeface="Courier New Bold"/>
              </a:rPr>
              <a:t>get_global_id</a:t>
            </a:r>
            <a:r>
              <a:rPr lang="en-GB" sz="2400" b="1" dirty="0">
                <a:latin typeface="Courier New Bold"/>
              </a:rPr>
              <a:t>(0);</a:t>
            </a:r>
          </a:p>
          <a:p>
            <a:r>
              <a:rPr lang="en-GB" sz="2400" b="1" dirty="0">
                <a:latin typeface="Courier New Bold"/>
              </a:rPr>
              <a:t>   output[</a:t>
            </a:r>
            <a:r>
              <a:rPr lang="en-GB" sz="2400" b="1" dirty="0" err="1">
                <a:latin typeface="Courier New Bold"/>
              </a:rPr>
              <a:t>i</a:t>
            </a:r>
            <a:r>
              <a:rPr lang="en-GB" sz="2400" b="1" dirty="0">
                <a:latin typeface="Courier New Bold"/>
              </a:rPr>
              <a:t>] = 2.0f * input[</a:t>
            </a:r>
            <a:r>
              <a:rPr lang="en-GB" sz="2400" b="1" dirty="0" err="1">
                <a:latin typeface="Courier New Bold"/>
              </a:rPr>
              <a:t>i</a:t>
            </a:r>
            <a:r>
              <a:rPr lang="en-GB" sz="2400" b="1" dirty="0">
                <a:latin typeface="Courier New Bold"/>
              </a:rPr>
              <a:t>];</a:t>
            </a:r>
          </a:p>
          <a:p>
            <a:r>
              <a:rPr lang="en-GB" sz="2400" b="1" dirty="0">
                <a:latin typeface="Courier New Bold"/>
              </a:rPr>
              <a:t>}</a:t>
            </a:r>
          </a:p>
        </p:txBody>
      </p:sp>
      <p:sp>
        <p:nvSpPr>
          <p:cNvPr id="8" name="Rectangle 110"/>
          <p:cNvSpPr>
            <a:spLocks/>
          </p:cNvSpPr>
          <p:nvPr/>
        </p:nvSpPr>
        <p:spPr bwMode="auto">
          <a:xfrm>
            <a:off x="4520870" y="4927760"/>
            <a:ext cx="2462613" cy="307777"/>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2000" b="1" dirty="0" err="1">
                <a:solidFill>
                  <a:schemeClr val="tx2">
                    <a:lumMod val="75000"/>
                  </a:schemeClr>
                </a:solidFill>
                <a:latin typeface="Courier New Bold"/>
              </a:rPr>
              <a:t>get_global_id</a:t>
            </a:r>
            <a:r>
              <a:rPr lang="en-US" sz="2000" b="1" dirty="0">
                <a:solidFill>
                  <a:schemeClr val="tx2">
                    <a:lumMod val="75000"/>
                  </a:schemeClr>
                </a:solidFill>
                <a:latin typeface="Courier New Bold"/>
              </a:rPr>
              <a:t>(0)</a:t>
            </a:r>
          </a:p>
        </p:txBody>
      </p:sp>
      <p:sp>
        <p:nvSpPr>
          <p:cNvPr id="9" name="Line 111"/>
          <p:cNvSpPr>
            <a:spLocks noChangeShapeType="1"/>
          </p:cNvSpPr>
          <p:nvPr/>
        </p:nvSpPr>
        <p:spPr bwMode="auto">
          <a:xfrm flipH="1">
            <a:off x="4226934" y="4949026"/>
            <a:ext cx="14716" cy="299839"/>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0" name="Line 112"/>
          <p:cNvSpPr>
            <a:spLocks noChangeShapeType="1"/>
          </p:cNvSpPr>
          <p:nvPr/>
        </p:nvSpPr>
        <p:spPr bwMode="auto">
          <a:xfrm flipH="1">
            <a:off x="4225346" y="5852194"/>
            <a:ext cx="0" cy="457126"/>
          </a:xfrm>
          <a:prstGeom prst="line">
            <a:avLst/>
          </a:prstGeom>
          <a:noFill/>
          <a:ln w="63500">
            <a:solidFill>
              <a:srgbClr val="A50021"/>
            </a:solidFill>
            <a:miter lim="800000"/>
            <a:headEnd/>
            <a:tailEnd type="triangle" w="med" len="med"/>
          </a:ln>
          <a:effectLst>
            <a:outerShdw dist="38099" dir="5400000" algn="ctr" rotWithShape="0">
              <a:schemeClr val="bg2">
                <a:alpha val="20000"/>
              </a:schemeClr>
            </a:outerShdw>
          </a:effectLst>
        </p:spPr>
        <p:txBody>
          <a:bodyPr lIns="0" tIns="0" rIns="0" bIns="0"/>
          <a:lstStyle/>
          <a:p>
            <a:pPr>
              <a:defRPr/>
            </a:pPr>
            <a:endParaRPr lang="en-US"/>
          </a:p>
        </p:txBody>
      </p:sp>
      <p:sp>
        <p:nvSpPr>
          <p:cNvPr id="11" name="Rectangle 113"/>
          <p:cNvSpPr>
            <a:spLocks/>
          </p:cNvSpPr>
          <p:nvPr/>
        </p:nvSpPr>
        <p:spPr bwMode="auto">
          <a:xfrm>
            <a:off x="4056448" y="5235537"/>
            <a:ext cx="306494" cy="276999"/>
          </a:xfrm>
          <a:prstGeom prst="rect">
            <a:avLst/>
          </a:prstGeom>
          <a:noFill/>
          <a:ln w="12700">
            <a:noFill/>
            <a:miter lim="800000"/>
            <a:headEnd/>
            <a:tailEnd/>
          </a:ln>
        </p:spPr>
        <p:txBody>
          <a:bodyPr wrap="none" lIns="0" tIns="0" rIns="0" bIns="0">
            <a:spAutoFit/>
          </a:bodyPr>
          <a:lstStyle/>
          <a:p>
            <a:pPr marL="36513">
              <a:tabLst>
                <a:tab pos="66675" algn="l"/>
                <a:tab pos="752475" algn="l"/>
                <a:tab pos="1438275" algn="l"/>
                <a:tab pos="2122488" algn="l"/>
                <a:tab pos="2806700" algn="l"/>
              </a:tabLst>
            </a:pPr>
            <a:r>
              <a:rPr lang="en-US" sz="1800" b="1" dirty="0">
                <a:solidFill>
                  <a:srgbClr val="A50021"/>
                </a:solidFill>
              </a:rPr>
              <a:t>10</a:t>
            </a:r>
          </a:p>
        </p:txBody>
      </p:sp>
      <p:sp>
        <p:nvSpPr>
          <p:cNvPr id="12" name="Rectangle 225"/>
          <p:cNvSpPr>
            <a:spLocks/>
          </p:cNvSpPr>
          <p:nvPr/>
        </p:nvSpPr>
        <p:spPr bwMode="auto">
          <a:xfrm>
            <a:off x="323529" y="5528265"/>
            <a:ext cx="926858" cy="276999"/>
          </a:xfrm>
          <a:prstGeom prst="rect">
            <a:avLst/>
          </a:prstGeom>
          <a:noFill/>
          <a:ln w="12700">
            <a:noFill/>
            <a:miter lim="800000"/>
            <a:headEnd/>
            <a:tailEnd/>
          </a:ln>
        </p:spPr>
        <p:txBody>
          <a:bodyPr wrap="squar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Input</a:t>
            </a:r>
          </a:p>
        </p:txBody>
      </p:sp>
      <p:sp>
        <p:nvSpPr>
          <p:cNvPr id="13" name="Rectangle 333"/>
          <p:cNvSpPr>
            <a:spLocks/>
          </p:cNvSpPr>
          <p:nvPr/>
        </p:nvSpPr>
        <p:spPr bwMode="auto">
          <a:xfrm>
            <a:off x="461387" y="6324302"/>
            <a:ext cx="788999" cy="276999"/>
          </a:xfrm>
          <a:prstGeom prst="rect">
            <a:avLst/>
          </a:prstGeom>
          <a:noFill/>
          <a:ln w="12700">
            <a:noFill/>
            <a:miter lim="800000"/>
            <a:headEnd/>
            <a:tailEnd/>
          </a:ln>
        </p:spPr>
        <p:txBody>
          <a:bodyPr wrap="none" lIns="0" tIns="0" rIns="0" bIns="0">
            <a:spAutoFit/>
          </a:bodyPr>
          <a:lstStyle/>
          <a:p>
            <a:pPr marL="36513" algn="r">
              <a:tabLst>
                <a:tab pos="66675" algn="l"/>
                <a:tab pos="752475" algn="l"/>
                <a:tab pos="1438275" algn="l"/>
                <a:tab pos="2122488" algn="l"/>
                <a:tab pos="2806700" algn="l"/>
              </a:tabLst>
            </a:pPr>
            <a:r>
              <a:rPr lang="en-US" b="1" dirty="0">
                <a:solidFill>
                  <a:schemeClr val="accent6"/>
                </a:solidFill>
              </a:rPr>
              <a:t>Output</a:t>
            </a:r>
          </a:p>
        </p:txBody>
      </p:sp>
      <p:graphicFrame>
        <p:nvGraphicFramePr>
          <p:cNvPr id="122" name="Group 119"/>
          <p:cNvGraphicFramePr>
            <a:graphicFrameLocks noGrp="1"/>
          </p:cNvGraphicFramePr>
          <p:nvPr>
            <p:extLst>
              <p:ext uri="{D42A27DB-BD31-4B8C-83A1-F6EECF244321}">
                <p14:modId xmlns:p14="http://schemas.microsoft.com/office/powerpoint/2010/main" val="1669013819"/>
              </p:ext>
            </p:extLst>
          </p:nvPr>
        </p:nvGraphicFramePr>
        <p:xfrm>
          <a:off x="1377982" y="5523504"/>
          <a:ext cx="7075488" cy="271463"/>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gridCol w="271462">
                  <a:extLst>
                    <a:ext uri="{9D8B030D-6E8A-4147-A177-3AD203B41FA5}">
                      <a16:colId xmlns:a16="http://schemas.microsoft.com/office/drawing/2014/main" val="20020"/>
                    </a:ext>
                  </a:extLst>
                </a:gridCol>
                <a:gridCol w="273050">
                  <a:extLst>
                    <a:ext uri="{9D8B030D-6E8A-4147-A177-3AD203B41FA5}">
                      <a16:colId xmlns:a16="http://schemas.microsoft.com/office/drawing/2014/main" val="20021"/>
                    </a:ext>
                  </a:extLst>
                </a:gridCol>
                <a:gridCol w="271463">
                  <a:extLst>
                    <a:ext uri="{9D8B030D-6E8A-4147-A177-3AD203B41FA5}">
                      <a16:colId xmlns:a16="http://schemas.microsoft.com/office/drawing/2014/main" val="20022"/>
                    </a:ext>
                  </a:extLst>
                </a:gridCol>
                <a:gridCol w="273050">
                  <a:extLst>
                    <a:ext uri="{9D8B030D-6E8A-4147-A177-3AD203B41FA5}">
                      <a16:colId xmlns:a16="http://schemas.microsoft.com/office/drawing/2014/main" val="20023"/>
                    </a:ext>
                  </a:extLst>
                </a:gridCol>
                <a:gridCol w="271462">
                  <a:extLst>
                    <a:ext uri="{9D8B030D-6E8A-4147-A177-3AD203B41FA5}">
                      <a16:colId xmlns:a16="http://schemas.microsoft.com/office/drawing/2014/main" val="20024"/>
                    </a:ext>
                  </a:extLst>
                </a:gridCol>
                <a:gridCol w="271463">
                  <a:extLst>
                    <a:ext uri="{9D8B030D-6E8A-4147-A177-3AD203B41FA5}">
                      <a16:colId xmlns:a16="http://schemas.microsoft.com/office/drawing/2014/main" val="20025"/>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17</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19</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21</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23</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25</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52" name="Group 119"/>
          <p:cNvGraphicFramePr>
            <a:graphicFrameLocks noGrp="1"/>
          </p:cNvGraphicFramePr>
          <p:nvPr>
            <p:extLst>
              <p:ext uri="{D42A27DB-BD31-4B8C-83A1-F6EECF244321}">
                <p14:modId xmlns:p14="http://schemas.microsoft.com/office/powerpoint/2010/main" val="733822846"/>
              </p:ext>
            </p:extLst>
          </p:nvPr>
        </p:nvGraphicFramePr>
        <p:xfrm>
          <a:off x="1384944" y="6381328"/>
          <a:ext cx="7075488" cy="271463"/>
        </p:xfrm>
        <a:graphic>
          <a:graphicData uri="http://schemas.openxmlformats.org/drawingml/2006/table">
            <a:tbl>
              <a:tblPr/>
              <a:tblGrid>
                <a:gridCol w="273050">
                  <a:extLst>
                    <a:ext uri="{9D8B030D-6E8A-4147-A177-3AD203B41FA5}">
                      <a16:colId xmlns:a16="http://schemas.microsoft.com/office/drawing/2014/main" val="20000"/>
                    </a:ext>
                  </a:extLst>
                </a:gridCol>
                <a:gridCol w="271463">
                  <a:extLst>
                    <a:ext uri="{9D8B030D-6E8A-4147-A177-3AD203B41FA5}">
                      <a16:colId xmlns:a16="http://schemas.microsoft.com/office/drawing/2014/main" val="20001"/>
                    </a:ext>
                  </a:extLst>
                </a:gridCol>
                <a:gridCol w="273050">
                  <a:extLst>
                    <a:ext uri="{9D8B030D-6E8A-4147-A177-3AD203B41FA5}">
                      <a16:colId xmlns:a16="http://schemas.microsoft.com/office/drawing/2014/main" val="20002"/>
                    </a:ext>
                  </a:extLst>
                </a:gridCol>
                <a:gridCol w="271462">
                  <a:extLst>
                    <a:ext uri="{9D8B030D-6E8A-4147-A177-3AD203B41FA5}">
                      <a16:colId xmlns:a16="http://schemas.microsoft.com/office/drawing/2014/main" val="20003"/>
                    </a:ext>
                  </a:extLst>
                </a:gridCol>
                <a:gridCol w="271463">
                  <a:extLst>
                    <a:ext uri="{9D8B030D-6E8A-4147-A177-3AD203B41FA5}">
                      <a16:colId xmlns:a16="http://schemas.microsoft.com/office/drawing/2014/main" val="20004"/>
                    </a:ext>
                  </a:extLst>
                </a:gridCol>
                <a:gridCol w="273050">
                  <a:extLst>
                    <a:ext uri="{9D8B030D-6E8A-4147-A177-3AD203B41FA5}">
                      <a16:colId xmlns:a16="http://schemas.microsoft.com/office/drawing/2014/main" val="20005"/>
                    </a:ext>
                  </a:extLst>
                </a:gridCol>
                <a:gridCol w="271462">
                  <a:extLst>
                    <a:ext uri="{9D8B030D-6E8A-4147-A177-3AD203B41FA5}">
                      <a16:colId xmlns:a16="http://schemas.microsoft.com/office/drawing/2014/main" val="20006"/>
                    </a:ext>
                  </a:extLst>
                </a:gridCol>
                <a:gridCol w="273050">
                  <a:extLst>
                    <a:ext uri="{9D8B030D-6E8A-4147-A177-3AD203B41FA5}">
                      <a16:colId xmlns:a16="http://schemas.microsoft.com/office/drawing/2014/main" val="20007"/>
                    </a:ext>
                  </a:extLst>
                </a:gridCol>
                <a:gridCol w="271463">
                  <a:extLst>
                    <a:ext uri="{9D8B030D-6E8A-4147-A177-3AD203B41FA5}">
                      <a16:colId xmlns:a16="http://schemas.microsoft.com/office/drawing/2014/main" val="20008"/>
                    </a:ext>
                  </a:extLst>
                </a:gridCol>
                <a:gridCol w="273050">
                  <a:extLst>
                    <a:ext uri="{9D8B030D-6E8A-4147-A177-3AD203B41FA5}">
                      <a16:colId xmlns:a16="http://schemas.microsoft.com/office/drawing/2014/main" val="20009"/>
                    </a:ext>
                  </a:extLst>
                </a:gridCol>
                <a:gridCol w="271462">
                  <a:extLst>
                    <a:ext uri="{9D8B030D-6E8A-4147-A177-3AD203B41FA5}">
                      <a16:colId xmlns:a16="http://schemas.microsoft.com/office/drawing/2014/main" val="20010"/>
                    </a:ext>
                  </a:extLst>
                </a:gridCol>
                <a:gridCol w="271463">
                  <a:extLst>
                    <a:ext uri="{9D8B030D-6E8A-4147-A177-3AD203B41FA5}">
                      <a16:colId xmlns:a16="http://schemas.microsoft.com/office/drawing/2014/main" val="20011"/>
                    </a:ext>
                  </a:extLst>
                </a:gridCol>
                <a:gridCol w="273050">
                  <a:extLst>
                    <a:ext uri="{9D8B030D-6E8A-4147-A177-3AD203B41FA5}">
                      <a16:colId xmlns:a16="http://schemas.microsoft.com/office/drawing/2014/main" val="20012"/>
                    </a:ext>
                  </a:extLst>
                </a:gridCol>
                <a:gridCol w="271462">
                  <a:extLst>
                    <a:ext uri="{9D8B030D-6E8A-4147-A177-3AD203B41FA5}">
                      <a16:colId xmlns:a16="http://schemas.microsoft.com/office/drawing/2014/main" val="20013"/>
                    </a:ext>
                  </a:extLst>
                </a:gridCol>
                <a:gridCol w="273050">
                  <a:extLst>
                    <a:ext uri="{9D8B030D-6E8A-4147-A177-3AD203B41FA5}">
                      <a16:colId xmlns:a16="http://schemas.microsoft.com/office/drawing/2014/main" val="20014"/>
                    </a:ext>
                  </a:extLst>
                </a:gridCol>
                <a:gridCol w="271463">
                  <a:extLst>
                    <a:ext uri="{9D8B030D-6E8A-4147-A177-3AD203B41FA5}">
                      <a16:colId xmlns:a16="http://schemas.microsoft.com/office/drawing/2014/main" val="20015"/>
                    </a:ext>
                  </a:extLst>
                </a:gridCol>
                <a:gridCol w="273050">
                  <a:extLst>
                    <a:ext uri="{9D8B030D-6E8A-4147-A177-3AD203B41FA5}">
                      <a16:colId xmlns:a16="http://schemas.microsoft.com/office/drawing/2014/main" val="20016"/>
                    </a:ext>
                  </a:extLst>
                </a:gridCol>
                <a:gridCol w="271462">
                  <a:extLst>
                    <a:ext uri="{9D8B030D-6E8A-4147-A177-3AD203B41FA5}">
                      <a16:colId xmlns:a16="http://schemas.microsoft.com/office/drawing/2014/main" val="20017"/>
                    </a:ext>
                  </a:extLst>
                </a:gridCol>
                <a:gridCol w="271463">
                  <a:extLst>
                    <a:ext uri="{9D8B030D-6E8A-4147-A177-3AD203B41FA5}">
                      <a16:colId xmlns:a16="http://schemas.microsoft.com/office/drawing/2014/main" val="20018"/>
                    </a:ext>
                  </a:extLst>
                </a:gridCol>
                <a:gridCol w="273050">
                  <a:extLst>
                    <a:ext uri="{9D8B030D-6E8A-4147-A177-3AD203B41FA5}">
                      <a16:colId xmlns:a16="http://schemas.microsoft.com/office/drawing/2014/main" val="20019"/>
                    </a:ext>
                  </a:extLst>
                </a:gridCol>
                <a:gridCol w="271462">
                  <a:extLst>
                    <a:ext uri="{9D8B030D-6E8A-4147-A177-3AD203B41FA5}">
                      <a16:colId xmlns:a16="http://schemas.microsoft.com/office/drawing/2014/main" val="20020"/>
                    </a:ext>
                  </a:extLst>
                </a:gridCol>
                <a:gridCol w="273050">
                  <a:extLst>
                    <a:ext uri="{9D8B030D-6E8A-4147-A177-3AD203B41FA5}">
                      <a16:colId xmlns:a16="http://schemas.microsoft.com/office/drawing/2014/main" val="20021"/>
                    </a:ext>
                  </a:extLst>
                </a:gridCol>
                <a:gridCol w="271463">
                  <a:extLst>
                    <a:ext uri="{9D8B030D-6E8A-4147-A177-3AD203B41FA5}">
                      <a16:colId xmlns:a16="http://schemas.microsoft.com/office/drawing/2014/main" val="20022"/>
                    </a:ext>
                  </a:extLst>
                </a:gridCol>
                <a:gridCol w="273050">
                  <a:extLst>
                    <a:ext uri="{9D8B030D-6E8A-4147-A177-3AD203B41FA5}">
                      <a16:colId xmlns:a16="http://schemas.microsoft.com/office/drawing/2014/main" val="20023"/>
                    </a:ext>
                  </a:extLst>
                </a:gridCol>
                <a:gridCol w="271462">
                  <a:extLst>
                    <a:ext uri="{9D8B030D-6E8A-4147-A177-3AD203B41FA5}">
                      <a16:colId xmlns:a16="http://schemas.microsoft.com/office/drawing/2014/main" val="20024"/>
                    </a:ext>
                  </a:extLst>
                </a:gridCol>
                <a:gridCol w="271463">
                  <a:extLst>
                    <a:ext uri="{9D8B030D-6E8A-4147-A177-3AD203B41FA5}">
                      <a16:colId xmlns:a16="http://schemas.microsoft.com/office/drawing/2014/main" val="20025"/>
                    </a:ext>
                  </a:extLst>
                </a:gridCol>
              </a:tblGrid>
              <a:tr h="271463">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18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28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38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42</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44</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46</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48</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tc>
                  <a:txBody>
                    <a:bodyPr/>
                    <a:lstStyle/>
                    <a:p>
                      <a:pPr marL="30163" marR="0" lvl="0" indent="0" algn="ctr" defTabSz="1981200" rtl="0" eaLnBrk="1" fontAlgn="base" latinLnBrk="0" hangingPunct="1">
                        <a:lnSpc>
                          <a:spcPct val="100000"/>
                        </a:lnSpc>
                        <a:spcBef>
                          <a:spcPct val="0"/>
                        </a:spcBef>
                        <a:spcAft>
                          <a:spcPct val="0"/>
                        </a:spcAft>
                        <a:buClr>
                          <a:srgbClr val="FF0000"/>
                        </a:buClr>
                        <a:buSzTx/>
                        <a:buFontTx/>
                        <a:buNone/>
                        <a:tabLst>
                          <a:tab pos="98425" algn="l"/>
                          <a:tab pos="609600" algn="l"/>
                          <a:tab pos="1098550" algn="l"/>
                          <a:tab pos="2098675" algn="l"/>
                          <a:tab pos="3098800" algn="l"/>
                        </a:tabLst>
                      </a:pPr>
                      <a:r>
                        <a:rPr kumimoji="0" lang="en-US" sz="1300" b="1" i="0" u="none" strike="noStrike" cap="none" normalizeH="0" baseline="0" dirty="0">
                          <a:ln>
                            <a:noFill/>
                          </a:ln>
                          <a:solidFill>
                            <a:schemeClr val="tx1"/>
                          </a:solidFill>
                          <a:effectLst/>
                          <a:latin typeface="Arial" pitchFamily="34" charset="0"/>
                          <a:ea typeface="ヒラギノ角ゴ ProN W3" charset="-128"/>
                          <a:cs typeface="Arial" pitchFamily="34" charset="0"/>
                          <a:sym typeface="Myriad Set Text" charset="0"/>
                        </a:rPr>
                        <a:t>50</a:t>
                      </a:r>
                    </a:p>
                  </a:txBody>
                  <a:tcPr marL="21771" marR="21771" marT="21771" marB="21771" anchor="ctr" horzOverflow="overflow">
                    <a:lnL w="12700" cap="flat" cmpd="sng" algn="ctr">
                      <a:solidFill>
                        <a:srgbClr val="5F6F7F"/>
                      </a:solidFill>
                      <a:prstDash val="solid"/>
                      <a:round/>
                      <a:headEnd type="none" w="med" len="med"/>
                      <a:tailEnd type="none" w="med" len="med"/>
                    </a:lnL>
                    <a:lnR w="12700" cap="flat" cmpd="sng" algn="ctr">
                      <a:solidFill>
                        <a:srgbClr val="5F6F7F"/>
                      </a:solidFill>
                      <a:prstDash val="solid"/>
                      <a:round/>
                      <a:headEnd type="none" w="med" len="med"/>
                      <a:tailEnd type="none" w="med" len="med"/>
                    </a:lnR>
                    <a:lnT w="12700" cap="flat" cmpd="sng" algn="ctr">
                      <a:solidFill>
                        <a:srgbClr val="5F6F7F"/>
                      </a:solidFill>
                      <a:prstDash val="solid"/>
                      <a:round/>
                      <a:headEnd type="none" w="med" len="med"/>
                      <a:tailEnd type="none" w="med" len="med"/>
                    </a:lnT>
                    <a:lnB w="12700" cap="flat" cmpd="sng" algn="ctr">
                      <a:solidFill>
                        <a:srgbClr val="5F6F7F"/>
                      </a:solidFill>
                      <a:prstDash val="solid"/>
                      <a:round/>
                      <a:headEnd type="none" w="med" len="med"/>
                      <a:tailEnd type="none" w="med" len="med"/>
                    </a:lnB>
                    <a:lnTlToBr>
                      <a:noFill/>
                    </a:lnTlToBr>
                    <a:lnBlToTr>
                      <a:noFill/>
                    </a:lnBlToTr>
                    <a:solidFill>
                      <a:srgbClr val="8EA8BE">
                        <a:alpha val="20000"/>
                      </a:srgb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328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a:spLocks/>
          </p:cNvSpPr>
          <p:nvPr/>
        </p:nvSpPr>
        <p:spPr bwMode="auto">
          <a:xfrm>
            <a:off x="35496" y="4412018"/>
            <a:ext cx="5040560" cy="2329350"/>
          </a:xfrm>
          <a:prstGeom prst="rect">
            <a:avLst/>
          </a:prstGeom>
          <a:noFill/>
          <a:ln w="25400">
            <a:noFill/>
            <a:miter lim="800000"/>
            <a:headEnd/>
            <a:tailEnd/>
          </a:ln>
        </p:spPr>
        <p:txBody>
          <a:bodyPr lIns="0" tIns="0" rIns="0" bIns="0"/>
          <a:lstStyle/>
          <a:p>
            <a:pPr marL="31750">
              <a:lnSpc>
                <a:spcPct val="100000"/>
              </a:lnSpc>
              <a:tabLst>
                <a:tab pos="55563" algn="l"/>
                <a:tab pos="627063" algn="l"/>
                <a:tab pos="1198563" algn="l"/>
                <a:tab pos="1768475" algn="l"/>
                <a:tab pos="2333625" algn="l"/>
              </a:tabLst>
            </a:pPr>
            <a:r>
              <a:rPr lang="en-US" sz="1400" b="1" dirty="0">
                <a:solidFill>
                  <a:schemeClr val="accent1"/>
                </a:solidFill>
                <a:latin typeface="Courier New Bold"/>
                <a:sym typeface="Monaco" charset="0"/>
              </a:rPr>
              <a:t>__kernel</a:t>
            </a:r>
            <a:r>
              <a:rPr lang="en-US" sz="1400" b="1" dirty="0">
                <a:latin typeface="Courier New Bold"/>
                <a:sym typeface="Monaco" charset="0"/>
              </a:rPr>
              <a:t> </a:t>
            </a:r>
            <a:r>
              <a:rPr lang="en-US" sz="1400" b="1" dirty="0">
                <a:solidFill>
                  <a:schemeClr val="accent2"/>
                </a:solidFill>
                <a:latin typeface="Courier New Bold"/>
                <a:sym typeface="Monaco" charset="0"/>
              </a:rPr>
              <a:t>void </a:t>
            </a:r>
          </a:p>
          <a:p>
            <a:pPr marL="31750">
              <a:lnSpc>
                <a:spcPct val="100000"/>
              </a:lnSpc>
              <a:tabLst>
                <a:tab pos="55563" algn="l"/>
                <a:tab pos="627063" algn="l"/>
                <a:tab pos="1198563" algn="l"/>
                <a:tab pos="1768475" algn="l"/>
                <a:tab pos="2333625" algn="l"/>
              </a:tabLst>
            </a:pPr>
            <a:r>
              <a:rPr lang="en-US" sz="1400" b="1" dirty="0" err="1">
                <a:solidFill>
                  <a:schemeClr val="tx2">
                    <a:lumMod val="75000"/>
                  </a:schemeClr>
                </a:solidFill>
                <a:latin typeface="Courier New Bold"/>
                <a:sym typeface="Monaco" charset="0"/>
              </a:rPr>
              <a:t>horizontal_reflect</a:t>
            </a:r>
            <a:r>
              <a:rPr lang="en-US" sz="1400" b="1" dirty="0">
                <a:latin typeface="Courier New Bold"/>
                <a:sym typeface="Monaco" charset="0"/>
              </a:rPr>
              <a:t>(</a:t>
            </a:r>
            <a:r>
              <a:rPr lang="en-US" sz="1400" b="1" dirty="0" err="1">
                <a:solidFill>
                  <a:schemeClr val="accent1"/>
                </a:solidFill>
                <a:latin typeface="Courier New Bold"/>
                <a:sym typeface="Monaco" charset="0"/>
              </a:rPr>
              <a:t>read_only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src</a:t>
            </a:r>
            <a:r>
              <a:rPr lang="en-US" sz="1400" b="1" dirty="0">
                <a:latin typeface="Courier New Bold"/>
                <a:sym typeface="Monaco"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1"/>
                </a:solidFill>
                <a:latin typeface="Courier New Bold"/>
                <a:sym typeface="Monaco" charset="0"/>
              </a:rPr>
              <a:t>write_only</a:t>
            </a:r>
            <a:r>
              <a:rPr lang="en-US" sz="1400" b="1" dirty="0">
                <a:solidFill>
                  <a:schemeClr val="accent1"/>
                </a:solidFill>
                <a:latin typeface="Courier New Bold"/>
                <a:sym typeface="Monaco" charset="0"/>
              </a:rPr>
              <a:t> image2d_t </a:t>
            </a:r>
            <a:r>
              <a:rPr lang="en-US" sz="1400" b="1" dirty="0" err="1">
                <a:latin typeface="Courier New Bold"/>
                <a:sym typeface="Monaco" charset="0"/>
              </a:rPr>
              <a:t>dst</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cs typeface="Courier New Bold" charset="0"/>
                <a:sym typeface="Courier New Bold" charset="0"/>
              </a:rPr>
              <a:t>{</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x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(0);  </a:t>
            </a:r>
            <a:r>
              <a:rPr lang="en-US" sz="1400" b="1" dirty="0">
                <a:solidFill>
                  <a:schemeClr val="tx1">
                    <a:lumMod val="65000"/>
                  </a:schemeClr>
                </a:solidFill>
                <a:latin typeface="Courier New Bold"/>
                <a:sym typeface="Monaco" charset="0"/>
              </a:rPr>
              <a:t>// x-</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y = </a:t>
            </a:r>
            <a:r>
              <a:rPr lang="en-US" sz="1400" b="1" dirty="0" err="1">
                <a:solidFill>
                  <a:schemeClr val="tx2">
                    <a:lumMod val="75000"/>
                  </a:schemeClr>
                </a:solidFill>
                <a:latin typeface="Courier New Bold"/>
                <a:sym typeface="Monaco" charset="0"/>
              </a:rPr>
              <a:t>get_global_id</a:t>
            </a:r>
            <a:r>
              <a:rPr lang="en-US" sz="1400" b="1" dirty="0">
                <a:latin typeface="Courier New Bold"/>
                <a:sym typeface="Monaco" charset="0"/>
              </a:rPr>
              <a:t>(1);  </a:t>
            </a:r>
            <a:r>
              <a:rPr lang="en-US" sz="1400" b="1" dirty="0">
                <a:solidFill>
                  <a:schemeClr val="tx1">
                    <a:lumMod val="65000"/>
                  </a:schemeClr>
                </a:solidFill>
                <a:latin typeface="Courier New Bold"/>
                <a:sym typeface="Monaco" charset="0"/>
              </a:rPr>
              <a:t>// y-</a:t>
            </a:r>
            <a:r>
              <a:rPr lang="en-US" sz="1400" b="1" dirty="0" err="1">
                <a:solidFill>
                  <a:schemeClr val="tx1">
                    <a:lumMod val="65000"/>
                  </a:schemeClr>
                </a:solidFill>
                <a:latin typeface="Courier New Bold"/>
                <a:sym typeface="Monaco" charset="0"/>
              </a:rPr>
              <a:t>coord</a:t>
            </a:r>
            <a:r>
              <a:rPr lang="en-US" sz="1400" b="1" dirty="0">
                <a:solidFill>
                  <a:schemeClr val="tx1">
                    <a:lumMod val="65000"/>
                  </a:schemeClr>
                </a:solidFill>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accent2"/>
                </a:solidFill>
                <a:latin typeface="Courier New Bold"/>
                <a:sym typeface="Monaco" charset="0"/>
              </a:rPr>
              <a:t>int</a:t>
            </a:r>
            <a:r>
              <a:rPr lang="en-US" sz="1400" b="1" dirty="0">
                <a:solidFill>
                  <a:schemeClr val="accent2"/>
                </a:solidFill>
                <a:latin typeface="Courier New Bold"/>
                <a:sym typeface="Monaco" charset="0"/>
              </a:rPr>
              <a:t> </a:t>
            </a:r>
            <a:r>
              <a:rPr lang="en-US" sz="1400" b="1" dirty="0">
                <a:latin typeface="Courier New Bold"/>
                <a:sym typeface="Monaco" charset="0"/>
              </a:rPr>
              <a:t>width = </a:t>
            </a:r>
            <a:r>
              <a:rPr lang="en-US" sz="1400" b="1" dirty="0" err="1">
                <a:solidFill>
                  <a:schemeClr val="tx2">
                    <a:lumMod val="75000"/>
                  </a:schemeClr>
                </a:solidFill>
                <a:latin typeface="Courier New Bold"/>
                <a:sym typeface="Monaco" charset="0"/>
              </a:rPr>
              <a:t>get_image_width</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float4</a:t>
            </a:r>
            <a:r>
              <a:rPr lang="en-US" sz="1400" b="1" dirty="0">
                <a:latin typeface="Courier New Bold"/>
                <a:sym typeface="Monaco" charset="0"/>
              </a:rPr>
              <a:t> </a:t>
            </a:r>
            <a:r>
              <a:rPr lang="en-US" sz="1400" b="1" dirty="0" err="1">
                <a:latin typeface="Courier New Bold"/>
                <a:sym typeface="Monaco" charset="0"/>
              </a:rPr>
              <a:t>src_val</a:t>
            </a:r>
            <a:r>
              <a:rPr lang="en-US" sz="1400" b="1" dirty="0">
                <a:latin typeface="Courier New Bold"/>
                <a:sym typeface="Monaco" charset="0"/>
              </a:rPr>
              <a:t> = </a:t>
            </a:r>
            <a:r>
              <a:rPr lang="en-US" sz="1400" b="1" dirty="0" err="1">
                <a:solidFill>
                  <a:schemeClr val="tx2">
                    <a:lumMod val="75000"/>
                  </a:schemeClr>
                </a:solidFill>
                <a:latin typeface="Courier New Bold"/>
                <a:sym typeface="Monaco" charset="0"/>
              </a:rPr>
              <a:t>read_imagef</a:t>
            </a:r>
            <a:r>
              <a:rPr lang="en-US" sz="1400" b="1" dirty="0">
                <a:latin typeface="Courier New Bold"/>
                <a:sym typeface="Monaco" charset="0"/>
              </a:rPr>
              <a:t>(</a:t>
            </a:r>
            <a:r>
              <a:rPr lang="en-US" sz="1400" b="1" dirty="0" err="1">
                <a:latin typeface="Courier New Bold"/>
                <a:sym typeface="Monaco" charset="0"/>
              </a:rPr>
              <a:t>src</a:t>
            </a:r>
            <a:r>
              <a:rPr lang="en-US" sz="1400" b="1" dirty="0">
                <a:latin typeface="Courier New Bold"/>
                <a:sym typeface="Monaco" charset="0"/>
              </a:rPr>
              <a:t>, sampler,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)(width-1-x, y));  </a:t>
            </a:r>
          </a:p>
          <a:p>
            <a:pPr marL="31750">
              <a:lnSpc>
                <a:spcPct val="100000"/>
              </a:lnSpc>
              <a:tabLst>
                <a:tab pos="55563" algn="l"/>
                <a:tab pos="627063" algn="l"/>
                <a:tab pos="1198563" algn="l"/>
                <a:tab pos="1768475" algn="l"/>
                <a:tab pos="2333625" algn="l"/>
              </a:tabLst>
            </a:pPr>
            <a:r>
              <a:rPr lang="en-US" sz="1400" b="1" dirty="0">
                <a:latin typeface="Courier New Bold"/>
                <a:sym typeface="Monaco" charset="0"/>
              </a:rPr>
              <a:t>  </a:t>
            </a:r>
            <a:r>
              <a:rPr lang="en-US" sz="1400" b="1" dirty="0" err="1">
                <a:solidFill>
                  <a:schemeClr val="tx2">
                    <a:lumMod val="75000"/>
                  </a:schemeClr>
                </a:solidFill>
                <a:latin typeface="Courier New Bold"/>
                <a:sym typeface="Monaco" charset="0"/>
              </a:rPr>
              <a:t>write_imagef</a:t>
            </a:r>
            <a:r>
              <a:rPr lang="en-US" sz="1400" b="1" dirty="0">
                <a:latin typeface="Courier New Bold"/>
                <a:sym typeface="Monaco" charset="0"/>
              </a:rPr>
              <a:t>(</a:t>
            </a:r>
            <a:r>
              <a:rPr lang="en-US" sz="1400" b="1" dirty="0" err="1">
                <a:latin typeface="Courier New Bold"/>
                <a:sym typeface="Monaco" charset="0"/>
              </a:rPr>
              <a:t>dst</a:t>
            </a:r>
            <a:r>
              <a:rPr lang="en-US" sz="1400" b="1" dirty="0">
                <a:latin typeface="Courier New Bold"/>
                <a:sym typeface="Monaco" charset="0"/>
              </a:rPr>
              <a:t>, (</a:t>
            </a:r>
            <a:r>
              <a:rPr lang="en-US" sz="1400" b="1" dirty="0">
                <a:solidFill>
                  <a:schemeClr val="accent1"/>
                </a:solidFill>
                <a:latin typeface="Courier New Bold"/>
                <a:sym typeface="Monaco" charset="0"/>
              </a:rPr>
              <a:t>int2</a:t>
            </a:r>
            <a:r>
              <a:rPr lang="en-US" sz="1400" b="1" dirty="0">
                <a:latin typeface="Courier New Bold"/>
                <a:sym typeface="Monaco" charset="0"/>
              </a:rPr>
              <a:t>)(x, y), </a:t>
            </a:r>
            <a:r>
              <a:rPr lang="en-US" sz="1400" b="1" dirty="0" err="1">
                <a:latin typeface="Courier New Bold"/>
                <a:sym typeface="Monaco" charset="0"/>
              </a:rPr>
              <a:t>src_val</a:t>
            </a:r>
            <a:r>
              <a:rPr lang="en-US" sz="1400" b="1" dirty="0">
                <a:latin typeface="Courier New Bold"/>
                <a:sym typeface="Monaco" charset="0"/>
              </a:rPr>
              <a:t>);</a:t>
            </a:r>
            <a:endParaRPr lang="en-US" sz="1400" b="1" dirty="0">
              <a:latin typeface="Courier New Bold"/>
              <a:sym typeface="Courier New Bold" charset="0"/>
            </a:endParaRPr>
          </a:p>
          <a:p>
            <a:pPr marL="31750">
              <a:lnSpc>
                <a:spcPct val="100000"/>
              </a:lnSpc>
              <a:tabLst>
                <a:tab pos="55563" algn="l"/>
                <a:tab pos="627063" algn="l"/>
                <a:tab pos="1198563" algn="l"/>
                <a:tab pos="1768475" algn="l"/>
                <a:tab pos="2333625" algn="l"/>
              </a:tabLst>
            </a:pPr>
            <a:r>
              <a:rPr lang="en-US" sz="1400" b="1" dirty="0">
                <a:latin typeface="Courier New Bold"/>
                <a:sym typeface="Courier New Bold" charset="0"/>
              </a:rPr>
              <a:t>}</a:t>
            </a:r>
          </a:p>
        </p:txBody>
      </p:sp>
      <p:sp>
        <p:nvSpPr>
          <p:cNvPr id="2" name="Title 1"/>
          <p:cNvSpPr>
            <a:spLocks noGrp="1"/>
          </p:cNvSpPr>
          <p:nvPr>
            <p:ph type="title"/>
          </p:nvPr>
        </p:nvSpPr>
        <p:spPr>
          <a:xfrm>
            <a:off x="107504" y="58614"/>
            <a:ext cx="8928992" cy="778098"/>
          </a:xfrm>
        </p:spPr>
        <p:txBody>
          <a:bodyPr/>
          <a:lstStyle/>
          <a:p>
            <a:r>
              <a:rPr lang="en-GB" dirty="0"/>
              <a:t>Building Program Objects</a:t>
            </a:r>
          </a:p>
        </p:txBody>
      </p:sp>
      <p:sp>
        <p:nvSpPr>
          <p:cNvPr id="3" name="Content Placeholder 2"/>
          <p:cNvSpPr>
            <a:spLocks noGrp="1"/>
          </p:cNvSpPr>
          <p:nvPr>
            <p:ph idx="1"/>
          </p:nvPr>
        </p:nvSpPr>
        <p:spPr>
          <a:xfrm>
            <a:off x="107504" y="980728"/>
            <a:ext cx="6264696" cy="3240359"/>
          </a:xfrm>
        </p:spPr>
        <p:txBody>
          <a:bodyPr>
            <a:normAutofit fontScale="77500" lnSpcReduction="20000"/>
          </a:bodyPr>
          <a:lstStyle/>
          <a:p>
            <a:r>
              <a:rPr lang="en-GB" dirty="0"/>
              <a:t>The </a:t>
            </a:r>
            <a:r>
              <a:rPr lang="en-GB" u="sng" dirty="0"/>
              <a:t>program object</a:t>
            </a:r>
            <a:r>
              <a:rPr lang="en-GB" dirty="0"/>
              <a:t> encapsulates:</a:t>
            </a:r>
          </a:p>
          <a:p>
            <a:pPr lvl="1"/>
            <a:r>
              <a:rPr lang="en-GB" dirty="0"/>
              <a:t>A context</a:t>
            </a:r>
          </a:p>
          <a:p>
            <a:pPr lvl="1"/>
            <a:r>
              <a:rPr lang="en-GB" dirty="0"/>
              <a:t>The program kernel source or binary</a:t>
            </a:r>
          </a:p>
          <a:p>
            <a:pPr lvl="1"/>
            <a:r>
              <a:rPr lang="en-GB" dirty="0"/>
              <a:t>List of target devices and build options</a:t>
            </a:r>
          </a:p>
          <a:p>
            <a:r>
              <a:rPr lang="en-GB" dirty="0"/>
              <a:t>The C API build process to create a program object:</a:t>
            </a:r>
          </a:p>
          <a:p>
            <a:pPr lvl="1"/>
            <a:r>
              <a:rPr lang="en-GB" dirty="0" err="1">
                <a:solidFill>
                  <a:schemeClr val="accent2"/>
                </a:solidFill>
                <a:latin typeface="Courier New Bold"/>
              </a:rPr>
              <a:t>clCreateProgramWithSource</a:t>
            </a:r>
            <a:r>
              <a:rPr lang="en-GB" dirty="0">
                <a:solidFill>
                  <a:schemeClr val="accent2"/>
                </a:solidFill>
                <a:latin typeface="Courier New Bold"/>
              </a:rPr>
              <a:t>()</a:t>
            </a:r>
          </a:p>
          <a:p>
            <a:pPr lvl="1"/>
            <a:r>
              <a:rPr lang="en-GB" dirty="0" err="1">
                <a:solidFill>
                  <a:schemeClr val="accent2"/>
                </a:solidFill>
                <a:latin typeface="Courier New Bold"/>
              </a:rPr>
              <a:t>clCreateProgramWithBinary</a:t>
            </a:r>
            <a:r>
              <a:rPr lang="en-GB" dirty="0">
                <a:solidFill>
                  <a:schemeClr val="accent2"/>
                </a:solidFill>
                <a:latin typeface="Courier New Bold"/>
              </a:rPr>
              <a:t>()</a:t>
            </a:r>
          </a:p>
          <a:p>
            <a:endParaRPr lang="en-GB" dirty="0"/>
          </a:p>
        </p:txBody>
      </p:sp>
      <p:sp>
        <p:nvSpPr>
          <p:cNvPr id="4" name="TextBox 3"/>
          <p:cNvSpPr txBox="1"/>
          <p:nvPr/>
        </p:nvSpPr>
        <p:spPr>
          <a:xfrm>
            <a:off x="6444208" y="1268760"/>
            <a:ext cx="2664296" cy="2031325"/>
          </a:xfrm>
          <a:prstGeom prst="rect">
            <a:avLst/>
          </a:prstGeom>
          <a:noFill/>
        </p:spPr>
        <p:txBody>
          <a:bodyPr wrap="square" rtlCol="0">
            <a:spAutoFit/>
          </a:bodyPr>
          <a:lstStyle/>
          <a:p>
            <a:r>
              <a:rPr lang="en-GB" dirty="0"/>
              <a:t>OpenCL uses </a:t>
            </a:r>
            <a:r>
              <a:rPr lang="en-GB" dirty="0">
                <a:solidFill>
                  <a:schemeClr val="accent6"/>
                </a:solidFill>
              </a:rPr>
              <a:t>runtime compilation </a:t>
            </a:r>
            <a:r>
              <a:rPr lang="en-GB" dirty="0"/>
              <a:t>… because in general you don’t know the details of the target device when you ship the program</a:t>
            </a:r>
          </a:p>
          <a:p>
            <a:endParaRPr lang="en-GB" dirty="0"/>
          </a:p>
        </p:txBody>
      </p:sp>
      <p:grpSp>
        <p:nvGrpSpPr>
          <p:cNvPr id="5" name="Group 5"/>
          <p:cNvGrpSpPr>
            <a:grpSpLocks/>
          </p:cNvGrpSpPr>
          <p:nvPr/>
        </p:nvGrpSpPr>
        <p:grpSpPr bwMode="auto">
          <a:xfrm>
            <a:off x="5507733" y="4596026"/>
            <a:ext cx="1371600" cy="1946275"/>
            <a:chOff x="0" y="0"/>
            <a:chExt cx="2016" cy="2536"/>
          </a:xfrm>
        </p:grpSpPr>
        <p:sp>
          <p:nvSpPr>
            <p:cNvPr id="6" name="Rectangle 6"/>
            <p:cNvSpPr>
              <a:spLocks/>
            </p:cNvSpPr>
            <p:nvPr/>
          </p:nvSpPr>
          <p:spPr bwMode="auto">
            <a:xfrm>
              <a:off x="0" y="0"/>
              <a:ext cx="2016" cy="1096"/>
            </a:xfrm>
            <a:prstGeom prst="rect">
              <a:avLst/>
            </a:prstGeom>
            <a:solidFill>
              <a:srgbClr val="036F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GPU</a:t>
              </a:r>
            </a:p>
          </p:txBody>
        </p:sp>
        <p:sp>
          <p:nvSpPr>
            <p:cNvPr id="7" name="Rectangle 7"/>
            <p:cNvSpPr>
              <a:spLocks/>
            </p:cNvSpPr>
            <p:nvPr/>
          </p:nvSpPr>
          <p:spPr bwMode="auto">
            <a:xfrm>
              <a:off x="0" y="1440"/>
              <a:ext cx="2016" cy="1096"/>
            </a:xfrm>
            <a:prstGeom prst="rect">
              <a:avLst/>
            </a:prstGeom>
            <a:solidFill>
              <a:srgbClr val="036AE6"/>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bg1"/>
                  </a:solidFill>
                </a:rPr>
                <a:t>Compile for CPU</a:t>
              </a:r>
            </a:p>
          </p:txBody>
        </p:sp>
      </p:grpSp>
      <p:grpSp>
        <p:nvGrpSpPr>
          <p:cNvPr id="8" name="Group 8"/>
          <p:cNvGrpSpPr>
            <a:grpSpLocks/>
          </p:cNvGrpSpPr>
          <p:nvPr/>
        </p:nvGrpSpPr>
        <p:grpSpPr bwMode="auto">
          <a:xfrm>
            <a:off x="4860031" y="4797152"/>
            <a:ext cx="627063" cy="1440160"/>
            <a:chOff x="0" y="0"/>
            <a:chExt cx="1120" cy="1800"/>
          </a:xfrm>
        </p:grpSpPr>
        <p:sp>
          <p:nvSpPr>
            <p:cNvPr id="9" name="AutoShape 9"/>
            <p:cNvSpPr>
              <a:spLocks/>
            </p:cNvSpPr>
            <p:nvPr/>
          </p:nvSpPr>
          <p:spPr bwMode="auto">
            <a:xfrm>
              <a:off x="24" y="0"/>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sp>
          <p:nvSpPr>
            <p:cNvPr id="10" name="AutoShape 10"/>
            <p:cNvSpPr>
              <a:spLocks/>
            </p:cNvSpPr>
            <p:nvPr/>
          </p:nvSpPr>
          <p:spPr bwMode="auto">
            <a:xfrm>
              <a:off x="0" y="1448"/>
              <a:ext cx="1096" cy="352"/>
            </a:xfrm>
            <a:prstGeom prst="rightArrow">
              <a:avLst>
                <a:gd name="adj1" fmla="val 51028"/>
                <a:gd name="adj2" fmla="val 97734"/>
              </a:avLst>
            </a:prstGeom>
            <a:solidFill>
              <a:srgbClr val="E2C200"/>
            </a:solidFill>
            <a:ln w="25400">
              <a:solidFill>
                <a:srgbClr val="E2C200"/>
              </a:solidFill>
              <a:miter lim="800000"/>
              <a:headEnd/>
              <a:tailEnd/>
            </a:ln>
          </p:spPr>
          <p:txBody>
            <a:bodyPr lIns="0" tIns="0" rIns="0" bIns="0"/>
            <a:lstStyle/>
            <a:p>
              <a:endParaRPr lang="en-US" b="1"/>
            </a:p>
          </p:txBody>
        </p:sp>
      </p:grpSp>
      <p:sp>
        <p:nvSpPr>
          <p:cNvPr id="11" name="AutoShape 12"/>
          <p:cNvSpPr>
            <a:spLocks/>
          </p:cNvSpPr>
          <p:nvPr/>
        </p:nvSpPr>
        <p:spPr bwMode="auto">
          <a:xfrm>
            <a:off x="6950796" y="4846851"/>
            <a:ext cx="746125" cy="239713"/>
          </a:xfrm>
          <a:prstGeom prst="rightArrow">
            <a:avLst>
              <a:gd name="adj1" fmla="val 51028"/>
              <a:gd name="adj2" fmla="val 97700"/>
            </a:avLst>
          </a:prstGeom>
          <a:solidFill>
            <a:srgbClr val="E2C200"/>
          </a:solidFill>
          <a:ln w="25400">
            <a:solidFill>
              <a:srgbClr val="E2C200"/>
            </a:solidFill>
            <a:miter lim="800000"/>
            <a:headEnd/>
            <a:tailEnd/>
          </a:ln>
        </p:spPr>
        <p:txBody>
          <a:bodyPr lIns="0" tIns="0" rIns="0" bIns="0"/>
          <a:lstStyle/>
          <a:p>
            <a:endParaRPr lang="en-US" b="1"/>
          </a:p>
        </p:txBody>
      </p:sp>
      <p:sp>
        <p:nvSpPr>
          <p:cNvPr id="12" name="AutoShape 13"/>
          <p:cNvSpPr>
            <a:spLocks/>
          </p:cNvSpPr>
          <p:nvPr/>
        </p:nvSpPr>
        <p:spPr bwMode="auto">
          <a:xfrm>
            <a:off x="6934895" y="5999187"/>
            <a:ext cx="744538" cy="238125"/>
          </a:xfrm>
          <a:prstGeom prst="rightArrow">
            <a:avLst>
              <a:gd name="adj1" fmla="val 51028"/>
              <a:gd name="adj2" fmla="val 98143"/>
            </a:avLst>
          </a:prstGeom>
          <a:solidFill>
            <a:srgbClr val="E2C200"/>
          </a:solidFill>
          <a:ln w="25400">
            <a:solidFill>
              <a:srgbClr val="E2C200"/>
            </a:solidFill>
            <a:miter lim="800000"/>
            <a:headEnd/>
            <a:tailEnd/>
          </a:ln>
        </p:spPr>
        <p:txBody>
          <a:bodyPr lIns="0" tIns="0" rIns="0" bIns="0"/>
          <a:lstStyle/>
          <a:p>
            <a:endParaRPr lang="en-US" b="1"/>
          </a:p>
        </p:txBody>
      </p:sp>
      <p:sp>
        <p:nvSpPr>
          <p:cNvPr id="13" name="AutoShape 14"/>
          <p:cNvSpPr>
            <a:spLocks/>
          </p:cNvSpPr>
          <p:nvPr/>
        </p:nvSpPr>
        <p:spPr bwMode="auto">
          <a:xfrm>
            <a:off x="7717533" y="4404968"/>
            <a:ext cx="1146762" cy="1112264"/>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GPU</a:t>
            </a:r>
          </a:p>
          <a:p>
            <a:pPr marL="31750" algn="ctr">
              <a:tabLst>
                <a:tab pos="55563" algn="l"/>
                <a:tab pos="627063" algn="l"/>
                <a:tab pos="1198563" algn="l"/>
                <a:tab pos="1768475" algn="l"/>
                <a:tab pos="2333625" algn="l"/>
              </a:tabLst>
            </a:pPr>
            <a:r>
              <a:rPr lang="en-US" sz="1800" b="1" dirty="0">
                <a:solidFill>
                  <a:schemeClr val="tx1"/>
                </a:solidFill>
              </a:rPr>
              <a:t>code</a:t>
            </a:r>
          </a:p>
        </p:txBody>
      </p:sp>
      <p:sp>
        <p:nvSpPr>
          <p:cNvPr id="14" name="AutoShape 15"/>
          <p:cNvSpPr>
            <a:spLocks/>
          </p:cNvSpPr>
          <p:nvPr/>
        </p:nvSpPr>
        <p:spPr bwMode="auto">
          <a:xfrm>
            <a:off x="7717532" y="5632723"/>
            <a:ext cx="1174947" cy="1036637"/>
          </a:xfrm>
          <a:prstGeom prst="diamond">
            <a:avLst/>
          </a:prstGeom>
          <a:solidFill>
            <a:srgbClr val="FF7F00"/>
          </a:solidFill>
          <a:ln w="25400">
            <a:noFill/>
            <a:miter lim="800000"/>
            <a:headEnd/>
            <a:tailEnd/>
          </a:ln>
        </p:spPr>
        <p:txBody>
          <a:bodyPr lIns="0" tIns="0" rIns="0" bIns="0" anchor="ctr"/>
          <a:lstStyle/>
          <a:p>
            <a:pPr marL="31750" algn="ctr">
              <a:tabLst>
                <a:tab pos="55563" algn="l"/>
                <a:tab pos="627063" algn="l"/>
                <a:tab pos="1198563" algn="l"/>
                <a:tab pos="1768475" algn="l"/>
                <a:tab pos="2333625" algn="l"/>
              </a:tabLst>
            </a:pPr>
            <a:r>
              <a:rPr lang="en-US" sz="1800" b="1" dirty="0">
                <a:solidFill>
                  <a:schemeClr val="tx1"/>
                </a:solidFill>
              </a:rPr>
              <a:t>CPU</a:t>
            </a:r>
          </a:p>
          <a:p>
            <a:pPr marL="31750" algn="ctr">
              <a:tabLst>
                <a:tab pos="55563" algn="l"/>
                <a:tab pos="627063" algn="l"/>
                <a:tab pos="1198563" algn="l"/>
                <a:tab pos="1768475" algn="l"/>
                <a:tab pos="2333625" algn="l"/>
              </a:tabLst>
            </a:pPr>
            <a:r>
              <a:rPr lang="en-US" sz="1800" b="1" dirty="0">
                <a:solidFill>
                  <a:schemeClr val="tx1"/>
                </a:solidFill>
              </a:rPr>
              <a:t>code</a:t>
            </a:r>
          </a:p>
        </p:txBody>
      </p:sp>
    </p:spTree>
    <p:extLst>
      <p:ext uri="{BB962C8B-B14F-4D97-AF65-F5344CB8AC3E}">
        <p14:creationId xmlns:p14="http://schemas.microsoft.com/office/powerpoint/2010/main" val="2926917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vector addition</a:t>
            </a:r>
          </a:p>
        </p:txBody>
      </p:sp>
      <p:sp>
        <p:nvSpPr>
          <p:cNvPr id="3" name="Content Placeholder 2"/>
          <p:cNvSpPr>
            <a:spLocks noGrp="1"/>
          </p:cNvSpPr>
          <p:nvPr>
            <p:ph idx="1"/>
          </p:nvPr>
        </p:nvSpPr>
        <p:spPr>
          <a:xfrm>
            <a:off x="107504" y="1600200"/>
            <a:ext cx="8856984" cy="5141168"/>
          </a:xfrm>
        </p:spPr>
        <p:txBody>
          <a:bodyPr>
            <a:normAutofit/>
          </a:bodyPr>
          <a:lstStyle/>
          <a:p>
            <a:r>
              <a:rPr lang="en-GB" dirty="0"/>
              <a:t>The “hello world” program of data parallel programming is a program to add two vectors</a:t>
            </a:r>
          </a:p>
          <a:p>
            <a:pPr marL="0" indent="0">
              <a:buNone/>
            </a:pPr>
            <a:r>
              <a:rPr lang="en-GB" dirty="0"/>
              <a:t>	</a:t>
            </a:r>
          </a:p>
          <a:p>
            <a:pPr marL="0" indent="0" algn="ctr">
              <a:buNone/>
            </a:pPr>
            <a:r>
              <a:rPr lang="en-GB" b="1" dirty="0">
                <a:solidFill>
                  <a:schemeClr val="accent3"/>
                </a:solidFill>
                <a:latin typeface="Courier New Bold"/>
              </a:rPr>
              <a:t>C[</a:t>
            </a:r>
            <a:r>
              <a:rPr lang="en-GB" b="1" dirty="0" err="1">
                <a:solidFill>
                  <a:schemeClr val="accent3"/>
                </a:solidFill>
                <a:latin typeface="Courier New Bold"/>
              </a:rPr>
              <a:t>i</a:t>
            </a:r>
            <a:r>
              <a:rPr lang="en-GB" b="1" dirty="0">
                <a:solidFill>
                  <a:schemeClr val="accent3"/>
                </a:solidFill>
                <a:latin typeface="Courier New Bold"/>
              </a:rPr>
              <a:t>] = A[</a:t>
            </a:r>
            <a:r>
              <a:rPr lang="en-GB" b="1" dirty="0" err="1">
                <a:solidFill>
                  <a:schemeClr val="accent3"/>
                </a:solidFill>
                <a:latin typeface="Courier New Bold"/>
              </a:rPr>
              <a:t>i</a:t>
            </a:r>
            <a:r>
              <a:rPr lang="en-GB" b="1" dirty="0">
                <a:solidFill>
                  <a:schemeClr val="accent3"/>
                </a:solidFill>
                <a:latin typeface="Courier New Bold"/>
              </a:rPr>
              <a:t>] + B[</a:t>
            </a:r>
            <a:r>
              <a:rPr lang="en-GB" b="1" dirty="0" err="1">
                <a:solidFill>
                  <a:schemeClr val="accent3"/>
                </a:solidFill>
                <a:latin typeface="Courier New Bold"/>
              </a:rPr>
              <a:t>i</a:t>
            </a:r>
            <a:r>
              <a:rPr lang="en-GB" b="1" dirty="0">
                <a:solidFill>
                  <a:schemeClr val="accent3"/>
                </a:solidFill>
                <a:latin typeface="Courier New Bold"/>
              </a:rPr>
              <a:t>] for </a:t>
            </a:r>
            <a:r>
              <a:rPr lang="en-GB" b="1" dirty="0" err="1">
                <a:solidFill>
                  <a:schemeClr val="accent3"/>
                </a:solidFill>
                <a:latin typeface="Courier New Bold"/>
              </a:rPr>
              <a:t>i</a:t>
            </a:r>
            <a:r>
              <a:rPr lang="en-GB" b="1" dirty="0">
                <a:solidFill>
                  <a:schemeClr val="accent3"/>
                </a:solidFill>
                <a:latin typeface="Courier New Bold"/>
              </a:rPr>
              <a:t>=0 to N-1</a:t>
            </a:r>
          </a:p>
          <a:p>
            <a:endParaRPr lang="en-GB" dirty="0"/>
          </a:p>
          <a:p>
            <a:r>
              <a:rPr lang="en-GB" dirty="0"/>
              <a:t>For the OpenCL solution, there are two parts</a:t>
            </a:r>
          </a:p>
          <a:p>
            <a:pPr lvl="1"/>
            <a:r>
              <a:rPr lang="en-GB" dirty="0"/>
              <a:t>Kernel code</a:t>
            </a:r>
          </a:p>
          <a:p>
            <a:pPr lvl="1"/>
            <a:r>
              <a:rPr lang="en-GB" dirty="0"/>
              <a:t>Host code</a:t>
            </a:r>
          </a:p>
        </p:txBody>
      </p:sp>
    </p:spTree>
    <p:extLst>
      <p:ext uri="{BB962C8B-B14F-4D97-AF65-F5344CB8AC3E}">
        <p14:creationId xmlns:p14="http://schemas.microsoft.com/office/powerpoint/2010/main" val="253095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zh-CN" altLang="en-US" dirty="0"/>
              <a:t>创建和设置 </a:t>
            </a:r>
            <a:r>
              <a:rPr lang="en-GB" altLang="zh-CN" dirty="0"/>
              <a:t>OpenCL </a:t>
            </a:r>
            <a:r>
              <a:rPr lang="zh-CN" altLang="en-US" dirty="0"/>
              <a:t>平台</a:t>
            </a:r>
            <a:endParaRPr lang="en-GB" altLang="zh-CN" dirty="0"/>
          </a:p>
        </p:txBody>
      </p:sp>
      <p:sp>
        <p:nvSpPr>
          <p:cNvPr id="8" name="Text Placeholder 7"/>
          <p:cNvSpPr>
            <a:spLocks noGrp="1"/>
          </p:cNvSpPr>
          <p:nvPr>
            <p:ph type="body" idx="1"/>
          </p:nvPr>
        </p:nvSpPr>
        <p:spPr/>
        <p:txBody>
          <a:bodyPr/>
          <a:lstStyle/>
          <a:p>
            <a:r>
              <a:rPr lang="zh-CN" altLang="en-US" dirty="0">
                <a:solidFill>
                  <a:schemeClr val="tx1"/>
                </a:solidFill>
              </a:rPr>
              <a:t>章节</a:t>
            </a:r>
            <a:r>
              <a:rPr lang="en-GB" dirty="0">
                <a:solidFill>
                  <a:schemeClr val="tx1"/>
                </a:solidFill>
              </a:rPr>
              <a:t> 1</a:t>
            </a:r>
          </a:p>
        </p:txBody>
      </p:sp>
    </p:spTree>
    <p:extLst>
      <p:ext uri="{BB962C8B-B14F-4D97-AF65-F5344CB8AC3E}">
        <p14:creationId xmlns:p14="http://schemas.microsoft.com/office/powerpoint/2010/main" val="805832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Kernel</a:t>
            </a:r>
          </a:p>
        </p:txBody>
      </p:sp>
      <p:sp>
        <p:nvSpPr>
          <p:cNvPr id="3" name="Content Placeholder 2"/>
          <p:cNvSpPr>
            <a:spLocks noGrp="1"/>
          </p:cNvSpPr>
          <p:nvPr>
            <p:ph idx="1"/>
          </p:nvPr>
        </p:nvSpPr>
        <p:spPr>
          <a:xfrm>
            <a:off x="107504" y="1916832"/>
            <a:ext cx="8928992" cy="4209331"/>
          </a:xfrm>
        </p:spPr>
        <p:txBody>
          <a:bodyPr>
            <a:noAutofit/>
          </a:bodyPr>
          <a:lstStyle/>
          <a:p>
            <a:pPr>
              <a:buNone/>
            </a:pPr>
            <a:r>
              <a:rPr lang="en-GB" sz="2800" b="1" spc="-150" dirty="0">
                <a:solidFill>
                  <a:schemeClr val="accent1"/>
                </a:solidFill>
                <a:latin typeface="Courier New Bold"/>
                <a:cs typeface="Courier New Bold"/>
              </a:rPr>
              <a:t>__kernel </a:t>
            </a:r>
            <a:r>
              <a:rPr lang="en-GB" sz="2800" b="1" spc="-150" dirty="0">
                <a:solidFill>
                  <a:schemeClr val="accent2"/>
                </a:solidFill>
                <a:latin typeface="Courier New Bold"/>
                <a:cs typeface="Courier New Bold"/>
              </a:rPr>
              <a:t>void</a:t>
            </a:r>
            <a:r>
              <a:rPr lang="en-GB" sz="2800" b="1" spc="-150" dirty="0">
                <a:latin typeface="Courier New Bold"/>
                <a:cs typeface="Courier New Bold"/>
              </a:rPr>
              <a:t> </a:t>
            </a:r>
            <a:r>
              <a:rPr lang="en-GB" sz="2800" b="1" spc="-150" dirty="0" err="1">
                <a:latin typeface="Courier New Bold"/>
                <a:cs typeface="Courier New Bold"/>
              </a:rPr>
              <a:t>vadd</a:t>
            </a:r>
            <a:r>
              <a:rPr lang="en-GB" sz="2800" b="1" spc="-150" dirty="0">
                <a:latin typeface="Courier New Bold"/>
                <a:cs typeface="Courier New Bold"/>
              </a:rPr>
              <a:t>(</a:t>
            </a:r>
            <a:r>
              <a:rPr lang="en-GB" sz="2800" b="1" spc="-150" dirty="0">
                <a:solidFill>
                  <a:schemeClr val="accent1"/>
                </a:solidFill>
                <a:latin typeface="Courier New Bold"/>
                <a:cs typeface="Courier New Bold"/>
              </a:rPr>
              <a:t>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*a,</a:t>
            </a:r>
          </a:p>
          <a:p>
            <a:pPr>
              <a:buNone/>
            </a:pPr>
            <a:r>
              <a:rPr lang="en-GB" sz="2800" b="1" spc="-150" dirty="0">
                <a:solidFill>
                  <a:schemeClr val="accent1"/>
                </a:solidFill>
                <a:latin typeface="Courier New Bold"/>
                <a:cs typeface="Courier New Bold"/>
              </a:rPr>
              <a:t>				     __global </a:t>
            </a:r>
            <a:r>
              <a:rPr lang="en-GB" sz="2800" b="1" spc="-150" dirty="0" err="1">
                <a:solidFill>
                  <a:schemeClr val="accent2"/>
                </a:solidFill>
                <a:latin typeface="Courier New Bold"/>
                <a:cs typeface="Courier New Bold"/>
              </a:rPr>
              <a:t>const</a:t>
            </a:r>
            <a:r>
              <a:rPr lang="en-GB" sz="2800" b="1" spc="-150" dirty="0">
                <a:solidFill>
                  <a:schemeClr val="accent2"/>
                </a:solidFill>
                <a:latin typeface="Courier New Bold"/>
                <a:cs typeface="Courier New Bold"/>
              </a:rPr>
              <a:t> float </a:t>
            </a:r>
            <a:r>
              <a:rPr lang="en-GB" sz="2800" b="1" spc="-150" dirty="0">
                <a:latin typeface="Courier New Bold"/>
                <a:cs typeface="Courier New Bold"/>
              </a:rPr>
              <a:t>*b,</a:t>
            </a:r>
          </a:p>
          <a:p>
            <a:pPr>
              <a:buNone/>
            </a:pPr>
            <a:r>
              <a:rPr lang="en-GB" sz="2800" b="1" spc="-150" dirty="0">
                <a:solidFill>
                  <a:schemeClr val="accent1"/>
                </a:solidFill>
                <a:latin typeface="Courier New Bold"/>
                <a:cs typeface="Courier New Bold"/>
              </a:rPr>
              <a:t>				     __global       </a:t>
            </a:r>
            <a:r>
              <a:rPr lang="en-GB" sz="2800" b="1" spc="-150" dirty="0">
                <a:solidFill>
                  <a:schemeClr val="accent2"/>
                </a:solidFill>
                <a:latin typeface="Courier New Bold"/>
                <a:cs typeface="Courier New Bold"/>
              </a:rPr>
              <a:t>float</a:t>
            </a:r>
            <a:r>
              <a:rPr lang="en-GB" sz="2800" b="1" spc="-150" dirty="0">
                <a:latin typeface="Courier New Bold"/>
                <a:cs typeface="Courier New Bold"/>
              </a:rPr>
              <a:t> *c)</a:t>
            </a:r>
          </a:p>
          <a:p>
            <a:pPr>
              <a:buNone/>
            </a:pPr>
            <a:r>
              <a:rPr lang="en-GB" sz="2800" b="1" spc="-150" dirty="0">
                <a:latin typeface="Courier New Bold"/>
                <a:cs typeface="Courier New Bold"/>
              </a:rPr>
              <a:t> {</a:t>
            </a:r>
          </a:p>
          <a:p>
            <a:pPr>
              <a:buNone/>
            </a:pPr>
            <a:r>
              <a:rPr lang="en-GB" sz="2800" b="1" spc="-150" dirty="0">
                <a:latin typeface="Courier New Bold"/>
                <a:cs typeface="Courier New Bold"/>
              </a:rPr>
              <a:t>     </a:t>
            </a:r>
            <a:r>
              <a:rPr lang="en-GB" sz="2800" b="1" spc="-150" dirty="0" err="1">
                <a:solidFill>
                  <a:schemeClr val="accent2"/>
                </a:solidFill>
                <a:latin typeface="Courier New Bold"/>
                <a:cs typeface="Courier New Bold"/>
              </a:rPr>
              <a:t>int</a:t>
            </a:r>
            <a:r>
              <a:rPr lang="en-GB" sz="2800" b="1" spc="-150" dirty="0">
                <a:latin typeface="Courier New Bold"/>
                <a:cs typeface="Courier New Bold"/>
              </a:rPr>
              <a:t> </a:t>
            </a:r>
            <a:r>
              <a:rPr lang="en-GB" sz="2800" b="1" spc="-150" dirty="0" err="1">
                <a:latin typeface="Courier New Bold"/>
                <a:cs typeface="Courier New Bold"/>
              </a:rPr>
              <a:t>gid</a:t>
            </a:r>
            <a:r>
              <a:rPr lang="en-GB" sz="2800" b="1" spc="-150" dirty="0">
                <a:latin typeface="Courier New Bold"/>
                <a:cs typeface="Courier New Bold"/>
              </a:rPr>
              <a:t> = </a:t>
            </a:r>
            <a:r>
              <a:rPr lang="en-GB" sz="2800" b="1" spc="-150" dirty="0" err="1">
                <a:solidFill>
                  <a:schemeClr val="tx2">
                    <a:lumMod val="75000"/>
                  </a:schemeClr>
                </a:solidFill>
                <a:latin typeface="Courier New Bold"/>
                <a:cs typeface="Courier New Bold"/>
              </a:rPr>
              <a:t>get_global_id</a:t>
            </a:r>
            <a:r>
              <a:rPr lang="en-GB" sz="2800" b="1" spc="-150" dirty="0">
                <a:latin typeface="Courier New Bold"/>
                <a:cs typeface="Courier New Bold"/>
              </a:rPr>
              <a:t>(0);</a:t>
            </a:r>
          </a:p>
          <a:p>
            <a:pPr>
              <a:buNone/>
            </a:pPr>
            <a:r>
              <a:rPr lang="en-GB" sz="2800" b="1" spc="-150" dirty="0">
                <a:latin typeface="Courier New Bold"/>
                <a:cs typeface="Courier New Bold"/>
              </a:rPr>
              <a:t>     c[</a:t>
            </a:r>
            <a:r>
              <a:rPr lang="en-GB" sz="2800" b="1" spc="-150" dirty="0" err="1">
                <a:latin typeface="Courier New Bold"/>
                <a:cs typeface="Courier New Bold"/>
              </a:rPr>
              <a:t>gid</a:t>
            </a:r>
            <a:r>
              <a:rPr lang="en-GB" sz="2800" b="1" spc="-150" dirty="0">
                <a:latin typeface="Courier New Bold"/>
                <a:cs typeface="Courier New Bold"/>
              </a:rPr>
              <a:t>]  = a[</a:t>
            </a:r>
            <a:r>
              <a:rPr lang="en-GB" sz="2800" b="1" spc="-150" dirty="0" err="1">
                <a:latin typeface="Courier New Bold"/>
                <a:cs typeface="Courier New Bold"/>
              </a:rPr>
              <a:t>gid</a:t>
            </a:r>
            <a:r>
              <a:rPr lang="en-GB" sz="2800" b="1" spc="-150" dirty="0">
                <a:latin typeface="Courier New Bold"/>
                <a:cs typeface="Courier New Bold"/>
              </a:rPr>
              <a:t>] + b[</a:t>
            </a:r>
            <a:r>
              <a:rPr lang="en-GB" sz="2800" b="1" spc="-150" dirty="0" err="1">
                <a:latin typeface="Courier New Bold"/>
                <a:cs typeface="Courier New Bold"/>
              </a:rPr>
              <a:t>gid</a:t>
            </a:r>
            <a:r>
              <a:rPr lang="en-GB" sz="2800" b="1" spc="-150" dirty="0">
                <a:latin typeface="Courier New Bold"/>
                <a:cs typeface="Courier New Bold"/>
              </a:rPr>
              <a:t>];</a:t>
            </a:r>
          </a:p>
          <a:p>
            <a:pPr>
              <a:buNone/>
            </a:pPr>
            <a:r>
              <a:rPr lang="en-GB" sz="2800" b="1" spc="-150" dirty="0">
                <a:latin typeface="Courier New Bold"/>
                <a:cs typeface="Courier New Bold"/>
              </a:rPr>
              <a:t> }</a:t>
            </a:r>
          </a:p>
          <a:p>
            <a:pPr>
              <a:buNone/>
            </a:pPr>
            <a:endParaRPr lang="en-GB" sz="2400" b="1" dirty="0">
              <a:latin typeface="Courier New Bold"/>
              <a:cs typeface="Courier New Bold"/>
            </a:endParaRPr>
          </a:p>
        </p:txBody>
      </p:sp>
    </p:spTree>
    <p:extLst>
      <p:ext uri="{BB962C8B-B14F-4D97-AF65-F5344CB8AC3E}">
        <p14:creationId xmlns:p14="http://schemas.microsoft.com/office/powerpoint/2010/main" val="198465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Vector Addition – Host</a:t>
            </a:r>
          </a:p>
        </p:txBody>
      </p:sp>
      <p:sp>
        <p:nvSpPr>
          <p:cNvPr id="3" name="Content Placeholder 2"/>
          <p:cNvSpPr>
            <a:spLocks noGrp="1"/>
          </p:cNvSpPr>
          <p:nvPr>
            <p:ph idx="1"/>
          </p:nvPr>
        </p:nvSpPr>
        <p:spPr>
          <a:xfrm>
            <a:off x="107504" y="1600201"/>
            <a:ext cx="8856984" cy="3701007"/>
          </a:xfrm>
        </p:spPr>
        <p:txBody>
          <a:bodyPr>
            <a:normAutofit fontScale="77500" lnSpcReduction="20000"/>
          </a:bodyPr>
          <a:lstStyle/>
          <a:p>
            <a:r>
              <a:rPr lang="en-GB" dirty="0"/>
              <a:t>The </a:t>
            </a:r>
            <a:r>
              <a:rPr lang="en-GB" u="sng" dirty="0"/>
              <a:t>host program</a:t>
            </a:r>
            <a:r>
              <a:rPr lang="en-GB" dirty="0"/>
              <a:t> is the code that runs on the host to:</a:t>
            </a:r>
          </a:p>
          <a:p>
            <a:pPr lvl="1"/>
            <a:r>
              <a:rPr lang="en-GB" dirty="0"/>
              <a:t>Setup the environment for the OpenCL program</a:t>
            </a:r>
          </a:p>
          <a:p>
            <a:pPr lvl="1"/>
            <a:r>
              <a:rPr lang="en-GB" dirty="0"/>
              <a:t>Create and manage kernels</a:t>
            </a:r>
          </a:p>
          <a:p>
            <a:r>
              <a:rPr lang="en-GB" dirty="0"/>
              <a:t>5 simple steps in a basic host program:</a:t>
            </a:r>
          </a:p>
          <a:p>
            <a:pPr marL="971550" lvl="1" indent="-514350">
              <a:buFont typeface="+mj-lt"/>
              <a:buAutoNum type="arabicPeriod"/>
            </a:pPr>
            <a:r>
              <a:rPr lang="en-GB" dirty="0"/>
              <a:t>Define the </a:t>
            </a:r>
            <a:r>
              <a:rPr lang="en-GB" b="1" i="1" dirty="0">
                <a:solidFill>
                  <a:schemeClr val="accent6"/>
                </a:solidFill>
              </a:rPr>
              <a:t>platform</a:t>
            </a:r>
            <a:r>
              <a:rPr lang="en-GB" dirty="0">
                <a:solidFill>
                  <a:schemeClr val="accent6"/>
                </a:solidFill>
              </a:rPr>
              <a:t> </a:t>
            </a:r>
            <a:r>
              <a:rPr lang="en-GB" dirty="0"/>
              <a:t>… platform = </a:t>
            </a:r>
            <a:r>
              <a:rPr lang="en-GB" dirty="0" err="1"/>
              <a:t>devices+context+queues</a:t>
            </a:r>
            <a:endParaRPr lang="en-GB" dirty="0"/>
          </a:p>
          <a:p>
            <a:pPr marL="971550" lvl="1" indent="-514350">
              <a:buFont typeface="+mj-lt"/>
              <a:buAutoNum type="arabicPeriod"/>
            </a:pPr>
            <a:r>
              <a:rPr lang="en-GB" dirty="0"/>
              <a:t>Create and Build the </a:t>
            </a:r>
            <a:r>
              <a:rPr lang="en-GB" b="1" i="1" dirty="0">
                <a:solidFill>
                  <a:schemeClr val="accent6"/>
                </a:solidFill>
              </a:rPr>
              <a:t>program</a:t>
            </a:r>
            <a:r>
              <a:rPr lang="en-GB" dirty="0">
                <a:solidFill>
                  <a:schemeClr val="accent6"/>
                </a:solidFill>
              </a:rPr>
              <a:t> </a:t>
            </a:r>
            <a:r>
              <a:rPr lang="en-GB" dirty="0"/>
              <a:t>(dynamic library for kernels)</a:t>
            </a:r>
          </a:p>
          <a:p>
            <a:pPr marL="971550" lvl="1" indent="-514350">
              <a:buFont typeface="+mj-lt"/>
              <a:buAutoNum type="arabicPeriod"/>
            </a:pPr>
            <a:r>
              <a:rPr lang="en-GB" dirty="0"/>
              <a:t>Setup </a:t>
            </a:r>
            <a:r>
              <a:rPr lang="en-GB" b="1" i="1" dirty="0">
                <a:solidFill>
                  <a:schemeClr val="accent6"/>
                </a:solidFill>
              </a:rPr>
              <a:t>memory</a:t>
            </a:r>
            <a:r>
              <a:rPr lang="en-GB" dirty="0">
                <a:solidFill>
                  <a:schemeClr val="accent6"/>
                </a:solidFill>
              </a:rPr>
              <a:t> </a:t>
            </a:r>
            <a:r>
              <a:rPr lang="en-GB" dirty="0"/>
              <a:t>objects</a:t>
            </a:r>
          </a:p>
          <a:p>
            <a:pPr marL="971550" lvl="1" indent="-514350">
              <a:buFont typeface="+mj-lt"/>
              <a:buAutoNum type="arabicPeriod"/>
            </a:pPr>
            <a:r>
              <a:rPr lang="en-GB" dirty="0"/>
              <a:t>Define the </a:t>
            </a:r>
            <a:r>
              <a:rPr lang="en-GB" b="1" i="1" dirty="0">
                <a:solidFill>
                  <a:schemeClr val="accent6"/>
                </a:solidFill>
              </a:rPr>
              <a:t>kernel</a:t>
            </a:r>
            <a:r>
              <a:rPr lang="en-GB" dirty="0">
                <a:solidFill>
                  <a:schemeClr val="accent6"/>
                </a:solidFill>
              </a:rPr>
              <a:t> </a:t>
            </a:r>
            <a:r>
              <a:rPr lang="en-GB" dirty="0"/>
              <a:t>(attach arguments to kernel functions)</a:t>
            </a:r>
          </a:p>
          <a:p>
            <a:pPr marL="971550" lvl="1" indent="-514350">
              <a:buFont typeface="+mj-lt"/>
              <a:buAutoNum type="arabicPeriod"/>
            </a:pPr>
            <a:r>
              <a:rPr lang="en-GB" dirty="0"/>
              <a:t>Submit </a:t>
            </a:r>
            <a:r>
              <a:rPr lang="en-GB" b="1" i="1" dirty="0">
                <a:solidFill>
                  <a:schemeClr val="accent6"/>
                </a:solidFill>
              </a:rPr>
              <a:t>commands</a:t>
            </a:r>
            <a:r>
              <a:rPr lang="en-GB" dirty="0">
                <a:solidFill>
                  <a:schemeClr val="accent6"/>
                </a:solidFill>
              </a:rPr>
              <a:t> </a:t>
            </a:r>
            <a:r>
              <a:rPr lang="en-GB" dirty="0"/>
              <a:t>… transfer memory objects and execute kernels</a:t>
            </a:r>
          </a:p>
        </p:txBody>
      </p:sp>
      <p:pic>
        <p:nvPicPr>
          <p:cNvPr id="4" name="Picture 2"/>
          <p:cNvPicPr>
            <a:picLocks noChangeAspect="1" noChangeArrowheads="1"/>
          </p:cNvPicPr>
          <p:nvPr/>
        </p:nvPicPr>
        <p:blipFill>
          <a:blip r:embed="rId2" cstate="print"/>
          <a:srcRect/>
          <a:stretch>
            <a:fillRect/>
          </a:stretch>
        </p:blipFill>
        <p:spPr bwMode="auto">
          <a:xfrm>
            <a:off x="683568" y="5083060"/>
            <a:ext cx="1180414" cy="1516522"/>
          </a:xfrm>
          <a:prstGeom prst="rect">
            <a:avLst/>
          </a:prstGeom>
          <a:noFill/>
          <a:ln w="9525">
            <a:noFill/>
            <a:miter lim="800000"/>
            <a:headEnd/>
            <a:tailEnd/>
          </a:ln>
        </p:spPr>
      </p:pic>
      <p:sp>
        <p:nvSpPr>
          <p:cNvPr id="5" name="TextBox 4"/>
          <p:cNvSpPr txBox="1"/>
          <p:nvPr/>
        </p:nvSpPr>
        <p:spPr>
          <a:xfrm>
            <a:off x="3203848" y="5056491"/>
            <a:ext cx="4968552" cy="1569660"/>
          </a:xfrm>
          <a:prstGeom prst="rect">
            <a:avLst/>
          </a:prstGeom>
          <a:noFill/>
        </p:spPr>
        <p:txBody>
          <a:bodyPr wrap="square" rtlCol="0">
            <a:spAutoFit/>
          </a:bodyPr>
          <a:lstStyle/>
          <a:p>
            <a:r>
              <a:rPr lang="en-GB" sz="1600" dirty="0"/>
              <a:t>As we go over the next set of slides, cross reference  content on the slides to the reference card.  This will help you get used to the reference card and how to pull information from the card and express it in code. </a:t>
            </a:r>
          </a:p>
          <a:p>
            <a:endParaRPr lang="en-GB" sz="1600" dirty="0"/>
          </a:p>
        </p:txBody>
      </p:sp>
    </p:spTree>
    <p:extLst>
      <p:ext uri="{BB962C8B-B14F-4D97-AF65-F5344CB8AC3E}">
        <p14:creationId xmlns:p14="http://schemas.microsoft.com/office/powerpoint/2010/main" val="2235760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The basic platform and runtime APIs in OpenCL (using C)</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687070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lstStyle/>
          <a:p>
            <a:r>
              <a:rPr lang="en-GB" dirty="0"/>
              <a:t>1. Define the platform</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Grab the first available </a:t>
            </a:r>
            <a:r>
              <a:rPr lang="en-GB" sz="2400" dirty="0">
                <a:solidFill>
                  <a:schemeClr val="accent6"/>
                </a:solidFill>
              </a:rPr>
              <a:t>platform</a:t>
            </a:r>
            <a:r>
              <a:rPr lang="en-GB" sz="2400" dirty="0"/>
              <a:t>:</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clGetPlatformIDs</a:t>
            </a:r>
            <a:r>
              <a:rPr lang="en-GB" sz="2000" dirty="0">
                <a:latin typeface="Courier New Bold"/>
              </a:rPr>
              <a:t>(1, &amp;</a:t>
            </a:r>
            <a:r>
              <a:rPr lang="en-GB" sz="2000" dirty="0" err="1">
                <a:latin typeface="Courier New Bold"/>
              </a:rPr>
              <a:t>firstPlatformId</a:t>
            </a:r>
            <a:r>
              <a:rPr lang="en-GB" sz="2000" dirty="0">
                <a:latin typeface="Courier New Bold"/>
              </a:rPr>
              <a:t>, </a:t>
            </a:r>
          </a:p>
          <a:p>
            <a:pPr marL="457200" lvl="1" indent="0">
              <a:buNone/>
            </a:pPr>
            <a:r>
              <a:rPr lang="en-GB" sz="2000" dirty="0">
                <a:latin typeface="Courier New Bold"/>
              </a:rPr>
              <a:t>                               &amp;</a:t>
            </a:r>
            <a:r>
              <a:rPr lang="en-GB" sz="2000" dirty="0" err="1">
                <a:latin typeface="Courier New Bold"/>
              </a:rPr>
              <a:t>numPlatforms</a:t>
            </a:r>
            <a:r>
              <a:rPr lang="en-GB" sz="2000" dirty="0">
                <a:latin typeface="Courier New Bold"/>
              </a:rPr>
              <a:t>);</a:t>
            </a:r>
          </a:p>
          <a:p>
            <a:pPr marL="457200" lvl="1" indent="0">
              <a:buNone/>
            </a:pPr>
            <a:endParaRPr lang="en-GB" sz="1400" dirty="0">
              <a:latin typeface="Letter Gothic Std"/>
            </a:endParaRPr>
          </a:p>
          <a:p>
            <a:pPr marL="357188" indent="-357188"/>
            <a:r>
              <a:rPr lang="en-GB" sz="2400" dirty="0"/>
              <a:t>Use the first CPU </a:t>
            </a:r>
            <a:r>
              <a:rPr lang="en-GB" sz="2400" dirty="0">
                <a:solidFill>
                  <a:schemeClr val="accent6"/>
                </a:solidFill>
              </a:rPr>
              <a:t>device </a:t>
            </a:r>
            <a:r>
              <a:rPr lang="en-GB" sz="2400" dirty="0"/>
              <a:t>the platform provides:</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clGetDeviceIDs</a:t>
            </a:r>
            <a:r>
              <a:rPr lang="en-GB" sz="2000" dirty="0">
                <a:latin typeface="Courier New Bold"/>
              </a:rPr>
              <a:t>(</a:t>
            </a:r>
            <a:r>
              <a:rPr lang="en-GB" sz="2000" dirty="0" err="1">
                <a:latin typeface="Courier New Bold"/>
              </a:rPr>
              <a:t>firstPlatformId</a:t>
            </a:r>
            <a:r>
              <a:rPr lang="en-GB" sz="2000" dirty="0">
                <a:latin typeface="Courier New Bold"/>
              </a:rPr>
              <a:t>,</a:t>
            </a:r>
          </a:p>
          <a:p>
            <a:pPr marL="457200" lvl="1" indent="0">
              <a:buNone/>
            </a:pPr>
            <a:r>
              <a:rPr lang="en-GB" sz="2000" dirty="0">
                <a:latin typeface="Courier New Bold"/>
              </a:rPr>
              <a:t>            CL_DEVICE_TYPE_CPU, 1, &amp;</a:t>
            </a:r>
            <a:r>
              <a:rPr lang="en-GB" sz="2000" dirty="0" err="1">
                <a:latin typeface="Courier New Bold"/>
              </a:rPr>
              <a:t>device_id</a:t>
            </a:r>
            <a:r>
              <a:rPr lang="en-GB" sz="2000" dirty="0">
                <a:latin typeface="Courier New Bold"/>
              </a:rPr>
              <a:t>, NULL);</a:t>
            </a:r>
          </a:p>
          <a:p>
            <a:pPr marL="457200" lvl="1" indent="0">
              <a:buNone/>
            </a:pPr>
            <a:endParaRPr lang="en-GB" sz="1400" dirty="0">
              <a:latin typeface="Letter Gothic Std"/>
            </a:endParaRPr>
          </a:p>
          <a:p>
            <a:pPr marL="357188" indent="-357188"/>
            <a:r>
              <a:rPr lang="en-GB" sz="2400" dirty="0"/>
              <a:t>Create a simple </a:t>
            </a:r>
            <a:r>
              <a:rPr lang="en-GB" sz="2400" dirty="0">
                <a:solidFill>
                  <a:schemeClr val="accent6"/>
                </a:solidFill>
              </a:rPr>
              <a:t>context </a:t>
            </a:r>
            <a:r>
              <a:rPr lang="en-GB" sz="2400" dirty="0"/>
              <a:t>with a single device:</a:t>
            </a:r>
          </a:p>
          <a:p>
            <a:pPr marL="457200" lvl="1" indent="0">
              <a:buNone/>
            </a:pPr>
            <a:r>
              <a:rPr lang="en-GB" sz="2000" dirty="0">
                <a:latin typeface="Courier New Bold"/>
              </a:rPr>
              <a:t>context = </a:t>
            </a:r>
            <a:r>
              <a:rPr lang="en-GB" sz="2000" dirty="0" err="1">
                <a:solidFill>
                  <a:schemeClr val="tx2">
                    <a:lumMod val="75000"/>
                  </a:schemeClr>
                </a:solidFill>
                <a:latin typeface="Courier New Bold"/>
              </a:rPr>
              <a:t>clCreateContext</a:t>
            </a:r>
            <a:r>
              <a:rPr lang="en-GB" sz="2000" dirty="0">
                <a:latin typeface="Courier New Bold"/>
              </a:rPr>
              <a:t>(</a:t>
            </a:r>
            <a:r>
              <a:rPr lang="en-GB" sz="2000" dirty="0" err="1">
                <a:latin typeface="Courier New Bold"/>
              </a:rPr>
              <a:t>firstPlatformId</a:t>
            </a:r>
            <a:r>
              <a:rPr lang="en-GB" sz="2000" dirty="0">
                <a:latin typeface="Courier New Bold"/>
              </a:rPr>
              <a:t>, 1,</a:t>
            </a:r>
          </a:p>
          <a:p>
            <a:pPr marL="457200" lvl="1" indent="0">
              <a:buNone/>
            </a:pPr>
            <a:r>
              <a:rPr lang="en-GB" sz="2000" dirty="0">
                <a:latin typeface="Courier New Bold"/>
              </a:rPr>
              <a:t>                       &amp;</a:t>
            </a:r>
            <a:r>
              <a:rPr lang="en-GB" sz="2000" dirty="0" err="1">
                <a:latin typeface="Courier New Bold"/>
              </a:rPr>
              <a:t>device_id</a:t>
            </a:r>
            <a:r>
              <a:rPr lang="en-GB" sz="2000" dirty="0">
                <a:latin typeface="Courier New Bold"/>
              </a:rPr>
              <a:t>, NULL, NULL, &amp;err);</a:t>
            </a:r>
          </a:p>
          <a:p>
            <a:pPr marL="457200" lvl="1" indent="0">
              <a:buNone/>
            </a:pPr>
            <a:endParaRPr lang="en-GB" sz="1400" dirty="0">
              <a:latin typeface="Letter Gothic Std"/>
            </a:endParaRPr>
          </a:p>
          <a:p>
            <a:pPr marL="357188" indent="-357188"/>
            <a:r>
              <a:rPr lang="en-GB" sz="2400" dirty="0"/>
              <a:t>Create a simple </a:t>
            </a:r>
            <a:r>
              <a:rPr lang="en-GB" sz="2400" dirty="0">
                <a:solidFill>
                  <a:schemeClr val="accent6"/>
                </a:solidFill>
              </a:rPr>
              <a:t>command-queue</a:t>
            </a:r>
            <a:r>
              <a:rPr lang="en-GB" sz="2400" dirty="0">
                <a:solidFill>
                  <a:schemeClr val="accent3"/>
                </a:solidFill>
              </a:rPr>
              <a:t> </a:t>
            </a:r>
            <a:r>
              <a:rPr lang="en-GB" sz="2400" dirty="0"/>
              <a:t>to feed our device:</a:t>
            </a:r>
          </a:p>
          <a:p>
            <a:pPr marL="457200" lvl="1" indent="0">
              <a:buNone/>
            </a:pPr>
            <a:r>
              <a:rPr lang="en-GB" sz="2000" dirty="0">
                <a:latin typeface="Courier New Bold"/>
              </a:rPr>
              <a:t>commands = </a:t>
            </a:r>
            <a:r>
              <a:rPr lang="en-GB" sz="2000" dirty="0" err="1">
                <a:solidFill>
                  <a:schemeClr val="tx2">
                    <a:lumMod val="75000"/>
                  </a:schemeClr>
                </a:solidFill>
                <a:latin typeface="Courier New Bold"/>
              </a:rPr>
              <a:t>clCreateCommandQueue</a:t>
            </a:r>
            <a:r>
              <a:rPr lang="en-GB" sz="2000" dirty="0">
                <a:latin typeface="Courier New Bold"/>
              </a:rPr>
              <a:t>(context, </a:t>
            </a:r>
            <a:r>
              <a:rPr lang="en-GB" sz="2000" dirty="0" err="1">
                <a:latin typeface="Courier New Bold"/>
              </a:rPr>
              <a:t>device_id</a:t>
            </a:r>
            <a:r>
              <a:rPr lang="en-GB" sz="2000" dirty="0">
                <a:latin typeface="Courier New Bold"/>
              </a:rPr>
              <a:t>,</a:t>
            </a:r>
          </a:p>
          <a:p>
            <a:pPr marL="457200" lvl="1" indent="0">
              <a:buNone/>
            </a:pPr>
            <a:r>
              <a:rPr lang="en-GB" sz="2000" dirty="0">
                <a:latin typeface="Courier New Bold"/>
              </a:rPr>
              <a:t>                                            0, &amp;err);</a:t>
            </a:r>
          </a:p>
        </p:txBody>
      </p:sp>
    </p:spTree>
    <p:extLst>
      <p:ext uri="{BB962C8B-B14F-4D97-AF65-F5344CB8AC3E}">
        <p14:creationId xmlns:p14="http://schemas.microsoft.com/office/powerpoint/2010/main" val="72766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Command-Queues</a:t>
            </a:r>
          </a:p>
        </p:txBody>
      </p:sp>
      <p:sp>
        <p:nvSpPr>
          <p:cNvPr id="5" name="Content Placeholder 4"/>
          <p:cNvSpPr>
            <a:spLocks noGrp="1"/>
          </p:cNvSpPr>
          <p:nvPr>
            <p:ph sz="half" idx="1"/>
          </p:nvPr>
        </p:nvSpPr>
        <p:spPr>
          <a:xfrm>
            <a:off x="179512" y="1600200"/>
            <a:ext cx="4316288" cy="5069160"/>
          </a:xfrm>
        </p:spPr>
        <p:txBody>
          <a:bodyPr>
            <a:normAutofit fontScale="85000" lnSpcReduction="20000"/>
          </a:bodyPr>
          <a:lstStyle/>
          <a:p>
            <a:r>
              <a:rPr lang="en-GB" dirty="0"/>
              <a:t>Commands include:</a:t>
            </a:r>
          </a:p>
          <a:p>
            <a:pPr lvl="1"/>
            <a:r>
              <a:rPr lang="en-GB" dirty="0"/>
              <a:t>Kernel executions</a:t>
            </a:r>
          </a:p>
          <a:p>
            <a:pPr lvl="1"/>
            <a:r>
              <a:rPr lang="en-GB" dirty="0"/>
              <a:t>Memory object management</a:t>
            </a:r>
          </a:p>
          <a:p>
            <a:pPr lvl="1"/>
            <a:r>
              <a:rPr lang="en-GB" dirty="0"/>
              <a:t>Synchronization</a:t>
            </a:r>
          </a:p>
          <a:p>
            <a:r>
              <a:rPr lang="en-GB" dirty="0"/>
              <a:t>The only way to submit </a:t>
            </a:r>
            <a:r>
              <a:rPr lang="en-GB" dirty="0">
                <a:solidFill>
                  <a:schemeClr val="accent1"/>
                </a:solidFill>
              </a:rPr>
              <a:t>commands</a:t>
            </a:r>
            <a:r>
              <a:rPr lang="en-GB" dirty="0"/>
              <a:t> to a device is through a </a:t>
            </a:r>
            <a:r>
              <a:rPr lang="en-GB" dirty="0">
                <a:solidFill>
                  <a:schemeClr val="accent6"/>
                </a:solidFill>
              </a:rPr>
              <a:t>command-queue</a:t>
            </a:r>
            <a:r>
              <a:rPr lang="en-GB" dirty="0"/>
              <a:t>.  </a:t>
            </a:r>
          </a:p>
          <a:p>
            <a:r>
              <a:rPr lang="en-GB" dirty="0"/>
              <a:t>Each command-queue points to a </a:t>
            </a:r>
            <a:r>
              <a:rPr lang="en-GB" dirty="0">
                <a:solidFill>
                  <a:schemeClr val="accent1"/>
                </a:solidFill>
              </a:rPr>
              <a:t>single</a:t>
            </a:r>
            <a:r>
              <a:rPr lang="en-GB" dirty="0"/>
              <a:t> device within a context. </a:t>
            </a:r>
          </a:p>
          <a:p>
            <a:r>
              <a:rPr lang="en-GB" dirty="0">
                <a:solidFill>
                  <a:schemeClr val="accent6"/>
                </a:solidFill>
              </a:rPr>
              <a:t>Multiple command-queues can feed a single device.</a:t>
            </a:r>
          </a:p>
          <a:p>
            <a:pPr lvl="1"/>
            <a:r>
              <a:rPr lang="en-GB" dirty="0"/>
              <a:t>Used to define independent streams of commands that don’t require synchronization</a:t>
            </a:r>
          </a:p>
          <a:p>
            <a:endParaRPr lang="en-GB" dirty="0"/>
          </a:p>
          <a:p>
            <a:endParaRPr lang="en-GB" dirty="0"/>
          </a:p>
        </p:txBody>
      </p:sp>
      <p:grpSp>
        <p:nvGrpSpPr>
          <p:cNvPr id="16" name="Group 15"/>
          <p:cNvGrpSpPr>
            <a:grpSpLocks/>
          </p:cNvGrpSpPr>
          <p:nvPr/>
        </p:nvGrpSpPr>
        <p:grpSpPr bwMode="auto">
          <a:xfrm>
            <a:off x="4783837" y="1763457"/>
            <a:ext cx="4036635" cy="4977911"/>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262407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264"/>
            <a:ext cx="8229600" cy="1143000"/>
          </a:xfrm>
        </p:spPr>
        <p:txBody>
          <a:bodyPr>
            <a:normAutofit fontScale="90000"/>
          </a:bodyPr>
          <a:lstStyle/>
          <a:p>
            <a:r>
              <a:rPr lang="en-GB" dirty="0"/>
              <a:t>Command-Queue execution details</a:t>
            </a:r>
          </a:p>
        </p:txBody>
      </p:sp>
      <p:sp>
        <p:nvSpPr>
          <p:cNvPr id="5" name="Content Placeholder 4"/>
          <p:cNvSpPr>
            <a:spLocks noGrp="1"/>
          </p:cNvSpPr>
          <p:nvPr>
            <p:ph sz="half" idx="1"/>
          </p:nvPr>
        </p:nvSpPr>
        <p:spPr>
          <a:xfrm>
            <a:off x="179511" y="1196752"/>
            <a:ext cx="6120681" cy="5544616"/>
          </a:xfrm>
        </p:spPr>
        <p:txBody>
          <a:bodyPr>
            <a:normAutofit/>
          </a:bodyPr>
          <a:lstStyle/>
          <a:p>
            <a:pPr marL="0" indent="0">
              <a:buNone/>
            </a:pPr>
            <a:r>
              <a:rPr lang="en-GB" sz="2400" b="1" i="1" dirty="0">
                <a:solidFill>
                  <a:schemeClr val="accent2"/>
                </a:solidFill>
              </a:rPr>
              <a:t>Command queues </a:t>
            </a:r>
            <a:r>
              <a:rPr lang="en-GB" sz="2400" dirty="0"/>
              <a:t>can be configured in different ways to control how commands execute</a:t>
            </a:r>
          </a:p>
          <a:p>
            <a:r>
              <a:rPr lang="en-GB" sz="2400" b="1" i="1" dirty="0">
                <a:solidFill>
                  <a:schemeClr val="accent2"/>
                </a:solidFill>
              </a:rPr>
              <a:t>In-order queues</a:t>
            </a:r>
            <a:r>
              <a:rPr lang="en-GB" sz="2400" dirty="0">
                <a:solidFill>
                  <a:schemeClr val="accent2"/>
                </a:solidFill>
              </a:rPr>
              <a:t>:</a:t>
            </a:r>
          </a:p>
          <a:p>
            <a:pPr lvl="1"/>
            <a:r>
              <a:rPr lang="en-GB" sz="1800" dirty="0"/>
              <a:t>Commands are </a:t>
            </a:r>
            <a:r>
              <a:rPr lang="en-GB" sz="1800" dirty="0" err="1"/>
              <a:t>enqueued</a:t>
            </a:r>
            <a:r>
              <a:rPr lang="en-GB" sz="1800" dirty="0"/>
              <a:t> and complete in the order they appear in the program (program-order)</a:t>
            </a:r>
          </a:p>
          <a:p>
            <a:r>
              <a:rPr lang="en-GB" sz="2400" b="1" i="1" dirty="0">
                <a:solidFill>
                  <a:schemeClr val="accent2"/>
                </a:solidFill>
              </a:rPr>
              <a:t>Out-of-order queues</a:t>
            </a:r>
            <a:r>
              <a:rPr lang="en-GB" sz="2400" dirty="0">
                <a:solidFill>
                  <a:schemeClr val="accent2"/>
                </a:solidFill>
              </a:rPr>
              <a:t>:</a:t>
            </a:r>
          </a:p>
          <a:p>
            <a:pPr lvl="1"/>
            <a:r>
              <a:rPr lang="en-GB" sz="1800" dirty="0"/>
              <a:t>Commands are </a:t>
            </a:r>
            <a:r>
              <a:rPr lang="en-GB" sz="1800" dirty="0" err="1"/>
              <a:t>enqueued</a:t>
            </a:r>
            <a:r>
              <a:rPr lang="en-GB" sz="1800" dirty="0"/>
              <a:t> in program-order but can execute (and hence complete) in any order.</a:t>
            </a:r>
          </a:p>
          <a:p>
            <a:r>
              <a:rPr lang="en-GB" sz="2400" dirty="0">
                <a:solidFill>
                  <a:schemeClr val="accent2"/>
                </a:solidFill>
              </a:rPr>
              <a:t>Execution of commands in the command-queue are guaranteed to be completed at synchronization points</a:t>
            </a:r>
          </a:p>
          <a:p>
            <a:pPr lvl="1"/>
            <a:r>
              <a:rPr lang="en-GB" sz="1800" dirty="0"/>
              <a:t>Discussed later</a:t>
            </a:r>
          </a:p>
        </p:txBody>
      </p:sp>
      <p:grpSp>
        <p:nvGrpSpPr>
          <p:cNvPr id="16" name="Group 15"/>
          <p:cNvGrpSpPr>
            <a:grpSpLocks/>
          </p:cNvGrpSpPr>
          <p:nvPr/>
        </p:nvGrpSpPr>
        <p:grpSpPr bwMode="auto">
          <a:xfrm>
            <a:off x="6390783" y="2302940"/>
            <a:ext cx="2655489" cy="3274705"/>
            <a:chOff x="3648" y="888"/>
            <a:chExt cx="1663" cy="2146"/>
          </a:xfrm>
        </p:grpSpPr>
        <p:sp>
          <p:nvSpPr>
            <p:cNvPr id="17" name="AutoShape 4"/>
            <p:cNvSpPr>
              <a:spLocks/>
            </p:cNvSpPr>
            <p:nvPr/>
          </p:nvSpPr>
          <p:spPr bwMode="auto">
            <a:xfrm>
              <a:off x="3648" y="888"/>
              <a:ext cx="1663" cy="1949"/>
            </a:xfrm>
            <a:prstGeom prst="roundRect">
              <a:avLst>
                <a:gd name="adj" fmla="val 4954"/>
              </a:avLst>
            </a:prstGeom>
            <a:solidFill>
              <a:srgbClr val="20538D">
                <a:alpha val="28627"/>
              </a:srgbClr>
            </a:solidFill>
            <a:ln w="6350">
              <a:solidFill>
                <a:srgbClr val="000000">
                  <a:alpha val="41960"/>
                </a:srgbClr>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pic>
          <p:nvPicPr>
            <p:cNvPr id="18" name="Picture 5"/>
            <p:cNvPicPr>
              <a:picLocks noChangeAspect="1" noChangeArrowheads="1"/>
            </p:cNvPicPr>
            <p:nvPr/>
          </p:nvPicPr>
          <p:blipFill>
            <a:blip r:embed="rId2" cstate="print"/>
            <a:srcRect/>
            <a:stretch>
              <a:fillRect/>
            </a:stretch>
          </p:blipFill>
          <p:spPr bwMode="auto">
            <a:xfrm>
              <a:off x="3717" y="1636"/>
              <a:ext cx="739" cy="1398"/>
            </a:xfrm>
            <a:prstGeom prst="rect">
              <a:avLst/>
            </a:prstGeom>
            <a:noFill/>
            <a:ln w="25400">
              <a:noFill/>
              <a:miter lim="800000"/>
              <a:headEnd/>
              <a:tailEnd/>
            </a:ln>
          </p:spPr>
        </p:pic>
        <p:pic>
          <p:nvPicPr>
            <p:cNvPr id="19" name="Picture 6"/>
            <p:cNvPicPr>
              <a:picLocks noChangeAspect="1" noChangeArrowheads="1"/>
            </p:cNvPicPr>
            <p:nvPr/>
          </p:nvPicPr>
          <p:blipFill>
            <a:blip r:embed="rId2" cstate="print"/>
            <a:srcRect/>
            <a:stretch>
              <a:fillRect/>
            </a:stretch>
          </p:blipFill>
          <p:spPr bwMode="auto">
            <a:xfrm>
              <a:off x="4565" y="1636"/>
              <a:ext cx="739" cy="1398"/>
            </a:xfrm>
            <a:prstGeom prst="rect">
              <a:avLst/>
            </a:prstGeom>
            <a:noFill/>
            <a:ln w="25400">
              <a:noFill/>
              <a:miter lim="800000"/>
              <a:headEnd/>
              <a:tailEnd/>
            </a:ln>
          </p:spPr>
        </p:pic>
        <p:sp>
          <p:nvSpPr>
            <p:cNvPr id="20" name="Rectangle 7"/>
            <p:cNvSpPr>
              <a:spLocks/>
            </p:cNvSpPr>
            <p:nvPr/>
          </p:nvSpPr>
          <p:spPr bwMode="auto">
            <a:xfrm>
              <a:off x="3845" y="1849"/>
              <a:ext cx="439"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1" name="Rectangle 8"/>
            <p:cNvSpPr>
              <a:spLocks/>
            </p:cNvSpPr>
            <p:nvPr/>
          </p:nvSpPr>
          <p:spPr bwMode="auto">
            <a:xfrm>
              <a:off x="4690" y="1849"/>
              <a:ext cx="435" cy="136"/>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600" b="1" i="0" u="none" strike="noStrike" kern="0" cap="none" spc="0" normalizeH="0" baseline="0" noProof="0" dirty="0">
                  <a:ln>
                    <a:noFill/>
                  </a:ln>
                  <a:solidFill>
                    <a:srgbClr val="003434"/>
                  </a:solidFill>
                  <a:effectLst/>
                  <a:uLnTx/>
                  <a:uFillTx/>
                  <a:latin typeface="Arial Narrow" pitchFamily="34" charset="0"/>
                  <a:ea typeface="ヒラギノ角ゴ ProN W3" charset="-128"/>
                  <a:cs typeface="Arial"/>
                  <a:sym typeface="Myriad Set Semibold" charset="0"/>
                </a:rPr>
                <a:t>Queue</a:t>
              </a:r>
            </a:p>
          </p:txBody>
        </p:sp>
        <p:sp>
          <p:nvSpPr>
            <p:cNvPr id="22" name="Rectangle 9"/>
            <p:cNvSpPr>
              <a:spLocks/>
            </p:cNvSpPr>
            <p:nvPr/>
          </p:nvSpPr>
          <p:spPr bwMode="auto">
            <a:xfrm>
              <a:off x="4248" y="2508"/>
              <a:ext cx="465" cy="177"/>
            </a:xfrm>
            <a:prstGeom prst="rect">
              <a:avLst/>
            </a:prstGeom>
            <a:noFill/>
            <a:ln w="12700">
              <a:noFill/>
              <a:miter lim="800000"/>
              <a:headEnd/>
              <a:tailEnd/>
            </a:ln>
          </p:spPr>
          <p:txBody>
            <a:bodyPr lIns="0" tIns="0" rIns="0" bIns="0"/>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800" b="1" i="0" u="none" strike="noStrike" kern="0" cap="none" spc="0" normalizeH="0" baseline="0" noProof="0" dirty="0">
                  <a:ln>
                    <a:noFill/>
                  </a:ln>
                  <a:effectLst/>
                  <a:uLnTx/>
                  <a:uFillTx/>
                  <a:latin typeface="Arial Narrow" pitchFamily="34" charset="0"/>
                  <a:ea typeface="ヒラギノ角ゴ ProN W3" charset="-128"/>
                  <a:cs typeface="Arial"/>
                  <a:sym typeface="Myriad Set Semibold" charset="0"/>
                </a:rPr>
                <a:t>Context</a:t>
              </a:r>
            </a:p>
          </p:txBody>
        </p:sp>
        <p:sp>
          <p:nvSpPr>
            <p:cNvPr id="23" name="Rounded Rectangle 22"/>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24" name="Rounded Rectangle 23"/>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1"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grpSp>
    </p:spTree>
    <p:extLst>
      <p:ext uri="{BB962C8B-B14F-4D97-AF65-F5344CB8AC3E}">
        <p14:creationId xmlns:p14="http://schemas.microsoft.com/office/powerpoint/2010/main" val="2154594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2. Create and Build the program</a:t>
            </a:r>
          </a:p>
        </p:txBody>
      </p:sp>
      <p:sp>
        <p:nvSpPr>
          <p:cNvPr id="3" name="Content Placeholder 2"/>
          <p:cNvSpPr>
            <a:spLocks noGrp="1"/>
          </p:cNvSpPr>
          <p:nvPr>
            <p:ph idx="1"/>
          </p:nvPr>
        </p:nvSpPr>
        <p:spPr>
          <a:xfrm>
            <a:off x="179512" y="980728"/>
            <a:ext cx="8964488" cy="5688632"/>
          </a:xfrm>
        </p:spPr>
        <p:txBody>
          <a:bodyPr>
            <a:noAutofit/>
          </a:bodyPr>
          <a:lstStyle/>
          <a:p>
            <a:r>
              <a:rPr lang="en-GB" sz="2400" dirty="0"/>
              <a:t>Define source code for the kernel-program as a string literal (great for toy programs) or read from a file (for real applications).</a:t>
            </a:r>
          </a:p>
          <a:p>
            <a:endParaRPr lang="en-GB" sz="2400" dirty="0"/>
          </a:p>
          <a:p>
            <a:r>
              <a:rPr lang="en-GB" sz="2400" dirty="0"/>
              <a:t>Build the </a:t>
            </a:r>
            <a:r>
              <a:rPr lang="en-GB" sz="2400" dirty="0">
                <a:solidFill>
                  <a:schemeClr val="accent6"/>
                </a:solidFill>
              </a:rPr>
              <a:t>program object</a:t>
            </a:r>
            <a:r>
              <a:rPr lang="en-GB" sz="2400" dirty="0"/>
              <a:t>:</a:t>
            </a:r>
          </a:p>
          <a:p>
            <a:pPr marL="457200" lvl="1" indent="0">
              <a:buNone/>
            </a:pPr>
            <a:endParaRPr lang="en-GB" sz="2000" dirty="0">
              <a:latin typeface="Courier New Bold"/>
            </a:endParaRPr>
          </a:p>
          <a:p>
            <a:pPr marL="457200" lvl="1" indent="0">
              <a:buNone/>
            </a:pPr>
            <a:r>
              <a:rPr lang="en-GB" sz="2000" dirty="0">
                <a:latin typeface="Courier New Bold"/>
              </a:rPr>
              <a:t>program = </a:t>
            </a:r>
            <a:r>
              <a:rPr lang="en-GB" sz="2000" dirty="0" err="1">
                <a:solidFill>
                  <a:schemeClr val="tx2">
                    <a:lumMod val="75000"/>
                  </a:schemeClr>
                </a:solidFill>
                <a:latin typeface="Courier New Bold"/>
              </a:rPr>
              <a:t>clCreateProgramWithSource</a:t>
            </a:r>
            <a:r>
              <a:rPr lang="en-GB" sz="2000" dirty="0">
                <a:latin typeface="Courier New Bold"/>
              </a:rPr>
              <a:t>(context, 1</a:t>
            </a:r>
          </a:p>
          <a:p>
            <a:pPr marL="457200" lvl="1" indent="0">
              <a:buNone/>
            </a:pPr>
            <a:r>
              <a:rPr lang="en-GB" sz="2000" dirty="0">
                <a:latin typeface="Courier New Bold"/>
              </a:rPr>
              <a:t>           (</a:t>
            </a:r>
            <a:r>
              <a:rPr lang="en-GB" sz="2000" dirty="0" err="1">
                <a:solidFill>
                  <a:schemeClr val="accent2"/>
                </a:solidFill>
                <a:latin typeface="Courier New Bold"/>
              </a:rPr>
              <a:t>const</a:t>
            </a:r>
            <a:r>
              <a:rPr lang="en-GB" sz="2000" dirty="0">
                <a:solidFill>
                  <a:schemeClr val="accent2"/>
                </a:solidFill>
                <a:latin typeface="Courier New Bold"/>
              </a:rPr>
              <a:t> char</a:t>
            </a:r>
            <a:r>
              <a:rPr lang="en-GB" sz="2000" dirty="0">
                <a:latin typeface="Courier New Bold"/>
              </a:rPr>
              <a:t>**) &amp;</a:t>
            </a:r>
            <a:r>
              <a:rPr lang="en-GB" sz="2000" dirty="0" err="1">
                <a:latin typeface="Courier New Bold"/>
              </a:rPr>
              <a:t>KernelSource</a:t>
            </a:r>
            <a:r>
              <a:rPr lang="en-GB" sz="2000" dirty="0">
                <a:latin typeface="Courier New Bold"/>
              </a:rPr>
              <a:t>, NULL, &amp;err);</a:t>
            </a:r>
          </a:p>
          <a:p>
            <a:pPr marL="457200" lvl="1" indent="0">
              <a:buNone/>
            </a:pPr>
            <a:endParaRPr lang="en-GB" sz="1400" dirty="0">
              <a:latin typeface="Courier New Bold"/>
            </a:endParaRPr>
          </a:p>
          <a:p>
            <a:pPr marL="357188" indent="-357188"/>
            <a:r>
              <a:rPr lang="en-GB" sz="2400" dirty="0">
                <a:solidFill>
                  <a:schemeClr val="accent6"/>
                </a:solidFill>
              </a:rPr>
              <a:t>Compile </a:t>
            </a:r>
            <a:r>
              <a:rPr lang="en-GB" sz="2400" dirty="0"/>
              <a:t>the program to create a “dynamic library” from which specific kernels can be pulled:</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clBuildProgram</a:t>
            </a:r>
            <a:r>
              <a:rPr lang="en-GB" sz="2000" dirty="0">
                <a:latin typeface="Courier New Bold"/>
              </a:rPr>
              <a:t>(program, 0, NULL,NULL,NULL,NULL);</a:t>
            </a:r>
            <a:endParaRPr lang="en-GB" sz="1400" dirty="0">
              <a:latin typeface="Courier New Bold"/>
            </a:endParaRPr>
          </a:p>
        </p:txBody>
      </p:sp>
    </p:spTree>
    <p:extLst>
      <p:ext uri="{BB962C8B-B14F-4D97-AF65-F5344CB8AC3E}">
        <p14:creationId xmlns:p14="http://schemas.microsoft.com/office/powerpoint/2010/main" val="59427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Error messages</a:t>
            </a:r>
          </a:p>
        </p:txBody>
      </p:sp>
      <p:sp>
        <p:nvSpPr>
          <p:cNvPr id="3" name="Content Placeholder 2"/>
          <p:cNvSpPr>
            <a:spLocks noGrp="1"/>
          </p:cNvSpPr>
          <p:nvPr>
            <p:ph idx="1"/>
          </p:nvPr>
        </p:nvSpPr>
        <p:spPr>
          <a:xfrm>
            <a:off x="179512" y="1196752"/>
            <a:ext cx="8964488" cy="5472608"/>
          </a:xfrm>
        </p:spPr>
        <p:txBody>
          <a:bodyPr>
            <a:noAutofit/>
          </a:bodyPr>
          <a:lstStyle/>
          <a:p>
            <a:pPr marL="357188" indent="-357188"/>
            <a:r>
              <a:rPr lang="en-GB" sz="2400" dirty="0"/>
              <a:t>Fetch and print </a:t>
            </a:r>
            <a:r>
              <a:rPr lang="en-GB" sz="2400" dirty="0">
                <a:solidFill>
                  <a:schemeClr val="accent6"/>
                </a:solidFill>
              </a:rPr>
              <a:t>error</a:t>
            </a:r>
            <a:r>
              <a:rPr lang="en-GB" sz="2400" dirty="0">
                <a:solidFill>
                  <a:schemeClr val="accent2">
                    <a:lumMod val="60000"/>
                    <a:lumOff val="40000"/>
                  </a:schemeClr>
                </a:solidFill>
              </a:rPr>
              <a:t> </a:t>
            </a:r>
            <a:r>
              <a:rPr lang="en-GB" sz="2400" dirty="0"/>
              <a:t>messages:</a:t>
            </a:r>
          </a:p>
          <a:p>
            <a:pPr marL="357188" indent="-357188"/>
            <a:endParaRPr lang="en-GB" sz="2400" dirty="0"/>
          </a:p>
          <a:p>
            <a:pPr marL="457200" lvl="1" indent="0">
              <a:buNone/>
            </a:pPr>
            <a:r>
              <a:rPr lang="en-GB" sz="2000" dirty="0">
                <a:solidFill>
                  <a:schemeClr val="accent2"/>
                </a:solidFill>
                <a:latin typeface="Courier New Bold"/>
              </a:rPr>
              <a:t>if</a:t>
            </a:r>
            <a:r>
              <a:rPr lang="en-GB" sz="2000" dirty="0">
                <a:latin typeface="Courier New Bold"/>
              </a:rPr>
              <a:t> (err != </a:t>
            </a:r>
            <a:r>
              <a:rPr lang="en-GB" sz="2000" dirty="0">
                <a:solidFill>
                  <a:schemeClr val="accent1"/>
                </a:solidFill>
                <a:latin typeface="Courier New Bold"/>
              </a:rPr>
              <a:t>CL_SUCCESS</a:t>
            </a:r>
            <a:r>
              <a:rPr lang="en-GB" sz="2000" dirty="0">
                <a:latin typeface="Courier New Bold"/>
              </a:rPr>
              <a:t>) {</a:t>
            </a:r>
          </a:p>
          <a:p>
            <a:pPr marL="457200" lvl="1" indent="0">
              <a:buNone/>
            </a:pPr>
            <a:r>
              <a:rPr lang="en-GB" sz="2000" dirty="0">
                <a:solidFill>
                  <a:schemeClr val="accent2"/>
                </a:solidFill>
                <a:latin typeface="Courier New Bold"/>
              </a:rPr>
              <a:t> </a:t>
            </a:r>
            <a:r>
              <a:rPr lang="en-GB" sz="2000" dirty="0" err="1">
                <a:solidFill>
                  <a:schemeClr val="accent2"/>
                </a:solidFill>
                <a:latin typeface="Courier New Bold"/>
              </a:rPr>
              <a:t>size_t</a:t>
            </a:r>
            <a:r>
              <a:rPr lang="en-GB" sz="2000" dirty="0">
                <a:latin typeface="Courier New Bold"/>
              </a:rPr>
              <a:t> </a:t>
            </a:r>
            <a:r>
              <a:rPr lang="en-GB" sz="2000" dirty="0" err="1">
                <a:latin typeface="Courier New Bold"/>
              </a:rPr>
              <a:t>len</a:t>
            </a:r>
            <a:r>
              <a:rPr lang="en-GB" sz="2000" dirty="0">
                <a:latin typeface="Courier New Bold"/>
              </a:rPr>
              <a:t>;</a:t>
            </a:r>
          </a:p>
          <a:p>
            <a:pPr marL="457200" lvl="1" indent="0">
              <a:buNone/>
            </a:pPr>
            <a:r>
              <a:rPr lang="en-GB" sz="2000" dirty="0">
                <a:solidFill>
                  <a:schemeClr val="accent2"/>
                </a:solidFill>
                <a:latin typeface="Courier New Bold"/>
              </a:rPr>
              <a:t> char</a:t>
            </a:r>
            <a:r>
              <a:rPr lang="en-GB" sz="2000" dirty="0">
                <a:latin typeface="Courier New Bold"/>
              </a:rPr>
              <a:t> buffer[2048];</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clGetProgramBuildInfo</a:t>
            </a:r>
            <a:r>
              <a:rPr lang="en-GB" sz="2000" dirty="0">
                <a:latin typeface="Courier New Bold"/>
              </a:rPr>
              <a:t>(program, </a:t>
            </a:r>
            <a:r>
              <a:rPr lang="en-GB" sz="2000" dirty="0" err="1">
                <a:latin typeface="Courier New Bold"/>
              </a:rPr>
              <a:t>device_id</a:t>
            </a:r>
            <a:r>
              <a:rPr lang="en-GB" sz="2000" dirty="0">
                <a:latin typeface="Courier New Bold"/>
              </a:rPr>
              <a:t>,   </a:t>
            </a:r>
          </a:p>
          <a:p>
            <a:pPr marL="457200" lvl="1" indent="0">
              <a:buNone/>
            </a:pPr>
            <a:r>
              <a:rPr lang="en-GB" sz="2000" dirty="0">
                <a:solidFill>
                  <a:schemeClr val="accent1"/>
                </a:solidFill>
                <a:latin typeface="Courier New Bold"/>
              </a:rPr>
              <a:t>  CL_PROGRAM_BUILD_LOG</a:t>
            </a: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(buffer), buffer, &amp;</a:t>
            </a:r>
            <a:r>
              <a:rPr lang="en-GB" sz="2000" dirty="0" err="1">
                <a:latin typeface="Courier New Bold"/>
              </a:rPr>
              <a:t>len</a:t>
            </a:r>
            <a:r>
              <a:rPr lang="en-GB" sz="2000" dirty="0">
                <a:latin typeface="Courier New Bold"/>
              </a:rPr>
              <a:t>);</a:t>
            </a:r>
          </a:p>
          <a:p>
            <a:pPr marL="457200" lvl="1" indent="0">
              <a:buNone/>
            </a:pPr>
            <a:r>
              <a:rPr lang="en-GB" sz="2000" dirty="0">
                <a:solidFill>
                  <a:schemeClr val="tx2">
                    <a:lumMod val="75000"/>
                  </a:schemeClr>
                </a:solidFill>
                <a:latin typeface="Courier New Bold"/>
              </a:rPr>
              <a:t> </a:t>
            </a:r>
            <a:r>
              <a:rPr lang="en-GB" sz="2000" dirty="0" err="1">
                <a:solidFill>
                  <a:schemeClr val="tx2">
                    <a:lumMod val="75000"/>
                  </a:schemeClr>
                </a:solidFill>
                <a:latin typeface="Courier New Bold"/>
              </a:rPr>
              <a:t>printf</a:t>
            </a:r>
            <a:r>
              <a:rPr lang="en-GB" sz="2000" dirty="0">
                <a:latin typeface="Courier New Bold"/>
              </a:rPr>
              <a:t>(“%s\n”, buffer);</a:t>
            </a:r>
          </a:p>
          <a:p>
            <a:pPr marL="457200" lvl="1" indent="0">
              <a:buNone/>
            </a:pPr>
            <a:r>
              <a:rPr lang="en-GB" sz="2000" dirty="0">
                <a:latin typeface="Courier New Bold"/>
              </a:rPr>
              <a:t>}</a:t>
            </a:r>
          </a:p>
          <a:p>
            <a:pPr marL="457200" lvl="1" indent="0">
              <a:buNone/>
            </a:pPr>
            <a:endParaRPr lang="en-GB" sz="2000" dirty="0">
              <a:latin typeface="Courier New Bold"/>
            </a:endParaRPr>
          </a:p>
          <a:p>
            <a:r>
              <a:rPr lang="en-GB" sz="2400" dirty="0"/>
              <a:t>Important to do check all your OpenCL API error messages!</a:t>
            </a:r>
          </a:p>
          <a:p>
            <a:endParaRPr lang="en-GB" sz="2400" dirty="0"/>
          </a:p>
          <a:p>
            <a:r>
              <a:rPr lang="en-GB" sz="2400" dirty="0"/>
              <a:t>Easier in C++ with try/catch (see later)</a:t>
            </a:r>
          </a:p>
        </p:txBody>
      </p:sp>
    </p:spTree>
    <p:extLst>
      <p:ext uri="{BB962C8B-B14F-4D97-AF65-F5344CB8AC3E}">
        <p14:creationId xmlns:p14="http://schemas.microsoft.com/office/powerpoint/2010/main" val="4020611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3. Setup Memory Objects</a:t>
            </a:r>
          </a:p>
        </p:txBody>
      </p:sp>
      <p:sp>
        <p:nvSpPr>
          <p:cNvPr id="3" name="Content Placeholder 2"/>
          <p:cNvSpPr>
            <a:spLocks noGrp="1"/>
          </p:cNvSpPr>
          <p:nvPr>
            <p:ph idx="1"/>
          </p:nvPr>
        </p:nvSpPr>
        <p:spPr>
          <a:xfrm>
            <a:off x="179512" y="980728"/>
            <a:ext cx="8784976" cy="5688632"/>
          </a:xfrm>
        </p:spPr>
        <p:txBody>
          <a:bodyPr>
            <a:noAutofit/>
          </a:bodyPr>
          <a:lstStyle/>
          <a:p>
            <a:r>
              <a:rPr lang="en-GB" sz="2400" dirty="0"/>
              <a:t>For vector addition we need 3 memory objects, one each for input vectors A and B, and one for the output vector C.</a:t>
            </a:r>
          </a:p>
          <a:p>
            <a:r>
              <a:rPr lang="en-GB" sz="2400" dirty="0"/>
              <a:t>Create input vectors and assign values </a:t>
            </a:r>
            <a:r>
              <a:rPr lang="en-GB" sz="2400" dirty="0">
                <a:solidFill>
                  <a:schemeClr val="accent6"/>
                </a:solidFill>
              </a:rPr>
              <a:t>on the host</a:t>
            </a:r>
            <a:r>
              <a:rPr lang="en-GB" sz="2400" dirty="0"/>
              <a:t>:</a:t>
            </a:r>
          </a:p>
          <a:p>
            <a:pPr marL="457200" lvl="1" indent="0">
              <a:buNone/>
            </a:pPr>
            <a:r>
              <a:rPr lang="en-GB" sz="2000" dirty="0">
                <a:solidFill>
                  <a:schemeClr val="accent2"/>
                </a:solidFill>
                <a:latin typeface="Courier New Bold"/>
              </a:rPr>
              <a:t>float</a:t>
            </a:r>
            <a:r>
              <a:rPr lang="en-GB" sz="2000" dirty="0">
                <a:latin typeface="Courier New Bold"/>
              </a:rPr>
              <a:t> </a:t>
            </a:r>
            <a:r>
              <a:rPr lang="en-GB" sz="2000" dirty="0" err="1">
                <a:latin typeface="Courier New Bold"/>
              </a:rPr>
              <a:t>h_a</a:t>
            </a:r>
            <a:r>
              <a:rPr lang="en-GB" sz="2000" dirty="0">
                <a:latin typeface="Courier New Bold"/>
              </a:rPr>
              <a:t>[LENGTH], </a:t>
            </a:r>
            <a:r>
              <a:rPr lang="en-GB" sz="2000" dirty="0" err="1">
                <a:latin typeface="Courier New Bold"/>
              </a:rPr>
              <a:t>h_b</a:t>
            </a:r>
            <a:r>
              <a:rPr lang="en-GB" sz="2000" dirty="0">
                <a:latin typeface="Courier New Bold"/>
              </a:rPr>
              <a:t>[LENGTH], </a:t>
            </a:r>
            <a:r>
              <a:rPr lang="en-GB" sz="2000" dirty="0" err="1">
                <a:latin typeface="Courier New Bold"/>
              </a:rPr>
              <a:t>h_c</a:t>
            </a:r>
            <a:r>
              <a:rPr lang="en-GB" sz="2000" dirty="0">
                <a:latin typeface="Courier New Bold"/>
              </a:rPr>
              <a:t>[LENGTH];</a:t>
            </a:r>
          </a:p>
          <a:p>
            <a:pPr marL="457200" lvl="1" indent="0">
              <a:buNone/>
            </a:pPr>
            <a:r>
              <a:rPr lang="en-GB" sz="2000" dirty="0">
                <a:solidFill>
                  <a:schemeClr val="accent2"/>
                </a:solidFill>
                <a:latin typeface="Courier New Bold"/>
              </a:rPr>
              <a:t>for</a:t>
            </a:r>
            <a:r>
              <a:rPr lang="en-GB" sz="2000" dirty="0">
                <a:latin typeface="Courier New Bold"/>
              </a:rPr>
              <a:t> (</a:t>
            </a:r>
            <a:r>
              <a:rPr lang="en-GB" sz="2000" dirty="0" err="1">
                <a:latin typeface="Courier New Bold"/>
              </a:rPr>
              <a:t>i</a:t>
            </a:r>
            <a:r>
              <a:rPr lang="en-GB" sz="2000" dirty="0">
                <a:latin typeface="Courier New Bold"/>
              </a:rPr>
              <a:t> = 0; </a:t>
            </a:r>
            <a:r>
              <a:rPr lang="en-GB" sz="2000" dirty="0" err="1">
                <a:latin typeface="Courier New Bold"/>
              </a:rPr>
              <a:t>i</a:t>
            </a:r>
            <a:r>
              <a:rPr lang="en-GB" sz="2000" dirty="0">
                <a:latin typeface="Courier New Bold"/>
              </a:rPr>
              <a:t> &lt; length; </a:t>
            </a:r>
            <a:r>
              <a:rPr lang="en-GB" sz="2000" dirty="0" err="1">
                <a:latin typeface="Courier New Bold"/>
              </a:rPr>
              <a:t>i</a:t>
            </a:r>
            <a:r>
              <a:rPr lang="en-GB" sz="2000" dirty="0">
                <a:latin typeface="Courier New Bold"/>
              </a:rPr>
              <a:t>++) {</a:t>
            </a:r>
          </a:p>
          <a:p>
            <a:pPr marL="457200" lvl="1" indent="0">
              <a:buNone/>
            </a:pPr>
            <a:r>
              <a:rPr lang="en-GB" sz="2000" dirty="0">
                <a:latin typeface="Courier New Bold"/>
              </a:rPr>
              <a:t>    </a:t>
            </a:r>
            <a:r>
              <a:rPr lang="en-GB" sz="2000" dirty="0" err="1">
                <a:latin typeface="Courier New Bold"/>
              </a:rPr>
              <a:t>h_a</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    </a:t>
            </a:r>
            <a:r>
              <a:rPr lang="en-GB" sz="2000" dirty="0" err="1">
                <a:latin typeface="Courier New Bold"/>
              </a:rPr>
              <a:t>h_b</a:t>
            </a:r>
            <a:r>
              <a:rPr lang="en-GB" sz="2000" dirty="0">
                <a:latin typeface="Courier New Bold"/>
              </a:rPr>
              <a:t>[</a:t>
            </a:r>
            <a:r>
              <a:rPr lang="en-GB" sz="2000" dirty="0" err="1">
                <a:latin typeface="Courier New Bold"/>
              </a:rPr>
              <a:t>i</a:t>
            </a:r>
            <a:r>
              <a:rPr lang="en-GB" sz="2000" dirty="0">
                <a:latin typeface="Courier New Bold"/>
              </a:rPr>
              <a:t>] = </a:t>
            </a:r>
            <a:r>
              <a:rPr lang="en-GB" sz="2000" dirty="0">
                <a:solidFill>
                  <a:schemeClr val="tx2">
                    <a:lumMod val="75000"/>
                  </a:schemeClr>
                </a:solidFill>
                <a:latin typeface="Courier New Bold"/>
              </a:rPr>
              <a:t>rand</a:t>
            </a:r>
            <a:r>
              <a:rPr lang="en-GB" sz="2000" dirty="0">
                <a:latin typeface="Courier New Bold"/>
              </a:rPr>
              <a:t>() / (</a:t>
            </a:r>
            <a:r>
              <a:rPr lang="en-GB" sz="2000" dirty="0">
                <a:solidFill>
                  <a:schemeClr val="accent2"/>
                </a:solidFill>
                <a:latin typeface="Courier New Bold"/>
              </a:rPr>
              <a:t>float</a:t>
            </a:r>
            <a:r>
              <a:rPr lang="en-GB" sz="2000" dirty="0">
                <a:latin typeface="Courier New Bold"/>
              </a:rPr>
              <a:t>)RAND_MAX;</a:t>
            </a:r>
          </a:p>
          <a:p>
            <a:pPr marL="457200" lvl="1" indent="0">
              <a:buNone/>
            </a:pPr>
            <a:r>
              <a:rPr lang="en-GB" sz="2000" dirty="0">
                <a:latin typeface="Courier New Bold"/>
              </a:rPr>
              <a:t>}</a:t>
            </a:r>
          </a:p>
          <a:p>
            <a:pPr marL="354013" indent="-354013"/>
            <a:r>
              <a:rPr lang="en-GB" sz="2400" dirty="0"/>
              <a:t>Define </a:t>
            </a:r>
            <a:r>
              <a:rPr lang="en-GB" sz="2400" dirty="0">
                <a:solidFill>
                  <a:schemeClr val="accent2"/>
                </a:solidFill>
              </a:rPr>
              <a:t>OpenCL </a:t>
            </a:r>
            <a:r>
              <a:rPr lang="en-GB" sz="2400" dirty="0"/>
              <a:t>memory objects:</a:t>
            </a:r>
          </a:p>
          <a:p>
            <a:pPr marL="457200" lvl="1" indent="0">
              <a:buNone/>
            </a:pPr>
            <a:r>
              <a:rPr lang="en-GB" sz="2000" dirty="0" err="1">
                <a:latin typeface="Courier New Bold"/>
              </a:rPr>
              <a:t>d_a</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p>
          <a:p>
            <a:pPr marL="457200" lvl="1" indent="0">
              <a:buNone/>
            </a:pPr>
            <a:r>
              <a:rPr lang="en-GB" sz="2000" dirty="0" err="1">
                <a:latin typeface="Courier New Bold"/>
              </a:rPr>
              <a:t>d_b</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CL_MEM_READ_ONLY,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p>
          <a:p>
            <a:pPr marL="457200" lvl="1" indent="0">
              <a:buNone/>
            </a:pPr>
            <a:r>
              <a:rPr lang="en-GB" sz="2000" dirty="0" err="1">
                <a:latin typeface="Courier New Bold"/>
              </a:rPr>
              <a:t>d_c</a:t>
            </a:r>
            <a:r>
              <a:rPr lang="en-GB" sz="2000" dirty="0">
                <a:latin typeface="Courier New Bold"/>
              </a:rPr>
              <a:t> = </a:t>
            </a:r>
            <a:r>
              <a:rPr lang="en-GB" sz="2000" dirty="0" err="1">
                <a:solidFill>
                  <a:schemeClr val="tx2">
                    <a:lumMod val="75000"/>
                  </a:schemeClr>
                </a:solidFill>
                <a:latin typeface="Courier New Bold"/>
              </a:rPr>
              <a:t>clCreateBuffer</a:t>
            </a:r>
            <a:r>
              <a:rPr lang="en-GB" sz="2000" dirty="0">
                <a:latin typeface="Courier New Bold"/>
              </a:rPr>
              <a:t>(context, CL_MEM_WRITE_ONLY,</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NULL, NULL);</a:t>
            </a:r>
            <a:endParaRPr lang="en-GB" sz="1400" dirty="0">
              <a:latin typeface="Courier New Bold"/>
            </a:endParaRPr>
          </a:p>
          <a:p>
            <a:pPr marL="457200" lvl="1" indent="0">
              <a:buNone/>
            </a:pPr>
            <a:endParaRPr lang="en-GB" sz="1400" dirty="0">
              <a:solidFill>
                <a:prstClr val="white"/>
              </a:solidFill>
              <a:latin typeface="Letter Gothic Std"/>
            </a:endParaRPr>
          </a:p>
          <a:p>
            <a:pPr marL="457200" lvl="1" indent="0">
              <a:buNone/>
            </a:pPr>
            <a:endParaRPr lang="en-GB" sz="1400" dirty="0">
              <a:latin typeface="Letter Gothic Std"/>
            </a:endParaRPr>
          </a:p>
        </p:txBody>
      </p:sp>
    </p:spTree>
    <p:extLst>
      <p:ext uri="{BB962C8B-B14F-4D97-AF65-F5344CB8AC3E}">
        <p14:creationId xmlns:p14="http://schemas.microsoft.com/office/powerpoint/2010/main" val="2247506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do we put in device memory?</a:t>
            </a:r>
          </a:p>
        </p:txBody>
      </p:sp>
      <p:sp>
        <p:nvSpPr>
          <p:cNvPr id="3" name="Content Placeholder 2"/>
          <p:cNvSpPr>
            <a:spLocks noGrp="1"/>
          </p:cNvSpPr>
          <p:nvPr>
            <p:ph idx="1"/>
          </p:nvPr>
        </p:nvSpPr>
        <p:spPr>
          <a:xfrm>
            <a:off x="457200" y="1484784"/>
            <a:ext cx="8229600" cy="4752528"/>
          </a:xfrm>
        </p:spPr>
        <p:txBody>
          <a:bodyPr>
            <a:normAutofit fontScale="77500" lnSpcReduction="20000"/>
          </a:bodyPr>
          <a:lstStyle/>
          <a:p>
            <a:pPr marL="0" indent="0">
              <a:buNone/>
            </a:pPr>
            <a:r>
              <a:rPr lang="en-GB" dirty="0"/>
              <a:t>Memory Objects: </a:t>
            </a:r>
          </a:p>
          <a:p>
            <a:r>
              <a:rPr lang="en-GB" dirty="0"/>
              <a:t>A handle to a reference-counted region of </a:t>
            </a:r>
            <a:r>
              <a:rPr lang="en-GB" dirty="0">
                <a:solidFill>
                  <a:schemeClr val="accent2"/>
                </a:solidFill>
              </a:rPr>
              <a:t>global </a:t>
            </a:r>
            <a:r>
              <a:rPr lang="en-GB" dirty="0"/>
              <a:t>memory.</a:t>
            </a:r>
          </a:p>
          <a:p>
            <a:pPr lvl="1"/>
            <a:endParaRPr lang="en-GB" dirty="0"/>
          </a:p>
          <a:p>
            <a:pPr marL="0" indent="0">
              <a:buNone/>
            </a:pPr>
            <a:r>
              <a:rPr lang="en-GB" dirty="0"/>
              <a:t>There are two kinds of memory object</a:t>
            </a:r>
          </a:p>
          <a:p>
            <a:r>
              <a:rPr lang="en-GB" b="1" i="1" dirty="0">
                <a:solidFill>
                  <a:schemeClr val="accent2"/>
                </a:solidFill>
              </a:rPr>
              <a:t>Buffer</a:t>
            </a:r>
            <a:r>
              <a:rPr lang="en-GB" dirty="0">
                <a:solidFill>
                  <a:schemeClr val="accent2"/>
                </a:solidFill>
              </a:rPr>
              <a:t> </a:t>
            </a:r>
            <a:r>
              <a:rPr lang="en-GB" dirty="0"/>
              <a:t>object: </a:t>
            </a:r>
          </a:p>
          <a:p>
            <a:pPr lvl="1"/>
            <a:r>
              <a:rPr lang="en-GB" dirty="0"/>
              <a:t>Defines a linear collection of bytes (“</a:t>
            </a:r>
            <a:r>
              <a:rPr lang="en-GB" i="1" dirty="0"/>
              <a:t>just a C array”</a:t>
            </a:r>
            <a:r>
              <a:rPr lang="en-GB" dirty="0"/>
              <a:t>).</a:t>
            </a:r>
          </a:p>
          <a:p>
            <a:pPr lvl="1"/>
            <a:r>
              <a:rPr lang="en-GB" dirty="0"/>
              <a:t>The contents of buffer objects are fully exposed within kernels and can be accessed using pointers</a:t>
            </a:r>
          </a:p>
          <a:p>
            <a:r>
              <a:rPr lang="en-GB" b="1" i="1" dirty="0">
                <a:solidFill>
                  <a:schemeClr val="accent2"/>
                </a:solidFill>
              </a:rPr>
              <a:t>Image</a:t>
            </a:r>
            <a:r>
              <a:rPr lang="en-GB" dirty="0">
                <a:solidFill>
                  <a:schemeClr val="accent2"/>
                </a:solidFill>
              </a:rPr>
              <a:t> </a:t>
            </a:r>
            <a:r>
              <a:rPr lang="en-GB" dirty="0"/>
              <a:t>object: </a:t>
            </a:r>
          </a:p>
          <a:p>
            <a:pPr lvl="1"/>
            <a:r>
              <a:rPr lang="en-GB" dirty="0"/>
              <a:t>Defines a two- or three-dimensional region of memory.</a:t>
            </a:r>
          </a:p>
          <a:p>
            <a:pPr lvl="1"/>
            <a:r>
              <a:rPr lang="en-GB" dirty="0"/>
              <a:t>Image data can </a:t>
            </a:r>
            <a:r>
              <a:rPr lang="en-GB" dirty="0">
                <a:solidFill>
                  <a:schemeClr val="accent2"/>
                </a:solidFill>
              </a:rPr>
              <a:t>only </a:t>
            </a:r>
            <a:r>
              <a:rPr lang="en-GB" dirty="0"/>
              <a:t>be accessed with read and write functions, i.e. these are opaque data structures.  The read functions use a sampler.</a:t>
            </a:r>
          </a:p>
          <a:p>
            <a:endParaRPr lang="en-GB" dirty="0"/>
          </a:p>
          <a:p>
            <a:endParaRPr lang="en-GB" dirty="0"/>
          </a:p>
          <a:p>
            <a:endParaRPr lang="en-GB" dirty="0"/>
          </a:p>
        </p:txBody>
      </p:sp>
      <p:sp>
        <p:nvSpPr>
          <p:cNvPr id="4" name="TextBox 3"/>
          <p:cNvSpPr txBox="1"/>
          <p:nvPr/>
        </p:nvSpPr>
        <p:spPr>
          <a:xfrm>
            <a:off x="3923928" y="6300608"/>
            <a:ext cx="5199450" cy="584776"/>
          </a:xfrm>
          <a:prstGeom prst="rect">
            <a:avLst/>
          </a:prstGeom>
          <a:noFill/>
        </p:spPr>
        <p:txBody>
          <a:bodyPr wrap="square" rtlCol="0">
            <a:spAutoFit/>
          </a:bodyPr>
          <a:lstStyle/>
          <a:p>
            <a:r>
              <a:rPr lang="en-GB" sz="1600" dirty="0">
                <a:solidFill>
                  <a:schemeClr val="accent1"/>
                </a:solidFill>
              </a:rPr>
              <a:t>Used when interfacing with a graphics API such as OpenGL.  We won’t use image objects in this tutorial.</a:t>
            </a:r>
          </a:p>
        </p:txBody>
      </p:sp>
    </p:spTree>
    <p:extLst>
      <p:ext uri="{BB962C8B-B14F-4D97-AF65-F5344CB8AC3E}">
        <p14:creationId xmlns:p14="http://schemas.microsoft.com/office/powerpoint/2010/main" val="250218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zh-CN" altLang="en-US" dirty="0"/>
              <a:t>创建和设置 </a:t>
            </a:r>
            <a:r>
              <a:rPr lang="en-GB" altLang="zh-CN" dirty="0"/>
              <a:t>OpenCL </a:t>
            </a:r>
            <a:r>
              <a:rPr lang="zh-CN" altLang="en-US" dirty="0"/>
              <a:t>平台</a:t>
            </a:r>
            <a:br>
              <a:rPr lang="en-GB" altLang="zh-CN" dirty="0"/>
            </a:br>
            <a:r>
              <a:rPr lang="zh-CN" altLang="en-US" dirty="0"/>
              <a:t>的一些注意事项</a:t>
            </a:r>
            <a:endParaRPr lang="en-GB" dirty="0"/>
          </a:p>
        </p:txBody>
      </p:sp>
      <p:sp>
        <p:nvSpPr>
          <p:cNvPr id="5" name="Content Placeholder 4"/>
          <p:cNvSpPr>
            <a:spLocks noGrp="1"/>
          </p:cNvSpPr>
          <p:nvPr>
            <p:ph idx="1"/>
          </p:nvPr>
        </p:nvSpPr>
        <p:spPr>
          <a:xfrm>
            <a:off x="179512" y="1600200"/>
            <a:ext cx="8856984" cy="4853136"/>
          </a:xfrm>
        </p:spPr>
        <p:txBody>
          <a:bodyPr>
            <a:normAutofit/>
          </a:bodyPr>
          <a:lstStyle/>
          <a:p>
            <a:r>
              <a:rPr lang="zh-CN" altLang="en-US" dirty="0"/>
              <a:t>本节将包括对下面几种平台和设备上安装 </a:t>
            </a:r>
            <a:r>
              <a:rPr lang="en-US" altLang="zh-CN" dirty="0"/>
              <a:t>OpenCL</a:t>
            </a:r>
            <a:r>
              <a:rPr lang="zh-CN" altLang="en-US" dirty="0"/>
              <a:t> 的指南：</a:t>
            </a:r>
            <a:endParaRPr lang="en-GB" dirty="0"/>
          </a:p>
          <a:p>
            <a:pPr lvl="1"/>
            <a:r>
              <a:rPr lang="en-GB" dirty="0"/>
              <a:t>AMD CPU, GPU </a:t>
            </a:r>
            <a:r>
              <a:rPr lang="zh-CN" altLang="en-US" dirty="0"/>
              <a:t>和</a:t>
            </a:r>
            <a:r>
              <a:rPr lang="en-GB" dirty="0"/>
              <a:t> APU</a:t>
            </a:r>
          </a:p>
          <a:p>
            <a:pPr lvl="1"/>
            <a:r>
              <a:rPr lang="en-GB" dirty="0"/>
              <a:t>Intel CPU</a:t>
            </a:r>
          </a:p>
          <a:p>
            <a:pPr lvl="1"/>
            <a:r>
              <a:rPr lang="en-GB" dirty="0"/>
              <a:t>NVIDIA GPU</a:t>
            </a:r>
          </a:p>
          <a:p>
            <a:r>
              <a:rPr lang="zh-CN" altLang="en-US" dirty="0"/>
              <a:t>本文是假设你在使用 </a:t>
            </a:r>
            <a:r>
              <a:rPr lang="en-GB" dirty="0"/>
              <a:t>64-bit </a:t>
            </a:r>
            <a:r>
              <a:rPr lang="zh-CN" altLang="en-US" dirty="0"/>
              <a:t>的 </a:t>
            </a:r>
            <a:r>
              <a:rPr lang="en-GB" dirty="0"/>
              <a:t>Ubuntu 12.04 LTS </a:t>
            </a:r>
          </a:p>
          <a:p>
            <a:pPr marL="0" indent="0">
              <a:buNone/>
            </a:pPr>
            <a:endParaRPr lang="en-GB" altLang="zh-CN" sz="1800" dirty="0"/>
          </a:p>
          <a:p>
            <a:pPr marL="0" indent="0">
              <a:buNone/>
            </a:pPr>
            <a:r>
              <a:rPr lang="zh-CN" altLang="en-US" sz="1800" dirty="0"/>
              <a:t>（翻译者使用的是 </a:t>
            </a:r>
            <a:r>
              <a:rPr lang="en-US" altLang="zh-CN" sz="1800" dirty="0"/>
              <a:t>64-bit </a:t>
            </a:r>
            <a:r>
              <a:rPr lang="zh-CN" altLang="en-US" sz="1800" dirty="0"/>
              <a:t>的</a:t>
            </a:r>
            <a:r>
              <a:rPr lang="en-US" altLang="zh-CN" sz="1800" dirty="0"/>
              <a:t> Ubuntu 18.04</a:t>
            </a:r>
            <a:r>
              <a:rPr lang="zh-CN" altLang="en-US" sz="1800" dirty="0"/>
              <a:t>，会在后续版本中注明旧版</a:t>
            </a:r>
            <a:r>
              <a:rPr lang="en-US" altLang="zh-CN" sz="1800" dirty="0"/>
              <a:t>/</a:t>
            </a:r>
            <a:r>
              <a:rPr lang="zh-CN" altLang="en-US" sz="1800" dirty="0"/>
              <a:t>新版以示区分）</a:t>
            </a:r>
            <a:endParaRPr lang="en-GB"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a:bodyPr>
          <a:lstStyle/>
          <a:p>
            <a:r>
              <a:rPr lang="en-GB" sz="2800" dirty="0"/>
              <a:t>Buffers are declared on the host as type: </a:t>
            </a:r>
            <a:r>
              <a:rPr lang="en-GB" sz="2400" dirty="0" err="1">
                <a:solidFill>
                  <a:schemeClr val="accent1"/>
                </a:solidFill>
                <a:latin typeface="Courier New Bold"/>
              </a:rPr>
              <a:t>cl_mem</a:t>
            </a:r>
            <a:endParaRPr lang="en-GB" sz="2400" dirty="0">
              <a:solidFill>
                <a:schemeClr val="accent1"/>
              </a:solidFill>
              <a:latin typeface="Courier New Bold"/>
            </a:endParaRPr>
          </a:p>
          <a:p>
            <a:endParaRPr lang="en-GB" sz="2400" dirty="0">
              <a:latin typeface="Letter Gothic Std"/>
            </a:endParaRPr>
          </a:p>
          <a:p>
            <a:pPr marL="352425"/>
            <a:r>
              <a:rPr lang="en-GB" sz="2800" dirty="0"/>
              <a:t>Arrays in host memory hold your original host-side data:</a:t>
            </a:r>
          </a:p>
          <a:p>
            <a:pPr marL="619125" lvl="1" indent="0">
              <a:buNone/>
            </a:pPr>
            <a:r>
              <a:rPr lang="en-GB" sz="2400" dirty="0">
                <a:solidFill>
                  <a:schemeClr val="accent2"/>
                </a:solidFill>
                <a:latin typeface="Courier New Bold"/>
              </a:rPr>
              <a:t>float</a:t>
            </a:r>
            <a:r>
              <a:rPr lang="en-GB" sz="2400" dirty="0">
                <a:latin typeface="Courier New Bold"/>
              </a:rPr>
              <a:t> </a:t>
            </a:r>
            <a:r>
              <a:rPr lang="en-GB" sz="2400" dirty="0" err="1">
                <a:latin typeface="Courier New Bold"/>
              </a:rPr>
              <a:t>h_a</a:t>
            </a:r>
            <a:r>
              <a:rPr lang="en-GB" sz="2400" dirty="0">
                <a:latin typeface="Courier New Bold"/>
              </a:rPr>
              <a:t>[LENGTH], </a:t>
            </a:r>
            <a:r>
              <a:rPr lang="en-GB" sz="2400" dirty="0" err="1">
                <a:latin typeface="Courier New Bold"/>
              </a:rPr>
              <a:t>h_b</a:t>
            </a:r>
            <a:r>
              <a:rPr lang="en-GB" sz="2400" dirty="0">
                <a:latin typeface="Courier New Bold"/>
              </a:rPr>
              <a:t>[LENGTH];</a:t>
            </a:r>
          </a:p>
          <a:p>
            <a:pPr marL="357188" indent="-357188"/>
            <a:endParaRPr lang="en-GB" sz="2800" dirty="0"/>
          </a:p>
          <a:p>
            <a:pPr marL="357188" indent="-357188"/>
            <a:r>
              <a:rPr lang="en-GB" sz="2800" dirty="0"/>
              <a:t>Create the </a:t>
            </a:r>
            <a:r>
              <a:rPr lang="en-GB" sz="2800" dirty="0">
                <a:solidFill>
                  <a:schemeClr val="accent3"/>
                </a:solidFill>
              </a:rPr>
              <a:t>buffer</a:t>
            </a:r>
            <a:r>
              <a:rPr lang="en-GB" sz="2800" dirty="0"/>
              <a:t> (</a:t>
            </a:r>
            <a:r>
              <a:rPr lang="en-GB" sz="2800" dirty="0" err="1"/>
              <a:t>d_a</a:t>
            </a:r>
            <a:r>
              <a:rPr lang="en-GB" sz="2800" dirty="0"/>
              <a:t>), assign </a:t>
            </a:r>
            <a:r>
              <a:rPr lang="en-GB" sz="2800" dirty="0" err="1"/>
              <a:t>sizeof</a:t>
            </a:r>
            <a:r>
              <a:rPr lang="en-GB" sz="2800" dirty="0"/>
              <a:t>(float)*count bytes from “</a:t>
            </a:r>
            <a:r>
              <a:rPr lang="en-GB" sz="2800" dirty="0" err="1"/>
              <a:t>h_a</a:t>
            </a:r>
            <a:r>
              <a:rPr lang="en-GB" sz="2800" dirty="0"/>
              <a:t>” to the buffer and copy it into device memory:</a:t>
            </a:r>
          </a:p>
          <a:p>
            <a:pPr marL="619125" lvl="1" indent="0">
              <a:buNone/>
            </a:pPr>
            <a:r>
              <a:rPr lang="en-GB" sz="2400" dirty="0" err="1">
                <a:solidFill>
                  <a:schemeClr val="accent1"/>
                </a:solidFill>
                <a:latin typeface="Courier New Bold"/>
              </a:rPr>
              <a:t>cl_mem</a:t>
            </a:r>
            <a:r>
              <a:rPr lang="en-GB" sz="2400" dirty="0">
                <a:solidFill>
                  <a:schemeClr val="accent3"/>
                </a:solidFill>
                <a:latin typeface="Courier New Bold"/>
              </a:rPr>
              <a:t> </a:t>
            </a:r>
            <a:r>
              <a:rPr lang="en-GB" sz="2400" dirty="0" err="1">
                <a:latin typeface="Courier New Bold"/>
              </a:rPr>
              <a:t>d_a</a:t>
            </a:r>
            <a:r>
              <a:rPr lang="en-GB" sz="2400" dirty="0">
                <a:latin typeface="Courier New Bold"/>
              </a:rPr>
              <a:t> = </a:t>
            </a:r>
            <a:r>
              <a:rPr lang="en-GB" sz="2400" dirty="0" err="1">
                <a:solidFill>
                  <a:schemeClr val="tx2">
                    <a:lumMod val="75000"/>
                  </a:schemeClr>
                </a:solidFill>
                <a:latin typeface="Courier New Bold"/>
              </a:rPr>
              <a:t>clCreateBuffer</a:t>
            </a:r>
            <a:r>
              <a:rPr lang="en-GB" sz="2400" dirty="0">
                <a:latin typeface="Courier New Bold"/>
              </a:rPr>
              <a:t>(context,</a:t>
            </a:r>
          </a:p>
          <a:p>
            <a:pPr marL="457200" lvl="1" indent="0">
              <a:buNone/>
            </a:pPr>
            <a:r>
              <a:rPr lang="en-GB" sz="2400" dirty="0">
                <a:solidFill>
                  <a:schemeClr val="accent1"/>
                </a:solidFill>
                <a:latin typeface="Courier New Bold"/>
              </a:rPr>
              <a:t>    CL_MEM_READ_ONLY | CL_MEM_COPY_HOST_PTR</a:t>
            </a:r>
            <a:r>
              <a:rPr lang="en-GB" sz="2400" dirty="0">
                <a:latin typeface="Courier New Bold"/>
              </a:rPr>
              <a:t>,</a:t>
            </a:r>
          </a:p>
          <a:p>
            <a:pPr marL="457200"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a:latin typeface="Courier New Bold"/>
              </a:rPr>
              <a:t>h_a</a:t>
            </a:r>
            <a:r>
              <a:rPr lang="en-GB" sz="2400" dirty="0">
                <a:latin typeface="Courier New Bold"/>
              </a:rPr>
              <a:t>, NULL);</a:t>
            </a:r>
            <a:endParaRPr lang="en-GB" sz="2000" dirty="0">
              <a:solidFill>
                <a:prstClr val="white"/>
              </a:solidFill>
              <a:latin typeface="Courier New Bol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3599516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Conventions for naming buffers</a:t>
            </a:r>
          </a:p>
        </p:txBody>
      </p:sp>
      <p:sp>
        <p:nvSpPr>
          <p:cNvPr id="3" name="Content Placeholder 2"/>
          <p:cNvSpPr>
            <a:spLocks noGrp="1"/>
          </p:cNvSpPr>
          <p:nvPr>
            <p:ph idx="1"/>
          </p:nvPr>
        </p:nvSpPr>
        <p:spPr/>
        <p:txBody>
          <a:bodyPr/>
          <a:lstStyle/>
          <a:p>
            <a:r>
              <a:rPr lang="en-GB" dirty="0"/>
              <a:t>It can get confusing about whether a host variable is just a regular C array or an OpenCL buffer</a:t>
            </a:r>
          </a:p>
          <a:p>
            <a:endParaRPr lang="en-GB" dirty="0"/>
          </a:p>
          <a:p>
            <a:r>
              <a:rPr lang="en-GB" dirty="0"/>
              <a:t>A useful convention is to prefix the names of your regular </a:t>
            </a:r>
            <a:r>
              <a:rPr lang="en-GB" b="1" dirty="0">
                <a:solidFill>
                  <a:srgbClr val="F79646"/>
                </a:solidFill>
              </a:rPr>
              <a:t>h</a:t>
            </a:r>
            <a:r>
              <a:rPr lang="en-GB" dirty="0"/>
              <a:t>ost C arrays with “</a:t>
            </a:r>
            <a:r>
              <a:rPr lang="en-GB" b="1" dirty="0">
                <a:solidFill>
                  <a:schemeClr val="accent6"/>
                </a:solidFill>
              </a:rPr>
              <a:t>h_</a:t>
            </a:r>
            <a:r>
              <a:rPr lang="en-GB" dirty="0"/>
              <a:t>” and your OpenCL buffers which will live on the </a:t>
            </a:r>
            <a:r>
              <a:rPr lang="en-GB" b="1" dirty="0">
                <a:solidFill>
                  <a:srgbClr val="F79646"/>
                </a:solidFill>
              </a:rPr>
              <a:t>d</a:t>
            </a:r>
            <a:r>
              <a:rPr lang="en-GB" dirty="0"/>
              <a:t>evice with “</a:t>
            </a:r>
            <a:r>
              <a:rPr lang="en-GB" b="1" dirty="0">
                <a:solidFill>
                  <a:srgbClr val="F79646"/>
                </a:solidFill>
              </a:rPr>
              <a:t>d_</a:t>
            </a:r>
            <a:r>
              <a:rPr lang="en-GB" dirty="0"/>
              <a:t>”</a:t>
            </a:r>
          </a:p>
        </p:txBody>
      </p:sp>
    </p:spTree>
    <p:extLst>
      <p:ext uri="{BB962C8B-B14F-4D97-AF65-F5344CB8AC3E}">
        <p14:creationId xmlns:p14="http://schemas.microsoft.com/office/powerpoint/2010/main" val="176049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fontScale="90000"/>
          </a:bodyPr>
          <a:lstStyle/>
          <a:p>
            <a:r>
              <a:rPr lang="en-GB" dirty="0"/>
              <a:t>Creating and manipulating buffers</a:t>
            </a:r>
          </a:p>
        </p:txBody>
      </p:sp>
      <p:sp>
        <p:nvSpPr>
          <p:cNvPr id="3" name="Content Placeholder 2"/>
          <p:cNvSpPr>
            <a:spLocks noGrp="1"/>
          </p:cNvSpPr>
          <p:nvPr>
            <p:ph idx="1"/>
          </p:nvPr>
        </p:nvSpPr>
        <p:spPr>
          <a:xfrm>
            <a:off x="179512" y="980728"/>
            <a:ext cx="8784976" cy="5688632"/>
          </a:xfrm>
        </p:spPr>
        <p:txBody>
          <a:bodyPr>
            <a:normAutofit lnSpcReduction="10000"/>
          </a:bodyPr>
          <a:lstStyle/>
          <a:p>
            <a:pPr marL="357188" indent="-357188"/>
            <a:endParaRPr lang="en-GB" sz="2800" dirty="0"/>
          </a:p>
          <a:p>
            <a:pPr marL="357188" indent="-357188"/>
            <a:r>
              <a:rPr lang="en-GB" sz="2800" dirty="0"/>
              <a:t>Other common </a:t>
            </a:r>
            <a:r>
              <a:rPr lang="en-GB" sz="2800" dirty="0">
                <a:solidFill>
                  <a:schemeClr val="accent2"/>
                </a:solidFill>
              </a:rPr>
              <a:t>memory flags </a:t>
            </a:r>
            <a:r>
              <a:rPr lang="en-GB" sz="2800" dirty="0"/>
              <a:t>include:</a:t>
            </a:r>
          </a:p>
          <a:p>
            <a:pPr marL="619125" lvl="1" indent="0">
              <a:buNone/>
            </a:pPr>
            <a:r>
              <a:rPr lang="en-GB" sz="2400" dirty="0">
                <a:solidFill>
                  <a:schemeClr val="accent1"/>
                </a:solidFill>
                <a:latin typeface="Courier New Bold"/>
              </a:rPr>
              <a:t>CL_MEM_WRITE_ONLY, CL_MEM_READ_WRITE</a:t>
            </a:r>
          </a:p>
          <a:p>
            <a:pPr marL="619125" lvl="1" indent="0">
              <a:buNone/>
            </a:pPr>
            <a:endParaRPr lang="en-GB" sz="1600" dirty="0">
              <a:solidFill>
                <a:schemeClr val="accent1"/>
              </a:solidFill>
              <a:latin typeface="Letter Gothic Std"/>
            </a:endParaRPr>
          </a:p>
          <a:p>
            <a:pPr marL="357188" lvl="1" indent="-357188">
              <a:buFont typeface="Arial" pitchFamily="34" charset="0"/>
              <a:buChar char="•"/>
            </a:pPr>
            <a:r>
              <a:rPr lang="en-GB" dirty="0"/>
              <a:t>These are from the point of view of the </a:t>
            </a:r>
            <a:r>
              <a:rPr lang="en-GB" b="1" u="sng" dirty="0"/>
              <a:t>device</a:t>
            </a:r>
          </a:p>
          <a:p>
            <a:pPr marL="357188" indent="-357188"/>
            <a:endParaRPr lang="en-GB" sz="2800" dirty="0"/>
          </a:p>
          <a:p>
            <a:pPr marL="357188" indent="-357188"/>
            <a:r>
              <a:rPr lang="en-GB" sz="2800" dirty="0"/>
              <a:t>Submit command to copy the buffer back to host memory at “</a:t>
            </a:r>
            <a:r>
              <a:rPr lang="en-GB" sz="2800" dirty="0" err="1"/>
              <a:t>h_c</a:t>
            </a:r>
            <a:r>
              <a:rPr lang="en-GB" sz="2800" dirty="0"/>
              <a:t>”:</a:t>
            </a:r>
          </a:p>
          <a:p>
            <a:pPr marL="757238" lvl="1" indent="-357188"/>
            <a:r>
              <a:rPr lang="en-GB" sz="2400" dirty="0">
                <a:solidFill>
                  <a:schemeClr val="accent1"/>
                </a:solidFill>
              </a:rPr>
              <a:t>CL_TRUE</a:t>
            </a:r>
            <a:r>
              <a:rPr lang="en-GB" sz="2400" dirty="0"/>
              <a:t> = blocking, </a:t>
            </a:r>
            <a:r>
              <a:rPr lang="en-GB" sz="2400" dirty="0">
                <a:solidFill>
                  <a:schemeClr val="accent1"/>
                </a:solidFill>
              </a:rPr>
              <a:t>CL_FALSE</a:t>
            </a:r>
            <a:r>
              <a:rPr lang="en-GB" sz="2400" dirty="0"/>
              <a:t> = non-blocking</a:t>
            </a:r>
          </a:p>
          <a:p>
            <a:pPr marL="757238" lvl="1" indent="-357188"/>
            <a:endParaRPr lang="en-GB" sz="2400" dirty="0"/>
          </a:p>
          <a:p>
            <a:pPr marL="619125" lvl="1" indent="0">
              <a:buNone/>
            </a:pPr>
            <a:r>
              <a:rPr lang="en-GB" sz="2400" dirty="0" err="1">
                <a:solidFill>
                  <a:schemeClr val="tx2">
                    <a:lumMod val="75000"/>
                  </a:schemeClr>
                </a:solidFill>
                <a:latin typeface="Courier New Bold"/>
              </a:rPr>
              <a:t>clEnqueueReadBuffer</a:t>
            </a:r>
            <a:r>
              <a:rPr lang="en-GB" sz="2400" dirty="0">
                <a:latin typeface="Courier New Bold"/>
              </a:rPr>
              <a:t>(queue, </a:t>
            </a:r>
            <a:r>
              <a:rPr lang="en-GB" sz="2400" dirty="0" err="1">
                <a:latin typeface="Courier New Bold"/>
              </a:rPr>
              <a:t>d_c</a:t>
            </a:r>
            <a:r>
              <a:rPr lang="en-GB" sz="2400" dirty="0">
                <a:latin typeface="Courier New Bold"/>
              </a:rPr>
              <a:t>, </a:t>
            </a:r>
            <a:r>
              <a:rPr lang="en-GB" sz="2400" dirty="0">
                <a:solidFill>
                  <a:schemeClr val="accent1"/>
                </a:solidFill>
                <a:latin typeface="Courier New Bold"/>
              </a:rPr>
              <a:t>CL_TRUE</a:t>
            </a:r>
            <a:r>
              <a:rPr lang="en-GB" sz="2400" dirty="0">
                <a:latin typeface="Courier New Bold"/>
              </a:rPr>
              <a:t>,</a:t>
            </a:r>
          </a:p>
          <a:p>
            <a:pPr marL="619125" lvl="1" indent="0">
              <a:buNone/>
            </a:pPr>
            <a:r>
              <a:rPr lang="en-GB" sz="2400" dirty="0">
                <a:solidFill>
                  <a:schemeClr val="tx2">
                    <a:lumMod val="75000"/>
                  </a:schemeClr>
                </a:solidFill>
                <a:latin typeface="Courier New Bold"/>
              </a:rPr>
              <a:t>		</a:t>
            </a:r>
            <a:r>
              <a:rPr lang="en-GB" sz="2400" dirty="0" err="1">
                <a:solidFill>
                  <a:schemeClr val="tx2">
                    <a:lumMod val="75000"/>
                  </a:schemeClr>
                </a:solidFill>
                <a:latin typeface="Courier New Bold"/>
              </a:rPr>
              <a:t>sizeof</a:t>
            </a:r>
            <a:r>
              <a:rPr lang="en-GB" sz="2400" dirty="0">
                <a:latin typeface="Courier New Bold"/>
              </a:rPr>
              <a:t>(</a:t>
            </a:r>
            <a:r>
              <a:rPr lang="en-GB" sz="2400" dirty="0">
                <a:solidFill>
                  <a:schemeClr val="accent2"/>
                </a:solidFill>
                <a:latin typeface="Courier New Bold"/>
              </a:rPr>
              <a:t>float</a:t>
            </a:r>
            <a:r>
              <a:rPr lang="en-GB" sz="2400" dirty="0">
                <a:latin typeface="Courier New Bold"/>
              </a:rPr>
              <a:t>)*count, </a:t>
            </a:r>
            <a:r>
              <a:rPr lang="en-GB" sz="2400" dirty="0" err="1">
                <a:latin typeface="Courier New Bold"/>
              </a:rPr>
              <a:t>h_c</a:t>
            </a:r>
            <a:r>
              <a:rPr lang="en-GB" sz="2400" dirty="0">
                <a:latin typeface="Courier New Bold"/>
              </a:rPr>
              <a:t>, </a:t>
            </a:r>
          </a:p>
          <a:p>
            <a:pPr marL="457200" lvl="1" indent="0">
              <a:buNone/>
            </a:pPr>
            <a:r>
              <a:rPr lang="en-GB" sz="2400" dirty="0">
                <a:latin typeface="Courier New Bold"/>
              </a:rPr>
              <a:t>		NULL, NULL, NULL);</a:t>
            </a:r>
            <a:endParaRPr lang="en-GB" sz="1600" dirty="0">
              <a:solidFill>
                <a:prstClr val="white"/>
              </a:solidFill>
              <a:latin typeface="Courier New Bold"/>
            </a:endParaRPr>
          </a:p>
          <a:p>
            <a:pPr marL="57150" indent="0">
              <a:buNone/>
            </a:pPr>
            <a:endParaRPr lang="en-GB" sz="2000" dirty="0">
              <a:solidFill>
                <a:prstClr val="white"/>
              </a:solidFill>
              <a:latin typeface="Letter Gothic Std"/>
            </a:endParaRPr>
          </a:p>
          <a:p>
            <a:pPr marL="457200" lvl="1" indent="0">
              <a:buNone/>
            </a:pPr>
            <a:endParaRPr lang="en-GB" sz="1600" dirty="0">
              <a:latin typeface="Letter Gothic Std"/>
            </a:endParaRPr>
          </a:p>
        </p:txBody>
      </p:sp>
    </p:spTree>
    <p:extLst>
      <p:ext uri="{BB962C8B-B14F-4D97-AF65-F5344CB8AC3E}">
        <p14:creationId xmlns:p14="http://schemas.microsoft.com/office/powerpoint/2010/main" val="4155376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4. Define the kernel</a:t>
            </a:r>
          </a:p>
        </p:txBody>
      </p:sp>
      <p:sp>
        <p:nvSpPr>
          <p:cNvPr id="3" name="Content Placeholder 2"/>
          <p:cNvSpPr>
            <a:spLocks noGrp="1"/>
          </p:cNvSpPr>
          <p:nvPr>
            <p:ph idx="1"/>
          </p:nvPr>
        </p:nvSpPr>
        <p:spPr>
          <a:xfrm>
            <a:off x="179512" y="980728"/>
            <a:ext cx="8784976" cy="5688632"/>
          </a:xfrm>
        </p:spPr>
        <p:txBody>
          <a:bodyPr>
            <a:noAutofit/>
          </a:bodyPr>
          <a:lstStyle/>
          <a:p>
            <a:r>
              <a:rPr lang="en-GB" sz="2800" dirty="0"/>
              <a:t>Create </a:t>
            </a:r>
            <a:r>
              <a:rPr lang="en-GB" sz="2800" dirty="0">
                <a:solidFill>
                  <a:schemeClr val="accent2"/>
                </a:solidFill>
              </a:rPr>
              <a:t>kernel object </a:t>
            </a:r>
            <a:r>
              <a:rPr lang="en-GB" sz="2800" dirty="0"/>
              <a:t>from the </a:t>
            </a:r>
            <a:r>
              <a:rPr lang="en-GB" sz="2800" dirty="0">
                <a:solidFill>
                  <a:schemeClr val="accent1"/>
                </a:solidFill>
              </a:rPr>
              <a:t>kernel function </a:t>
            </a:r>
            <a:r>
              <a:rPr lang="en-GB" sz="2800" dirty="0"/>
              <a:t>“</a:t>
            </a:r>
            <a:r>
              <a:rPr lang="en-GB" sz="2800" dirty="0" err="1"/>
              <a:t>vadd</a:t>
            </a:r>
            <a:r>
              <a:rPr lang="en-GB" sz="2800" dirty="0"/>
              <a:t>”:</a:t>
            </a:r>
          </a:p>
          <a:p>
            <a:endParaRPr lang="en-GB" sz="2800" dirty="0"/>
          </a:p>
          <a:p>
            <a:pPr marL="96838" lvl="1" indent="0" algn="ctr">
              <a:buNone/>
            </a:pPr>
            <a:r>
              <a:rPr lang="en-GB" sz="2200" dirty="0">
                <a:latin typeface="Courier New Bold"/>
              </a:rPr>
              <a:t>kernel = </a:t>
            </a:r>
            <a:r>
              <a:rPr lang="en-GB" sz="2200" dirty="0" err="1">
                <a:solidFill>
                  <a:schemeClr val="tx2">
                    <a:lumMod val="75000"/>
                  </a:schemeClr>
                </a:solidFill>
                <a:latin typeface="Courier New Bold"/>
              </a:rPr>
              <a:t>clCreateKernel</a:t>
            </a:r>
            <a:r>
              <a:rPr lang="en-GB" sz="2200" dirty="0">
                <a:latin typeface="Courier New Bold"/>
              </a:rPr>
              <a:t>(program, “</a:t>
            </a:r>
            <a:r>
              <a:rPr lang="en-GB" sz="2200" dirty="0" err="1">
                <a:latin typeface="Courier New Bold"/>
              </a:rPr>
              <a:t>vadd</a:t>
            </a:r>
            <a:r>
              <a:rPr lang="en-GB" sz="2200" dirty="0">
                <a:latin typeface="Courier New Bold"/>
              </a:rPr>
              <a:t>”, &amp;err);</a:t>
            </a:r>
          </a:p>
          <a:p>
            <a:pPr marL="457200" lvl="1" indent="0">
              <a:buNone/>
            </a:pPr>
            <a:endParaRPr lang="en-GB" dirty="0">
              <a:latin typeface="Letter Gothic Std"/>
            </a:endParaRPr>
          </a:p>
          <a:p>
            <a:pPr marL="357188" indent="-357188"/>
            <a:r>
              <a:rPr lang="en-GB" sz="2800" dirty="0"/>
              <a:t>Attach arguments of the kernel function “</a:t>
            </a:r>
            <a:r>
              <a:rPr lang="en-GB" sz="2800" dirty="0" err="1"/>
              <a:t>vadd</a:t>
            </a:r>
            <a:r>
              <a:rPr lang="en-GB" sz="2800" dirty="0"/>
              <a:t>” to memory objects:</a:t>
            </a:r>
          </a:p>
          <a:p>
            <a:pPr marL="457200" indent="-457200"/>
            <a:endParaRPr lang="en-GB" sz="2800" dirty="0">
              <a:latin typeface="Courier New Bold"/>
            </a:endParaRP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0,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d_a</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1,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d_b</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2, </a:t>
            </a:r>
            <a:r>
              <a:rPr lang="en-GB" sz="2000" dirty="0" err="1">
                <a:solidFill>
                  <a:schemeClr val="tx2">
                    <a:lumMod val="75000"/>
                  </a:schemeClr>
                </a:solidFill>
                <a:latin typeface="Courier New Bold"/>
              </a:rPr>
              <a:t>sizeof</a:t>
            </a:r>
            <a:r>
              <a:rPr lang="en-GB" sz="2000" dirty="0">
                <a:latin typeface="Courier New Bold"/>
              </a:rPr>
              <a:t>(</a:t>
            </a:r>
            <a:r>
              <a:rPr lang="en-GB" sz="2000" dirty="0" err="1">
                <a:solidFill>
                  <a:schemeClr val="accent1"/>
                </a:solidFill>
                <a:latin typeface="Courier New Bold"/>
              </a:rPr>
              <a:t>cl_mem</a:t>
            </a:r>
            <a:r>
              <a:rPr lang="en-GB" sz="2000" dirty="0">
                <a:latin typeface="Courier New Bold"/>
              </a:rPr>
              <a:t>), &amp;</a:t>
            </a:r>
            <a:r>
              <a:rPr lang="en-GB" sz="2000" dirty="0" err="1">
                <a:latin typeface="Courier New Bold"/>
              </a:rPr>
              <a:t>d_c</a:t>
            </a:r>
            <a:r>
              <a:rPr lang="en-GB" sz="2000" dirty="0">
                <a:latin typeface="Courier New Bold"/>
              </a:rPr>
              <a:t>);</a:t>
            </a:r>
          </a:p>
          <a:p>
            <a:pPr marL="96838" lvl="1" indent="0">
              <a:buNone/>
            </a:pPr>
            <a:r>
              <a:rPr lang="en-GB" sz="2000" dirty="0">
                <a:latin typeface="Courier New Bold"/>
              </a:rPr>
              <a:t>err |= </a:t>
            </a:r>
            <a:r>
              <a:rPr lang="en-GB" sz="2000" dirty="0" err="1">
                <a:solidFill>
                  <a:schemeClr val="tx2">
                    <a:lumMod val="75000"/>
                  </a:schemeClr>
                </a:solidFill>
                <a:latin typeface="Courier New Bold"/>
              </a:rPr>
              <a:t>clSetKernelArg</a:t>
            </a:r>
            <a:r>
              <a:rPr lang="en-GB" sz="2000" dirty="0">
                <a:latin typeface="Courier New Bold"/>
              </a:rPr>
              <a:t>(kernel, 3, </a:t>
            </a:r>
            <a:r>
              <a:rPr lang="en-GB" sz="2000" dirty="0" err="1">
                <a:solidFill>
                  <a:schemeClr val="tx2">
                    <a:lumMod val="75000"/>
                  </a:schemeClr>
                </a:solidFill>
                <a:latin typeface="Courier New Bold"/>
              </a:rPr>
              <a:t>sizeof</a:t>
            </a:r>
            <a:r>
              <a:rPr lang="en-GB" sz="2000" dirty="0">
                <a:latin typeface="Courier New Bold"/>
              </a:rPr>
              <a:t>(</a:t>
            </a:r>
            <a:r>
              <a:rPr lang="en-GB" sz="2000" dirty="0">
                <a:solidFill>
                  <a:schemeClr val="accent2"/>
                </a:solidFill>
                <a:latin typeface="Courier New Bold"/>
              </a:rPr>
              <a:t>unsigned </a:t>
            </a:r>
            <a:r>
              <a:rPr lang="en-GB" sz="2000" dirty="0" err="1">
                <a:solidFill>
                  <a:schemeClr val="accent2"/>
                </a:solidFill>
                <a:latin typeface="Courier New Bold"/>
              </a:rPr>
              <a:t>int</a:t>
            </a:r>
            <a:r>
              <a:rPr lang="en-GB" sz="2000" dirty="0">
                <a:latin typeface="Courier New Bold"/>
              </a:rPr>
              <a:t>), 				&amp;count);</a:t>
            </a:r>
          </a:p>
        </p:txBody>
      </p:sp>
    </p:spTree>
    <p:extLst>
      <p:ext uri="{BB962C8B-B14F-4D97-AF65-F5344CB8AC3E}">
        <p14:creationId xmlns:p14="http://schemas.microsoft.com/office/powerpoint/2010/main" val="170444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268760"/>
            <a:ext cx="8784976" cy="5400600"/>
          </a:xfrm>
        </p:spPr>
        <p:txBody>
          <a:bodyPr>
            <a:noAutofit/>
          </a:bodyPr>
          <a:lstStyle/>
          <a:p>
            <a:r>
              <a:rPr lang="en-GB" sz="2400" dirty="0"/>
              <a:t>Write </a:t>
            </a:r>
            <a:r>
              <a:rPr lang="en-GB" sz="2400" dirty="0">
                <a:solidFill>
                  <a:schemeClr val="accent2"/>
                </a:solidFill>
              </a:rPr>
              <a:t>Buffers </a:t>
            </a:r>
            <a:r>
              <a:rPr lang="en-GB" sz="2400" dirty="0"/>
              <a:t>from host into </a:t>
            </a:r>
            <a:r>
              <a:rPr lang="en-GB" sz="2400" dirty="0">
                <a:solidFill>
                  <a:schemeClr val="accent2"/>
                </a:solidFill>
              </a:rPr>
              <a:t>global </a:t>
            </a:r>
            <a:r>
              <a:rPr lang="en-GB" sz="2400" dirty="0"/>
              <a:t>memory (as </a:t>
            </a:r>
            <a:r>
              <a:rPr lang="en-GB" sz="2400" dirty="0">
                <a:solidFill>
                  <a:schemeClr val="accent1"/>
                </a:solidFill>
              </a:rPr>
              <a:t>non-blocking</a:t>
            </a:r>
            <a:r>
              <a:rPr lang="en-GB" sz="2400" dirty="0"/>
              <a:t> operations):</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d_a</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h_a</a:t>
            </a:r>
            <a:r>
              <a:rPr lang="en-GB" sz="2000" dirty="0">
                <a:latin typeface="Courier New Bold"/>
              </a:rPr>
              <a:t>, 0, NULL, NULL);</a:t>
            </a: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clEnqueueWriteBuffer</a:t>
            </a:r>
            <a:r>
              <a:rPr lang="en-GB" sz="2000" dirty="0">
                <a:latin typeface="Courier New Bold"/>
              </a:rPr>
              <a:t>(commands, </a:t>
            </a:r>
            <a:r>
              <a:rPr lang="en-GB" sz="2000" dirty="0" err="1">
                <a:latin typeface="Courier New Bold"/>
              </a:rPr>
              <a:t>d_b</a:t>
            </a:r>
            <a:r>
              <a:rPr lang="en-GB" sz="2000" dirty="0">
                <a:latin typeface="Courier New Bold"/>
              </a:rPr>
              <a:t>, CL_FALSE,</a:t>
            </a:r>
          </a:p>
          <a:p>
            <a:pPr marL="457200" lvl="1" indent="0">
              <a:buNone/>
            </a:pPr>
            <a:r>
              <a:rPr lang="en-GB" sz="2000" dirty="0">
                <a:latin typeface="Courier New Bold"/>
              </a:rPr>
              <a:t>         0,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h_b</a:t>
            </a:r>
            <a:r>
              <a:rPr lang="en-GB" sz="2000" dirty="0">
                <a:latin typeface="Courier New Bold"/>
              </a:rPr>
              <a:t>, 0, NULL, NULL</a:t>
            </a:r>
            <a:r>
              <a:rPr lang="en-GB" sz="2000" dirty="0">
                <a:solidFill>
                  <a:prstClr val="white"/>
                </a:solidFill>
                <a:latin typeface="Letter Gothic Std"/>
              </a:rPr>
              <a:t>);</a:t>
            </a:r>
            <a:endParaRPr lang="en-GB" sz="2400" dirty="0">
              <a:latin typeface="Letter Gothic Std"/>
            </a:endParaRPr>
          </a:p>
          <a:p>
            <a:pPr marL="357188" indent="-357188"/>
            <a:endParaRPr lang="en-GB" sz="2400" dirty="0"/>
          </a:p>
          <a:p>
            <a:pPr marL="357188" indent="-357188"/>
            <a:r>
              <a:rPr lang="en-GB" sz="2400" dirty="0" err="1"/>
              <a:t>Enqueue</a:t>
            </a:r>
            <a:r>
              <a:rPr lang="en-GB" sz="2400" dirty="0"/>
              <a:t> the kernel for execution (note: in-order so OK):</a:t>
            </a:r>
          </a:p>
          <a:p>
            <a:pPr marL="457200" lvl="1" indent="0">
              <a:buNone/>
            </a:pPr>
            <a:endParaRPr lang="en-GB" sz="2000" dirty="0">
              <a:latin typeface="Courier New Bold"/>
            </a:endParaRPr>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clEnqueueNDRangeKernel</a:t>
            </a:r>
            <a:r>
              <a:rPr lang="en-GB" sz="2000" dirty="0">
                <a:latin typeface="Courier New Bold"/>
              </a:rPr>
              <a:t>(commands, kernel, 1,</a:t>
            </a:r>
          </a:p>
          <a:p>
            <a:pPr marL="457200" lvl="1" indent="0">
              <a:buNone/>
            </a:pPr>
            <a:r>
              <a:rPr lang="en-GB" sz="2000" dirty="0">
                <a:latin typeface="Courier New Bold"/>
              </a:rPr>
              <a:t>               NULL, &amp;global, &amp;local, 0, NULL, NULL);</a:t>
            </a:r>
          </a:p>
        </p:txBody>
      </p:sp>
    </p:spTree>
    <p:extLst>
      <p:ext uri="{BB962C8B-B14F-4D97-AF65-F5344CB8AC3E}">
        <p14:creationId xmlns:p14="http://schemas.microsoft.com/office/powerpoint/2010/main" val="2059118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264"/>
            <a:ext cx="8229600" cy="1143000"/>
          </a:xfrm>
        </p:spPr>
        <p:txBody>
          <a:bodyPr>
            <a:normAutofit/>
          </a:bodyPr>
          <a:lstStyle/>
          <a:p>
            <a:r>
              <a:rPr lang="en-GB" dirty="0"/>
              <a:t>5. </a:t>
            </a:r>
            <a:r>
              <a:rPr lang="en-GB" dirty="0" err="1"/>
              <a:t>Enqueue</a:t>
            </a:r>
            <a:r>
              <a:rPr lang="en-GB" dirty="0"/>
              <a:t> commands</a:t>
            </a:r>
          </a:p>
        </p:txBody>
      </p:sp>
      <p:sp>
        <p:nvSpPr>
          <p:cNvPr id="3" name="Content Placeholder 2"/>
          <p:cNvSpPr>
            <a:spLocks noGrp="1"/>
          </p:cNvSpPr>
          <p:nvPr>
            <p:ph idx="1"/>
          </p:nvPr>
        </p:nvSpPr>
        <p:spPr>
          <a:xfrm>
            <a:off x="179512" y="1484784"/>
            <a:ext cx="8784976" cy="5184576"/>
          </a:xfrm>
        </p:spPr>
        <p:txBody>
          <a:bodyPr>
            <a:noAutofit/>
          </a:bodyPr>
          <a:lstStyle/>
          <a:p>
            <a:pPr marL="357188" indent="-357188"/>
            <a:r>
              <a:rPr lang="en-GB" sz="2400" dirty="0"/>
              <a:t>Read back result (as a blocking operation). We have an in-order queue which assures the previous commands are completed before the read can begin.</a:t>
            </a:r>
          </a:p>
          <a:p>
            <a:pPr marL="357188" indent="-357188"/>
            <a:endParaRPr lang="en-GB" sz="2400" dirty="0"/>
          </a:p>
          <a:p>
            <a:pPr marL="457200" lvl="1" indent="0">
              <a:buNone/>
            </a:pPr>
            <a:r>
              <a:rPr lang="en-GB" sz="2000" dirty="0">
                <a:latin typeface="Courier New Bold"/>
              </a:rPr>
              <a:t>err = </a:t>
            </a:r>
            <a:r>
              <a:rPr lang="en-GB" sz="2000" dirty="0" err="1">
                <a:solidFill>
                  <a:schemeClr val="tx2">
                    <a:lumMod val="75000"/>
                  </a:schemeClr>
                </a:solidFill>
                <a:latin typeface="Courier New Bold"/>
              </a:rPr>
              <a:t>clEnqueueReadBuffer</a:t>
            </a:r>
            <a:r>
              <a:rPr lang="en-GB" sz="2000" dirty="0">
                <a:latin typeface="Courier New Bold"/>
              </a:rPr>
              <a:t>(commands, </a:t>
            </a:r>
            <a:r>
              <a:rPr lang="en-GB" sz="2000" dirty="0" err="1">
                <a:latin typeface="Courier New Bold"/>
              </a:rPr>
              <a:t>d_c</a:t>
            </a:r>
            <a:r>
              <a:rPr lang="en-GB" sz="2000" dirty="0">
                <a:latin typeface="Courier New Bold"/>
              </a:rPr>
              <a:t>, </a:t>
            </a:r>
            <a:r>
              <a:rPr lang="en-GB" sz="2000" dirty="0">
                <a:solidFill>
                  <a:schemeClr val="accent1"/>
                </a:solidFill>
                <a:latin typeface="Courier New Bold"/>
              </a:rPr>
              <a:t>CL_TRUE</a:t>
            </a:r>
            <a:r>
              <a:rPr lang="en-GB" sz="2000" dirty="0">
                <a:latin typeface="Courier New Bold"/>
              </a:rPr>
              <a:t>,</a:t>
            </a:r>
          </a:p>
          <a:p>
            <a:pPr marL="457200" lvl="1" indent="0">
              <a:buNone/>
            </a:pPr>
            <a:r>
              <a:rPr lang="en-GB" sz="2000" dirty="0">
                <a:latin typeface="Courier New Bold"/>
              </a:rPr>
              <a:t>            </a:t>
            </a:r>
            <a:r>
              <a:rPr lang="en-GB" sz="2000" dirty="0" err="1">
                <a:solidFill>
                  <a:schemeClr val="tx2">
                    <a:lumMod val="75000"/>
                  </a:schemeClr>
                </a:solidFill>
                <a:latin typeface="Courier New Bold"/>
              </a:rPr>
              <a:t>sizeof</a:t>
            </a:r>
            <a:r>
              <a:rPr lang="en-GB" sz="2000" dirty="0">
                <a:latin typeface="Courier New Bold"/>
              </a:rPr>
              <a:t>(float)*count, </a:t>
            </a:r>
            <a:r>
              <a:rPr lang="en-GB" sz="2000" dirty="0" err="1">
                <a:latin typeface="Courier New Bold"/>
              </a:rPr>
              <a:t>h_c</a:t>
            </a:r>
            <a:r>
              <a:rPr lang="en-GB" sz="2000" dirty="0">
                <a:latin typeface="Courier New Bold"/>
              </a:rPr>
              <a:t>, 0, NULL, NULL);</a:t>
            </a:r>
          </a:p>
        </p:txBody>
      </p:sp>
    </p:spTree>
    <p:extLst>
      <p:ext uri="{BB962C8B-B14F-4D97-AF65-F5344CB8AC3E}">
        <p14:creationId xmlns:p14="http://schemas.microsoft.com/office/powerpoint/2010/main" val="2090213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context = </a:t>
            </a:r>
            <a:r>
              <a:rPr lang="en-GB" sz="1000" b="1" dirty="0" err="1">
                <a:solidFill>
                  <a:schemeClr val="tx2">
                    <a:lumMod val="75000"/>
                  </a:schemeClr>
                </a:solidFill>
                <a:latin typeface="Courier New Bold"/>
              </a:rPr>
              <a:t>clCreateContextFromType</a:t>
            </a:r>
            <a:r>
              <a:rPr lang="en-GB" sz="1000" b="1" dirty="0">
                <a:latin typeface="Courier New Bold"/>
              </a:rPr>
              <a:t>(0,</a:t>
            </a:r>
          </a:p>
          <a:p>
            <a:pPr marL="0" indent="0">
              <a:buNone/>
            </a:pPr>
            <a:r>
              <a:rPr lang="en-GB" sz="1000" b="1" dirty="0">
                <a:latin typeface="Courier New Bold"/>
              </a:rPr>
              <a:t>                       </a:t>
            </a:r>
            <a:r>
              <a:rPr lang="en-GB" sz="1000" b="1" dirty="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0, NULL, &amp;</a:t>
            </a:r>
            <a:r>
              <a:rPr lang="en-GB" sz="1000" b="1" dirty="0" err="1">
                <a:latin typeface="Courier New Bold"/>
              </a:rPr>
              <a:t>cb</a:t>
            </a:r>
            <a:r>
              <a:rPr lang="en-GB" sz="1000" b="1" dirty="0">
                <a:latin typeface="Courier New Bold"/>
              </a:rPr>
              <a:t>);</a:t>
            </a:r>
          </a:p>
          <a:p>
            <a:pPr marL="0" indent="0">
              <a:buNone/>
            </a:pPr>
            <a:endParaRPr lang="en-GB" sz="1000" b="1" dirty="0">
              <a:latin typeface="Courier New Bold"/>
            </a:endParaRPr>
          </a:p>
          <a:p>
            <a:pPr marL="0" indent="0">
              <a:buNone/>
            </a:pPr>
            <a:r>
              <a:rPr lang="en-GB" sz="1000" b="1" dirty="0" err="1">
                <a:solidFill>
                  <a:schemeClr val="accent1"/>
                </a:solidFill>
                <a:latin typeface="Courier New Bold"/>
              </a:rPr>
              <a:t>cl_device_id</a:t>
            </a:r>
            <a:r>
              <a:rPr lang="en-GB" sz="1000" b="1" dirty="0">
                <a:latin typeface="Courier New Bold"/>
              </a:rPr>
              <a:t>[] devices =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a:solidFill>
                  <a:schemeClr val="accent1"/>
                </a:solidFill>
                <a:latin typeface="Courier New Bold"/>
              </a:rPr>
              <a:t>CL_CONTEXT_DEVICES</a:t>
            </a:r>
            <a:r>
              <a:rPr lang="en-GB" sz="1000" b="1" dirty="0" err="1">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context,devices</a:t>
            </a:r>
            <a:r>
              <a:rPr lang="en-GB" sz="1000" b="1" dirty="0">
                <a:latin typeface="Courier New Bold"/>
              </a:rPr>
              <a:t>[0],0,NULL);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NULL);</a:t>
            </a:r>
          </a:p>
          <a:p>
            <a:pPr marL="0" indent="0">
              <a:buNone/>
            </a:pPr>
            <a:r>
              <a:rPr lang="en-GB" sz="1000" b="1" dirty="0" err="1">
                <a:latin typeface="Courier New Bold"/>
              </a:rPr>
              <a:t>memobjs</a:t>
            </a:r>
            <a:r>
              <a:rPr lang="en-GB" sz="1000" b="1" dirty="0">
                <a:latin typeface="Courier New Bold"/>
              </a:rPr>
              <a:t>[1]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srcb</a:t>
            </a:r>
            <a:r>
              <a:rPr lang="en-GB" sz="1000" b="1" dirty="0">
                <a:latin typeface="Courier New Bold"/>
              </a:rPr>
              <a:t>, NULL);</a:t>
            </a:r>
          </a:p>
          <a:p>
            <a:pPr marL="0" indent="0">
              <a:buNone/>
            </a:pPr>
            <a:endParaRPr lang="en-GB" sz="1000" b="1" dirty="0">
              <a:latin typeface="Courier New Bold"/>
            </a:endParaRPr>
          </a:p>
          <a:p>
            <a:pPr marL="0" indent="0">
              <a:buNone/>
            </a:pPr>
            <a:r>
              <a:rPr lang="en-GB" sz="1000" b="1" dirty="0" err="1">
                <a:latin typeface="Courier New Bold"/>
              </a:rPr>
              <a:t>memobjs</a:t>
            </a:r>
            <a:r>
              <a:rPr lang="en-GB" sz="1000" b="1" dirty="0">
                <a:latin typeface="Courier New Bold"/>
              </a:rPr>
              <a:t>[2]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p>
          <a:p>
            <a:pPr marL="0" indent="0">
              <a:buNone/>
            </a:pPr>
            <a:r>
              <a:rPr lang="en-GB" sz="1000" b="1" dirty="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 0, NULL,NULL,NULL,NULL);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 &amp;</a:t>
            </a:r>
            <a:r>
              <a:rPr lang="en-GB" sz="1050" b="1" dirty="0" err="1">
                <a:latin typeface="Courier New Bold"/>
              </a:rPr>
              <a:t>memobjs</a:t>
            </a:r>
            <a:r>
              <a:rPr lang="en-GB" sz="1050" b="1" dirty="0">
                <a:latin typeface="Courier New Bold"/>
              </a:rPr>
              <a:t>[1],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2, (void *) &amp;</a:t>
            </a:r>
            <a:r>
              <a:rPr lang="en-GB" sz="1050" b="1" dirty="0" err="1">
                <a:latin typeface="Courier New Bold"/>
              </a:rPr>
              <a:t>memobjs</a:t>
            </a:r>
            <a:r>
              <a:rPr lang="en-GB" sz="1050" b="1" dirty="0">
                <a:latin typeface="Courier New Bold"/>
              </a:rPr>
              <a:t>[2],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solidFill>
                  <a:schemeClr val="tx1">
                    <a:lumMod val="85000"/>
                  </a:schemeClr>
                </a:solidFill>
                <a:latin typeface="Courier New Bold"/>
              </a:rPr>
              <a:t>// 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NULL,</a:t>
            </a:r>
          </a:p>
          <a:p>
            <a:pPr marL="0" indent="0">
              <a:buNone/>
            </a:pPr>
            <a:r>
              <a:rPr lang="en-GB" sz="1050" b="1" dirty="0">
                <a:latin typeface="Courier New Bold"/>
              </a:rPr>
              <a:t>                    </a:t>
            </a:r>
            <a:r>
              <a:rPr lang="en-GB" sz="1050" b="1" dirty="0" err="1">
                <a:latin typeface="Courier New Bold"/>
              </a:rPr>
              <a:t>global_work_size</a:t>
            </a:r>
            <a:r>
              <a:rPr lang="en-GB" sz="1050" b="1" dirty="0">
                <a:latin typeface="Courier New Bold"/>
              </a:rPr>
              <a:t>, NULL,0,NULL,NULL);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p>
          <a:p>
            <a:pPr marL="0" indent="0">
              <a:buNone/>
            </a:pPr>
            <a:r>
              <a:rPr lang="en-GB" sz="1050" b="1" dirty="0">
                <a:solidFill>
                  <a:schemeClr val="accent1"/>
                </a:solidFill>
                <a:latin typeface="Courier New Bold"/>
              </a:rPr>
              <a:t>                          CL_TRUE</a:t>
            </a:r>
            <a:r>
              <a:rPr lang="en-GB" sz="1050" b="1" dirty="0">
                <a:latin typeface="Courier New Bold"/>
              </a:rPr>
              <a:t>, 0,</a:t>
            </a:r>
          </a:p>
          <a:p>
            <a:pPr marL="0" indent="0">
              <a:buNone/>
            </a:pPr>
            <a:r>
              <a:rPr lang="en-GB" sz="1050" b="1" dirty="0">
                <a:latin typeface="Courier New Bold"/>
              </a:rPr>
              <a:t>                          n*</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a:latin typeface="Courier New Bold"/>
              </a:rPr>
              <a:t>,</a:t>
            </a:r>
          </a:p>
          <a:p>
            <a:pPr marL="0" indent="0">
              <a:buNone/>
            </a:pPr>
            <a:r>
              <a:rPr lang="en-GB" sz="1050" b="1" dirty="0">
                <a:latin typeface="Courier New Bold"/>
              </a:rPr>
              <a:t>                          0, NULL, NULL);</a:t>
            </a:r>
          </a:p>
          <a:p>
            <a:pPr marL="0" indent="0">
              <a:buNone/>
            </a:pPr>
            <a:endParaRPr lang="en-GB" sz="1050" b="1" dirty="0">
              <a:latin typeface="Courier New Bold"/>
            </a:endParaRPr>
          </a:p>
        </p:txBody>
      </p:sp>
    </p:spTree>
    <p:extLst>
      <p:ext uri="{BB962C8B-B14F-4D97-AF65-F5344CB8AC3E}">
        <p14:creationId xmlns:p14="http://schemas.microsoft.com/office/powerpoint/2010/main" val="1327034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Vector Addition – Host Program</a:t>
            </a:r>
          </a:p>
        </p:txBody>
      </p:sp>
      <p:sp>
        <p:nvSpPr>
          <p:cNvPr id="5" name="Content Placeholder 4"/>
          <p:cNvSpPr>
            <a:spLocks noGrp="1"/>
          </p:cNvSpPr>
          <p:nvPr>
            <p:ph sz="half" idx="1"/>
          </p:nvPr>
        </p:nvSpPr>
        <p:spPr>
          <a:xfrm>
            <a:off x="107504" y="1600200"/>
            <a:ext cx="4388296" cy="4525963"/>
          </a:xfrm>
        </p:spPr>
        <p:txBody>
          <a:bodyPr>
            <a:normAutofit fontScale="92500" lnSpcReduction="10000"/>
          </a:bodyPr>
          <a:lstStyle/>
          <a:p>
            <a:pPr marL="0" indent="0">
              <a:buNone/>
            </a:pPr>
            <a:r>
              <a:rPr lang="en-GB" sz="1000" b="1" dirty="0">
                <a:solidFill>
                  <a:schemeClr val="tx1">
                    <a:lumMod val="85000"/>
                  </a:schemeClr>
                </a:solidFill>
                <a:latin typeface="Courier New Bold"/>
              </a:rPr>
              <a:t>// create the OpenCL context on a GPU device</a:t>
            </a:r>
          </a:p>
          <a:p>
            <a:pPr marL="0" indent="0">
              <a:buNone/>
            </a:pPr>
            <a:r>
              <a:rPr lang="en-GB" sz="1000" b="1" dirty="0" err="1">
                <a:solidFill>
                  <a:schemeClr val="accent1"/>
                </a:solidFill>
                <a:latin typeface="Courier New Bold"/>
              </a:rPr>
              <a:t>cl_context</a:t>
            </a:r>
            <a:r>
              <a:rPr lang="en-GB" sz="1000" b="1" dirty="0">
                <a:latin typeface="Courier New Bold"/>
              </a:rPr>
              <a:t> context = </a:t>
            </a:r>
            <a:r>
              <a:rPr lang="en-GB" sz="1000" b="1" dirty="0" err="1">
                <a:solidFill>
                  <a:schemeClr val="tx2">
                    <a:lumMod val="75000"/>
                  </a:schemeClr>
                </a:solidFill>
                <a:latin typeface="Courier New Bold"/>
              </a:rPr>
              <a:t>clCreateContextFromType</a:t>
            </a:r>
            <a:r>
              <a:rPr lang="en-GB" sz="1000" b="1" dirty="0">
                <a:latin typeface="Courier New Bold"/>
              </a:rPr>
              <a:t>(0,</a:t>
            </a:r>
          </a:p>
          <a:p>
            <a:pPr marL="0" indent="0">
              <a:buNone/>
            </a:pPr>
            <a:r>
              <a:rPr lang="en-GB" sz="1000" b="1" dirty="0">
                <a:latin typeface="Courier New Bold"/>
              </a:rPr>
              <a:t>                       </a:t>
            </a:r>
            <a:r>
              <a:rPr lang="en-GB" sz="1000" b="1" dirty="0">
                <a:solidFill>
                  <a:schemeClr val="accent1"/>
                </a:solidFill>
                <a:latin typeface="Courier New Bold"/>
              </a:rPr>
              <a:t>CL_DEVICE_TYPE_GPU</a:t>
            </a:r>
            <a:r>
              <a:rPr lang="en-GB" sz="1000" b="1" dirty="0">
                <a:latin typeface="Courier New Bold"/>
              </a:rPr>
              <a:t>, NULL,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get the list of GPU devices associated with context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(context, </a:t>
            </a:r>
            <a:r>
              <a:rPr lang="en-GB" sz="1000" b="1" dirty="0">
                <a:solidFill>
                  <a:schemeClr val="accent1"/>
                </a:solidFill>
                <a:latin typeface="Courier New Bold"/>
              </a:rPr>
              <a:t>CL_CONTEXT_DEVICES</a:t>
            </a:r>
            <a:r>
              <a:rPr lang="en-GB" sz="1000" b="1" dirty="0">
                <a:latin typeface="Courier New Bold"/>
              </a:rPr>
              <a:t>, 0, NULL, &amp;</a:t>
            </a:r>
            <a:r>
              <a:rPr lang="en-GB" sz="1000" b="1" dirty="0" err="1">
                <a:latin typeface="Courier New Bold"/>
              </a:rPr>
              <a:t>cb</a:t>
            </a:r>
            <a:r>
              <a:rPr lang="en-GB" sz="1000" b="1" dirty="0">
                <a:latin typeface="Courier New Bold"/>
              </a:rPr>
              <a:t>);</a:t>
            </a:r>
          </a:p>
          <a:p>
            <a:pPr marL="0" indent="0">
              <a:buNone/>
            </a:pPr>
            <a:endParaRPr lang="en-GB" sz="1000" b="1" dirty="0">
              <a:latin typeface="Courier New Bold"/>
            </a:endParaRPr>
          </a:p>
          <a:p>
            <a:pPr marL="0" indent="0">
              <a:buNone/>
            </a:pPr>
            <a:r>
              <a:rPr lang="en-GB" sz="1000" b="1" dirty="0" err="1">
                <a:solidFill>
                  <a:schemeClr val="accent1"/>
                </a:solidFill>
                <a:latin typeface="Courier New Bold"/>
              </a:rPr>
              <a:t>cl_device_id</a:t>
            </a:r>
            <a:r>
              <a:rPr lang="en-GB" sz="1000" b="1" dirty="0">
                <a:latin typeface="Courier New Bold"/>
              </a:rPr>
              <a:t>[] devices = </a:t>
            </a:r>
            <a:r>
              <a:rPr lang="en-GB" sz="1000" b="1" dirty="0" err="1">
                <a:solidFill>
                  <a:schemeClr val="tx2">
                    <a:lumMod val="75000"/>
                  </a:schemeClr>
                </a:solidFill>
                <a:latin typeface="Courier New Bold"/>
              </a:rPr>
              <a:t>malloc</a:t>
            </a:r>
            <a:r>
              <a:rPr lang="en-GB" sz="1000" b="1" dirty="0">
                <a:latin typeface="Courier New Bold"/>
              </a:rPr>
              <a:t>(</a:t>
            </a:r>
            <a:r>
              <a:rPr lang="en-GB" sz="1000" b="1" dirty="0" err="1">
                <a:latin typeface="Courier New Bold"/>
              </a:rPr>
              <a:t>cb</a:t>
            </a:r>
            <a:r>
              <a:rPr lang="en-GB" sz="1000" b="1" dirty="0">
                <a:latin typeface="Courier New Bold"/>
              </a:rPr>
              <a:t>);</a:t>
            </a:r>
          </a:p>
          <a:p>
            <a:pPr marL="0" indent="0">
              <a:buNone/>
            </a:pPr>
            <a:r>
              <a:rPr lang="en-GB" sz="1000" b="1" dirty="0" err="1">
                <a:solidFill>
                  <a:schemeClr val="tx2">
                    <a:lumMod val="75000"/>
                  </a:schemeClr>
                </a:solidFill>
                <a:latin typeface="Courier New Bold"/>
              </a:rPr>
              <a:t>clGetContextInfo</a:t>
            </a:r>
            <a:r>
              <a:rPr lang="en-GB" sz="1000" b="1" dirty="0">
                <a:latin typeface="Courier New Bold"/>
              </a:rPr>
              <a:t>(</a:t>
            </a:r>
            <a:r>
              <a:rPr lang="en-GB" sz="1000" b="1" dirty="0" err="1">
                <a:latin typeface="Courier New Bold"/>
              </a:rPr>
              <a:t>context,</a:t>
            </a:r>
            <a:r>
              <a:rPr lang="en-GB" sz="1000" b="1" dirty="0" err="1">
                <a:solidFill>
                  <a:schemeClr val="accent1"/>
                </a:solidFill>
                <a:latin typeface="Courier New Bold"/>
              </a:rPr>
              <a:t>CL_CONTEXT_DEVICES</a:t>
            </a:r>
            <a:r>
              <a:rPr lang="en-GB" sz="1000" b="1" dirty="0" err="1">
                <a:latin typeface="Courier New Bold"/>
              </a:rPr>
              <a:t>,cb,devices,NULL</a:t>
            </a:r>
            <a:r>
              <a:rPr lang="en-GB" sz="1000" b="1" dirty="0">
                <a:latin typeface="Courier New Bold"/>
              </a:rPr>
              <a:t>);</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a command-queue</a:t>
            </a:r>
          </a:p>
          <a:p>
            <a:pPr marL="0" indent="0">
              <a:buNone/>
            </a:pPr>
            <a:r>
              <a:rPr lang="en-GB" sz="1000" b="1" dirty="0" err="1">
                <a:latin typeface="Courier New Bold"/>
              </a:rPr>
              <a:t>cmd_queue</a:t>
            </a:r>
            <a:r>
              <a:rPr lang="en-GB" sz="1000" b="1" dirty="0">
                <a:latin typeface="Courier New Bold"/>
              </a:rPr>
              <a:t> = </a:t>
            </a:r>
            <a:r>
              <a:rPr lang="en-GB" sz="1000" b="1" dirty="0" err="1">
                <a:solidFill>
                  <a:schemeClr val="tx2">
                    <a:lumMod val="75000"/>
                  </a:schemeClr>
                </a:solidFill>
                <a:latin typeface="Courier New Bold"/>
              </a:rPr>
              <a:t>clCreateCommandQueue</a:t>
            </a:r>
            <a:r>
              <a:rPr lang="en-GB" sz="1000" b="1" dirty="0">
                <a:latin typeface="Courier New Bold"/>
              </a:rPr>
              <a:t>(</a:t>
            </a:r>
            <a:r>
              <a:rPr lang="en-GB" sz="1000" b="1" dirty="0" err="1">
                <a:latin typeface="Courier New Bold"/>
              </a:rPr>
              <a:t>context,devices</a:t>
            </a:r>
            <a:r>
              <a:rPr lang="en-GB" sz="1000" b="1" dirty="0">
                <a:latin typeface="Courier New Bold"/>
              </a:rPr>
              <a:t>[0],0,NULL);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allocate the buffer memory objects</a:t>
            </a:r>
          </a:p>
          <a:p>
            <a:pPr marL="0" indent="0">
              <a:buNone/>
            </a:pPr>
            <a:r>
              <a:rPr lang="en-GB" sz="1000" b="1" dirty="0" err="1">
                <a:latin typeface="Courier New Bold"/>
              </a:rPr>
              <a:t>memobjs</a:t>
            </a:r>
            <a:r>
              <a:rPr lang="en-GB" sz="1000" b="1" dirty="0">
                <a:latin typeface="Courier New Bold"/>
              </a:rPr>
              <a:t>[0]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srcA</a:t>
            </a:r>
            <a:r>
              <a:rPr lang="en-GB" sz="1000" b="1" dirty="0">
                <a:latin typeface="Courier New Bold"/>
              </a:rPr>
              <a:t>, NULL);</a:t>
            </a:r>
          </a:p>
          <a:p>
            <a:pPr marL="0" indent="0">
              <a:buNone/>
            </a:pPr>
            <a:r>
              <a:rPr lang="en-GB" sz="1000" b="1" dirty="0" err="1">
                <a:latin typeface="Courier New Bold"/>
              </a:rPr>
              <a:t>memobjs</a:t>
            </a:r>
            <a:r>
              <a:rPr lang="en-GB" sz="1000" b="1" dirty="0">
                <a:latin typeface="Courier New Bold"/>
              </a:rPr>
              <a:t>[1]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CL_MEM_READ_ONLY |</a:t>
            </a:r>
          </a:p>
          <a:p>
            <a:pPr marL="0" indent="0">
              <a:buNone/>
            </a:pPr>
            <a:r>
              <a:rPr lang="en-GB" sz="1000" b="1" dirty="0">
                <a:solidFill>
                  <a:schemeClr val="accent1"/>
                </a:solidFill>
                <a:latin typeface="Courier New Bold"/>
              </a:rPr>
              <a:t>       CL_MEM_COPY_HOST_PTR</a:t>
            </a: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a:t>
            </a:r>
            <a:r>
              <a:rPr lang="en-GB" sz="1000" b="1" dirty="0" err="1">
                <a:latin typeface="Courier New Bold"/>
              </a:rPr>
              <a:t>srcb</a:t>
            </a:r>
            <a:r>
              <a:rPr lang="en-GB" sz="1000" b="1" dirty="0">
                <a:latin typeface="Courier New Bold"/>
              </a:rPr>
              <a:t>, NULL);</a:t>
            </a:r>
          </a:p>
          <a:p>
            <a:pPr marL="0" indent="0">
              <a:buNone/>
            </a:pPr>
            <a:endParaRPr lang="en-GB" sz="1000" b="1" dirty="0">
              <a:latin typeface="Courier New Bold"/>
            </a:endParaRPr>
          </a:p>
          <a:p>
            <a:pPr marL="0" indent="0">
              <a:buNone/>
            </a:pPr>
            <a:r>
              <a:rPr lang="en-GB" sz="1000" b="1" dirty="0" err="1">
                <a:latin typeface="Courier New Bold"/>
              </a:rPr>
              <a:t>memobjs</a:t>
            </a:r>
            <a:r>
              <a:rPr lang="en-GB" sz="1000" b="1" dirty="0">
                <a:latin typeface="Courier New Bold"/>
              </a:rPr>
              <a:t>[2] = </a:t>
            </a:r>
            <a:r>
              <a:rPr lang="en-GB" sz="1000" b="1" dirty="0" err="1">
                <a:solidFill>
                  <a:schemeClr val="tx2">
                    <a:lumMod val="75000"/>
                  </a:schemeClr>
                </a:solidFill>
                <a:latin typeface="Courier New Bold"/>
              </a:rPr>
              <a:t>clCreateBuffer</a:t>
            </a:r>
            <a:r>
              <a:rPr lang="en-GB" sz="1000" b="1" dirty="0">
                <a:latin typeface="Courier New Bold"/>
              </a:rPr>
              <a:t>(context, </a:t>
            </a:r>
            <a:r>
              <a:rPr lang="en-GB" sz="1000" b="1" dirty="0">
                <a:solidFill>
                  <a:schemeClr val="accent1"/>
                </a:solidFill>
                <a:latin typeface="Courier New Bold"/>
              </a:rPr>
              <a:t>CL_MEM_WRITE_ONLY</a:t>
            </a:r>
            <a:r>
              <a:rPr lang="en-GB" sz="1000" b="1" dirty="0">
                <a:latin typeface="Courier New Bold"/>
              </a:rPr>
              <a:t>, </a:t>
            </a:r>
          </a:p>
          <a:p>
            <a:pPr marL="0" indent="0">
              <a:buNone/>
            </a:pPr>
            <a:r>
              <a:rPr lang="en-GB" sz="1000" b="1" dirty="0">
                <a:latin typeface="Courier New Bold"/>
              </a:rPr>
              <a:t>                             </a:t>
            </a:r>
            <a:r>
              <a:rPr lang="en-GB" sz="1000" b="1" dirty="0" err="1">
                <a:solidFill>
                  <a:schemeClr val="tx2">
                    <a:lumMod val="75000"/>
                  </a:schemeClr>
                </a:solidFill>
                <a:latin typeface="Courier New Bold"/>
              </a:rPr>
              <a:t>sizeof</a:t>
            </a:r>
            <a:r>
              <a:rPr lang="en-GB" sz="1000" b="1" dirty="0">
                <a:latin typeface="Courier New Bold"/>
              </a:rPr>
              <a:t>(</a:t>
            </a:r>
            <a:r>
              <a:rPr lang="en-GB" sz="1000" b="1" dirty="0" err="1">
                <a:solidFill>
                  <a:schemeClr val="accent1"/>
                </a:solidFill>
                <a:latin typeface="Courier New Bold"/>
              </a:rPr>
              <a:t>cl_float</a:t>
            </a:r>
            <a:r>
              <a:rPr lang="en-GB" sz="1000" b="1" dirty="0">
                <a:latin typeface="Courier New Bold"/>
              </a:rPr>
              <a:t>)*n, NULL, NULL);</a:t>
            </a:r>
          </a:p>
          <a:p>
            <a:pPr marL="0" indent="0">
              <a:buNone/>
            </a:pPr>
            <a:endParaRPr lang="en-GB" sz="1000" b="1" dirty="0">
              <a:latin typeface="Courier New Bold"/>
            </a:endParaRPr>
          </a:p>
          <a:p>
            <a:pPr marL="0" indent="0">
              <a:buNone/>
            </a:pPr>
            <a:r>
              <a:rPr lang="en-GB" sz="1000" b="1" dirty="0">
                <a:solidFill>
                  <a:schemeClr val="tx1">
                    <a:lumMod val="85000"/>
                  </a:schemeClr>
                </a:solidFill>
                <a:latin typeface="Courier New Bold"/>
              </a:rPr>
              <a:t>// create the program</a:t>
            </a:r>
          </a:p>
          <a:p>
            <a:pPr marL="0" indent="0">
              <a:buNone/>
            </a:pPr>
            <a:r>
              <a:rPr lang="en-GB" sz="1000" b="1" dirty="0">
                <a:latin typeface="Courier New Bold"/>
              </a:rPr>
              <a:t>program = </a:t>
            </a:r>
            <a:r>
              <a:rPr lang="en-GB" sz="1000" b="1" dirty="0" err="1">
                <a:solidFill>
                  <a:schemeClr val="tx2">
                    <a:lumMod val="75000"/>
                  </a:schemeClr>
                </a:solidFill>
                <a:latin typeface="Courier New Bold"/>
              </a:rPr>
              <a:t>clCreateProgramWithSource</a:t>
            </a:r>
            <a:r>
              <a:rPr lang="en-GB" sz="1000" b="1" dirty="0">
                <a:latin typeface="Courier New Bold"/>
              </a:rPr>
              <a:t>(context, 1,</a:t>
            </a:r>
          </a:p>
          <a:p>
            <a:pPr marL="0" indent="0">
              <a:buNone/>
            </a:pPr>
            <a:r>
              <a:rPr lang="en-GB" sz="1000" b="1" dirty="0">
                <a:latin typeface="Courier New Bold"/>
              </a:rPr>
              <a:t>                                &amp;</a:t>
            </a:r>
            <a:r>
              <a:rPr lang="en-GB" sz="1000" b="1" dirty="0" err="1">
                <a:latin typeface="Courier New Bold"/>
              </a:rPr>
              <a:t>program_source</a:t>
            </a:r>
            <a:r>
              <a:rPr lang="en-GB" sz="1000" b="1" dirty="0">
                <a:latin typeface="Courier New Bold"/>
              </a:rPr>
              <a:t>, NULL, NULL);</a:t>
            </a:r>
          </a:p>
          <a:p>
            <a:pPr marL="0" indent="0">
              <a:buNone/>
            </a:pPr>
            <a:endParaRPr lang="en-GB" sz="1000" b="1" dirty="0">
              <a:latin typeface="Courier New Bold"/>
            </a:endParaRPr>
          </a:p>
        </p:txBody>
      </p:sp>
      <p:sp>
        <p:nvSpPr>
          <p:cNvPr id="6" name="Content Placeholder 5"/>
          <p:cNvSpPr>
            <a:spLocks noGrp="1"/>
          </p:cNvSpPr>
          <p:nvPr>
            <p:ph sz="half" idx="2"/>
          </p:nvPr>
        </p:nvSpPr>
        <p:spPr>
          <a:xfrm>
            <a:off x="4572000" y="1600200"/>
            <a:ext cx="4464496" cy="4525963"/>
          </a:xfrm>
        </p:spPr>
        <p:txBody>
          <a:bodyPr>
            <a:normAutofit fontScale="92500" lnSpcReduction="10000"/>
          </a:bodyPr>
          <a:lstStyle/>
          <a:p>
            <a:pPr marL="0" indent="0">
              <a:buNone/>
            </a:pPr>
            <a:r>
              <a:rPr lang="en-GB" sz="1050" b="1" dirty="0">
                <a:solidFill>
                  <a:schemeClr val="tx1">
                    <a:lumMod val="85000"/>
                  </a:schemeClr>
                </a:solidFill>
                <a:latin typeface="Courier New Bold"/>
              </a:rPr>
              <a:t>// build the program</a:t>
            </a:r>
          </a:p>
          <a:p>
            <a:pPr marL="0" indent="0">
              <a:buNone/>
            </a:pPr>
            <a:r>
              <a:rPr lang="en-GB" sz="1050" b="1" dirty="0">
                <a:latin typeface="Courier New Bold"/>
              </a:rPr>
              <a:t>err = </a:t>
            </a:r>
            <a:r>
              <a:rPr lang="en-GB" sz="1050" b="1" dirty="0" err="1">
                <a:solidFill>
                  <a:schemeClr val="tx2">
                    <a:lumMod val="75000"/>
                  </a:schemeClr>
                </a:solidFill>
                <a:latin typeface="Courier New Bold"/>
              </a:rPr>
              <a:t>clBuildProgram</a:t>
            </a:r>
            <a:r>
              <a:rPr lang="en-GB" sz="1050" b="1" dirty="0">
                <a:latin typeface="Courier New Bold"/>
              </a:rPr>
              <a:t>(program, 0, NULL,NULL,NULL,NULL);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create the kernel</a:t>
            </a:r>
          </a:p>
          <a:p>
            <a:pPr marL="0" indent="0">
              <a:buNone/>
            </a:pPr>
            <a:r>
              <a:rPr lang="en-GB" sz="1050" b="1" dirty="0">
                <a:latin typeface="Courier New Bold"/>
              </a:rPr>
              <a:t>kernel = </a:t>
            </a:r>
            <a:r>
              <a:rPr lang="en-GB" sz="1050" b="1" dirty="0" err="1">
                <a:solidFill>
                  <a:schemeClr val="tx2">
                    <a:lumMod val="75000"/>
                  </a:schemeClr>
                </a:solidFill>
                <a:latin typeface="Courier New Bold"/>
              </a:rPr>
              <a:t>clCreateKernel</a:t>
            </a:r>
            <a:r>
              <a:rPr lang="en-GB" sz="1050" b="1" dirty="0">
                <a:latin typeface="Courier New Bold"/>
              </a:rPr>
              <a:t>(program, “</a:t>
            </a:r>
            <a:r>
              <a:rPr lang="en-GB" sz="1050" b="1" dirty="0" err="1">
                <a:latin typeface="Courier New Bold"/>
              </a:rPr>
              <a:t>vec_add</a:t>
            </a:r>
            <a:r>
              <a:rPr lang="en-GB" sz="1050" b="1" dirty="0">
                <a:latin typeface="Courier New Bold"/>
              </a:rPr>
              <a:t>”, 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set the </a:t>
            </a:r>
            <a:r>
              <a:rPr lang="en-GB" sz="1050" b="1" dirty="0" err="1">
                <a:solidFill>
                  <a:schemeClr val="tx1">
                    <a:lumMod val="85000"/>
                  </a:schemeClr>
                </a:solidFill>
                <a:latin typeface="Courier New Bold"/>
              </a:rPr>
              <a:t>args</a:t>
            </a:r>
            <a:r>
              <a:rPr lang="en-GB" sz="1050" b="1" dirty="0">
                <a:solidFill>
                  <a:schemeClr val="tx1">
                    <a:lumMod val="85000"/>
                  </a:schemeClr>
                </a:solidFill>
                <a:latin typeface="Courier New Bold"/>
              </a:rPr>
              <a:t> values</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0, (void *) &amp;</a:t>
            </a:r>
            <a:r>
              <a:rPr lang="en-GB" sz="1050" b="1" dirty="0" err="1">
                <a:latin typeface="Courier New Bold"/>
              </a:rPr>
              <a:t>memobjs</a:t>
            </a:r>
            <a:r>
              <a:rPr lang="en-GB" sz="1050" b="1" dirty="0">
                <a:latin typeface="Courier New Bold"/>
              </a:rPr>
              <a:t>[0],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1, (void *) &amp;</a:t>
            </a:r>
            <a:r>
              <a:rPr lang="en-GB" sz="1050" b="1" dirty="0" err="1">
                <a:latin typeface="Courier New Bold"/>
              </a:rPr>
              <a:t>memobjs</a:t>
            </a:r>
            <a:r>
              <a:rPr lang="en-GB" sz="1050" b="1" dirty="0">
                <a:latin typeface="Courier New Bold"/>
              </a:rPr>
              <a:t>[1],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latin typeface="Courier New Bold"/>
              </a:rPr>
              <a:t>err |= </a:t>
            </a:r>
            <a:r>
              <a:rPr lang="en-GB" sz="1050" b="1" dirty="0" err="1">
                <a:solidFill>
                  <a:schemeClr val="tx2">
                    <a:lumMod val="75000"/>
                  </a:schemeClr>
                </a:solidFill>
                <a:latin typeface="Courier New Bold"/>
              </a:rPr>
              <a:t>clSetKernelArg</a:t>
            </a:r>
            <a:r>
              <a:rPr lang="en-GB" sz="1050" b="1" dirty="0">
                <a:latin typeface="Courier New Bold"/>
              </a:rPr>
              <a:t>(kernel, 2, (void *) &amp;</a:t>
            </a:r>
            <a:r>
              <a:rPr lang="en-GB" sz="1050" b="1" dirty="0" err="1">
                <a:latin typeface="Courier New Bold"/>
              </a:rPr>
              <a:t>memobjs</a:t>
            </a:r>
            <a:r>
              <a:rPr lang="en-GB" sz="1050" b="1" dirty="0">
                <a:latin typeface="Courier New Bold"/>
              </a:rPr>
              <a:t>[2], </a:t>
            </a:r>
          </a:p>
          <a:p>
            <a:pPr marL="0" indent="0">
              <a:buNone/>
            </a:pPr>
            <a:r>
              <a:rPr lang="en-GB" sz="1050" b="1" dirty="0">
                <a:solidFill>
                  <a:schemeClr val="tx2">
                    <a:lumMod val="75000"/>
                  </a:schemeClr>
                </a:solidFill>
                <a:latin typeface="Courier New Bold"/>
              </a:rPr>
              <a:t>                         </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cl_mem</a:t>
            </a:r>
            <a:r>
              <a:rPr lang="en-GB" sz="1050" b="1" dirty="0">
                <a:latin typeface="Courier New Bold"/>
              </a:rPr>
              <a:t>));</a:t>
            </a:r>
          </a:p>
          <a:p>
            <a:pPr marL="0" indent="0">
              <a:buNone/>
            </a:pPr>
            <a:r>
              <a:rPr lang="en-GB" sz="1050" b="1" dirty="0">
                <a:solidFill>
                  <a:schemeClr val="tx1">
                    <a:lumMod val="85000"/>
                  </a:schemeClr>
                </a:solidFill>
                <a:latin typeface="Courier New Bold"/>
              </a:rPr>
              <a:t>// set work-item dimensions</a:t>
            </a:r>
          </a:p>
          <a:p>
            <a:pPr marL="0" indent="0">
              <a:buNone/>
            </a:pPr>
            <a:r>
              <a:rPr lang="en-GB" sz="1050" b="1" dirty="0" err="1">
                <a:latin typeface="Courier New Bold"/>
              </a:rPr>
              <a:t>global_work_size</a:t>
            </a:r>
            <a:r>
              <a:rPr lang="en-GB" sz="1050" b="1" dirty="0">
                <a:latin typeface="Courier New Bold"/>
              </a:rPr>
              <a:t>[0] = n;</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execute kernel</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clEnqueueNDRangeKernel</a:t>
            </a:r>
            <a:r>
              <a:rPr lang="en-GB" sz="1050" b="1" dirty="0">
                <a:latin typeface="Courier New Bold"/>
              </a:rPr>
              <a:t>(</a:t>
            </a:r>
            <a:r>
              <a:rPr lang="en-GB" sz="1050" b="1" dirty="0" err="1">
                <a:latin typeface="Courier New Bold"/>
              </a:rPr>
              <a:t>cmd_queue</a:t>
            </a:r>
            <a:r>
              <a:rPr lang="en-GB" sz="1050" b="1" dirty="0">
                <a:latin typeface="Courier New Bold"/>
              </a:rPr>
              <a:t>, kernel, 1, NULL,</a:t>
            </a:r>
          </a:p>
          <a:p>
            <a:pPr marL="0" indent="0">
              <a:buNone/>
            </a:pPr>
            <a:r>
              <a:rPr lang="en-GB" sz="1050" b="1" dirty="0">
                <a:latin typeface="Courier New Bold"/>
              </a:rPr>
              <a:t>                    </a:t>
            </a:r>
            <a:r>
              <a:rPr lang="en-GB" sz="1050" b="1" dirty="0" err="1">
                <a:latin typeface="Courier New Bold"/>
              </a:rPr>
              <a:t>global_work_size</a:t>
            </a:r>
            <a:r>
              <a:rPr lang="en-GB" sz="1050" b="1" dirty="0">
                <a:latin typeface="Courier New Bold"/>
              </a:rPr>
              <a:t>, NULL,0,NULL,NULL);</a:t>
            </a:r>
          </a:p>
          <a:p>
            <a:pPr marL="0" indent="0">
              <a:buNone/>
            </a:pPr>
            <a:endParaRPr lang="en-GB" sz="1050" b="1" dirty="0">
              <a:latin typeface="Courier New Bold"/>
            </a:endParaRPr>
          </a:p>
          <a:p>
            <a:pPr marL="0" indent="0">
              <a:buNone/>
            </a:pPr>
            <a:r>
              <a:rPr lang="en-GB" sz="1050" b="1" dirty="0">
                <a:solidFill>
                  <a:schemeClr val="tx1">
                    <a:lumMod val="85000"/>
                  </a:schemeClr>
                </a:solidFill>
                <a:latin typeface="Courier New Bold"/>
              </a:rPr>
              <a:t>// read output array</a:t>
            </a:r>
          </a:p>
          <a:p>
            <a:pPr marL="0" indent="0">
              <a:buNone/>
            </a:pPr>
            <a:r>
              <a:rPr lang="en-GB" sz="1050" b="1" dirty="0">
                <a:latin typeface="Courier New Bold"/>
              </a:rPr>
              <a:t>err = </a:t>
            </a:r>
            <a:r>
              <a:rPr lang="en-GB" sz="1050" b="1" dirty="0" err="1">
                <a:solidFill>
                  <a:schemeClr val="tx2">
                    <a:lumMod val="75000"/>
                  </a:schemeClr>
                </a:solidFill>
                <a:latin typeface="Courier New Bold"/>
              </a:rPr>
              <a:t>clEnqueueReadBuffer</a:t>
            </a:r>
            <a:r>
              <a:rPr lang="en-GB" sz="1050" b="1" dirty="0">
                <a:latin typeface="Courier New Bold"/>
              </a:rPr>
              <a:t>(</a:t>
            </a:r>
            <a:r>
              <a:rPr lang="en-GB" sz="1050" b="1" dirty="0" err="1">
                <a:latin typeface="Courier New Bold"/>
              </a:rPr>
              <a:t>cmd_queue</a:t>
            </a:r>
            <a:r>
              <a:rPr lang="en-GB" sz="1050" b="1" dirty="0">
                <a:latin typeface="Courier New Bold"/>
              </a:rPr>
              <a:t>, </a:t>
            </a:r>
            <a:r>
              <a:rPr lang="en-GB" sz="1050" b="1" dirty="0" err="1">
                <a:latin typeface="Courier New Bold"/>
              </a:rPr>
              <a:t>memobjs</a:t>
            </a:r>
            <a:r>
              <a:rPr lang="en-GB" sz="1050" b="1" dirty="0">
                <a:latin typeface="Courier New Bold"/>
              </a:rPr>
              <a:t>[2], </a:t>
            </a:r>
          </a:p>
          <a:p>
            <a:pPr marL="0" indent="0">
              <a:buNone/>
            </a:pPr>
            <a:r>
              <a:rPr lang="en-GB" sz="1050" b="1" dirty="0">
                <a:solidFill>
                  <a:schemeClr val="accent1"/>
                </a:solidFill>
                <a:latin typeface="Courier New Bold"/>
              </a:rPr>
              <a:t>                          CL_TRUE</a:t>
            </a:r>
            <a:r>
              <a:rPr lang="en-GB" sz="1050" b="1" dirty="0">
                <a:latin typeface="Courier New Bold"/>
              </a:rPr>
              <a:t>, 0,</a:t>
            </a:r>
          </a:p>
          <a:p>
            <a:pPr marL="0" indent="0">
              <a:buNone/>
            </a:pPr>
            <a:r>
              <a:rPr lang="en-GB" sz="1050" b="1" dirty="0">
                <a:latin typeface="Courier New Bold"/>
              </a:rPr>
              <a:t>                          n*</a:t>
            </a:r>
            <a:r>
              <a:rPr lang="en-GB" sz="1050" b="1" dirty="0" err="1">
                <a:solidFill>
                  <a:schemeClr val="tx2">
                    <a:lumMod val="75000"/>
                  </a:schemeClr>
                </a:solidFill>
                <a:latin typeface="Courier New Bold"/>
              </a:rPr>
              <a:t>sizeof</a:t>
            </a:r>
            <a:r>
              <a:rPr lang="en-GB" sz="1050" b="1" dirty="0">
                <a:latin typeface="Courier New Bold"/>
              </a:rPr>
              <a:t>(</a:t>
            </a:r>
            <a:r>
              <a:rPr lang="en-GB" sz="1050" b="1" dirty="0" err="1">
                <a:solidFill>
                  <a:schemeClr val="accent1"/>
                </a:solidFill>
                <a:latin typeface="Courier New Bold"/>
              </a:rPr>
              <a:t>cl_float</a:t>
            </a:r>
            <a:r>
              <a:rPr lang="en-GB" sz="1050" b="1" dirty="0">
                <a:latin typeface="Courier New Bold"/>
              </a:rPr>
              <a:t>), </a:t>
            </a:r>
            <a:r>
              <a:rPr lang="en-GB" sz="1050" b="1" dirty="0" err="1">
                <a:latin typeface="Courier New Bold"/>
              </a:rPr>
              <a:t>dst</a:t>
            </a:r>
            <a:r>
              <a:rPr lang="en-GB" sz="1050" b="1" dirty="0">
                <a:latin typeface="Courier New Bold"/>
              </a:rPr>
              <a:t>,</a:t>
            </a:r>
          </a:p>
          <a:p>
            <a:pPr marL="0" indent="0">
              <a:buNone/>
            </a:pPr>
            <a:r>
              <a:rPr lang="en-GB" sz="1050" b="1" dirty="0">
                <a:latin typeface="Courier New Bold"/>
              </a:rPr>
              <a:t>                          0, NULL, NULL);</a:t>
            </a:r>
          </a:p>
          <a:p>
            <a:pPr marL="0" indent="0">
              <a:buNone/>
            </a:pPr>
            <a:endParaRPr lang="en-GB" sz="1050" b="1" dirty="0">
              <a:latin typeface="Courier New Bold"/>
            </a:endParaRPr>
          </a:p>
        </p:txBody>
      </p:sp>
      <p:sp>
        <p:nvSpPr>
          <p:cNvPr id="7" name="Rectangle 11"/>
          <p:cNvSpPr>
            <a:spLocks noChangeArrowheads="1"/>
          </p:cNvSpPr>
          <p:nvPr/>
        </p:nvSpPr>
        <p:spPr bwMode="auto">
          <a:xfrm>
            <a:off x="4494440" y="1556352"/>
            <a:ext cx="4470047" cy="466524"/>
          </a:xfrm>
          <a:prstGeom prst="rect">
            <a:avLst/>
          </a:prstGeom>
          <a:solidFill>
            <a:schemeClr val="accent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8" name="Rectangle 5"/>
          <p:cNvSpPr>
            <a:spLocks noChangeArrowheads="1"/>
          </p:cNvSpPr>
          <p:nvPr/>
        </p:nvSpPr>
        <p:spPr bwMode="auto">
          <a:xfrm>
            <a:off x="38630" y="1551983"/>
            <a:ext cx="4455810" cy="2021034"/>
          </a:xfrm>
          <a:prstGeom prst="rect">
            <a:avLst/>
          </a:prstGeom>
          <a:solidFill>
            <a:schemeClr val="accent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9" name="Text Box 6"/>
          <p:cNvSpPr txBox="1">
            <a:spLocks noChangeArrowheads="1"/>
          </p:cNvSpPr>
          <p:nvPr/>
        </p:nvSpPr>
        <p:spPr bwMode="auto">
          <a:xfrm>
            <a:off x="582797" y="2473803"/>
            <a:ext cx="336747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platform and queues</a:t>
            </a:r>
          </a:p>
        </p:txBody>
      </p:sp>
      <p:sp>
        <p:nvSpPr>
          <p:cNvPr id="10" name="Rectangle 7"/>
          <p:cNvSpPr>
            <a:spLocks noChangeArrowheads="1"/>
          </p:cNvSpPr>
          <p:nvPr/>
        </p:nvSpPr>
        <p:spPr bwMode="auto">
          <a:xfrm>
            <a:off x="38631" y="3573016"/>
            <a:ext cx="4455808" cy="1296144"/>
          </a:xfrm>
          <a:prstGeom prst="rect">
            <a:avLst/>
          </a:prstGeom>
          <a:solidFill>
            <a:schemeClr val="accent3">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1" name="Text Box 8"/>
          <p:cNvSpPr txBox="1">
            <a:spLocks noChangeArrowheads="1"/>
          </p:cNvSpPr>
          <p:nvPr/>
        </p:nvSpPr>
        <p:spPr bwMode="auto">
          <a:xfrm>
            <a:off x="712913" y="4005064"/>
            <a:ext cx="3107242"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Define memory objects</a:t>
            </a:r>
          </a:p>
        </p:txBody>
      </p:sp>
      <p:sp>
        <p:nvSpPr>
          <p:cNvPr id="12" name="Rectangle 9"/>
          <p:cNvSpPr>
            <a:spLocks noChangeArrowheads="1"/>
          </p:cNvSpPr>
          <p:nvPr/>
        </p:nvSpPr>
        <p:spPr bwMode="auto">
          <a:xfrm>
            <a:off x="47867" y="4869161"/>
            <a:ext cx="4446572" cy="1263898"/>
          </a:xfrm>
          <a:prstGeom prst="rect">
            <a:avLst/>
          </a:prstGeom>
          <a:solidFill>
            <a:schemeClr val="accent4">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 name="Text Box 10"/>
          <p:cNvSpPr txBox="1">
            <a:spLocks noChangeArrowheads="1"/>
          </p:cNvSpPr>
          <p:nvPr/>
        </p:nvSpPr>
        <p:spPr bwMode="auto">
          <a:xfrm>
            <a:off x="936660" y="5301208"/>
            <a:ext cx="2678221"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000000"/>
                </a:solidFill>
                <a:uLnTx/>
                <a:uFillTx/>
                <a:latin typeface="+mj-lt"/>
                <a:ea typeface="ヒラギノ角ゴ ProN W3" charset="-128"/>
                <a:cs typeface="Arial"/>
                <a:sym typeface="Myriad Set Text" charset="0"/>
              </a:rPr>
              <a:t>Create the program</a:t>
            </a:r>
          </a:p>
        </p:txBody>
      </p:sp>
      <p:sp>
        <p:nvSpPr>
          <p:cNvPr id="14" name="Text Box 12"/>
          <p:cNvSpPr txBox="1">
            <a:spLocks noChangeArrowheads="1"/>
          </p:cNvSpPr>
          <p:nvPr/>
        </p:nvSpPr>
        <p:spPr bwMode="auto">
          <a:xfrm>
            <a:off x="5620744" y="1604948"/>
            <a:ext cx="2134719"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Build the program</a:t>
            </a:r>
          </a:p>
        </p:txBody>
      </p:sp>
      <p:sp>
        <p:nvSpPr>
          <p:cNvPr id="15" name="Rectangle 13"/>
          <p:cNvSpPr>
            <a:spLocks noChangeArrowheads="1"/>
          </p:cNvSpPr>
          <p:nvPr/>
        </p:nvSpPr>
        <p:spPr bwMode="auto">
          <a:xfrm>
            <a:off x="4494438" y="2026894"/>
            <a:ext cx="4470049" cy="2245069"/>
          </a:xfrm>
          <a:prstGeom prst="rect">
            <a:avLst/>
          </a:prstGeom>
          <a:solidFill>
            <a:schemeClr val="accent6">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6" name="Text Box 14"/>
          <p:cNvSpPr txBox="1">
            <a:spLocks noChangeArrowheads="1"/>
          </p:cNvSpPr>
          <p:nvPr/>
        </p:nvSpPr>
        <p:spPr bwMode="auto">
          <a:xfrm>
            <a:off x="5257250" y="2964762"/>
            <a:ext cx="2875938"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Create and setup kernel</a:t>
            </a:r>
          </a:p>
        </p:txBody>
      </p:sp>
      <p:sp>
        <p:nvSpPr>
          <p:cNvPr id="17" name="Rectangle 15"/>
          <p:cNvSpPr>
            <a:spLocks noChangeArrowheads="1"/>
          </p:cNvSpPr>
          <p:nvPr/>
        </p:nvSpPr>
        <p:spPr bwMode="auto">
          <a:xfrm>
            <a:off x="4494438" y="4271963"/>
            <a:ext cx="4470049" cy="734619"/>
          </a:xfrm>
          <a:prstGeom prst="rect">
            <a:avLst/>
          </a:prstGeom>
          <a:solidFill>
            <a:schemeClr val="tx2">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8" name="Text Box 16"/>
          <p:cNvSpPr txBox="1">
            <a:spLocks noChangeArrowheads="1"/>
          </p:cNvSpPr>
          <p:nvPr/>
        </p:nvSpPr>
        <p:spPr bwMode="auto">
          <a:xfrm>
            <a:off x="5525598" y="4455447"/>
            <a:ext cx="2334327"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Execute the kernel</a:t>
            </a:r>
          </a:p>
        </p:txBody>
      </p:sp>
      <p:sp>
        <p:nvSpPr>
          <p:cNvPr id="19" name="Rectangle 17"/>
          <p:cNvSpPr>
            <a:spLocks noChangeArrowheads="1"/>
          </p:cNvSpPr>
          <p:nvPr/>
        </p:nvSpPr>
        <p:spPr bwMode="auto">
          <a:xfrm>
            <a:off x="4494438" y="5006582"/>
            <a:ext cx="4470049" cy="1126476"/>
          </a:xfrm>
          <a:prstGeom prst="rect">
            <a:avLst/>
          </a:prstGeom>
          <a:solidFill>
            <a:schemeClr val="tx1">
              <a:alpha val="50000"/>
            </a:schemeClr>
          </a:solidFill>
          <a:ln w="9525">
            <a:noFill/>
            <a:miter lim="800000"/>
            <a:headEnd/>
            <a:tailEnd/>
          </a:ln>
        </p:spPr>
        <p:txBody>
          <a:bodyPr wrap="none" anchor="ctr"/>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20" name="Text Box 18"/>
          <p:cNvSpPr txBox="1">
            <a:spLocks noChangeArrowheads="1"/>
          </p:cNvSpPr>
          <p:nvPr/>
        </p:nvSpPr>
        <p:spPr bwMode="auto">
          <a:xfrm>
            <a:off x="5264219" y="5385154"/>
            <a:ext cx="2852764" cy="369332"/>
          </a:xfrm>
          <a:prstGeom prst="rect">
            <a:avLst/>
          </a:prstGeom>
          <a:solidFill>
            <a:srgbClr val="FFFFFF"/>
          </a:solidFill>
          <a:ln w="9525">
            <a:noFill/>
            <a:miter lim="800000"/>
            <a:headEnd/>
            <a:tailEnd/>
          </a:ln>
          <a:effectLst/>
        </p:spPr>
        <p:txBody>
          <a:bodyPr wrap="square">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dirty="0">
                <a:ln>
                  <a:noFill/>
                </a:ln>
                <a:solidFill>
                  <a:srgbClr val="000000"/>
                </a:solidFill>
                <a:uLnTx/>
                <a:uFillTx/>
                <a:latin typeface="+mj-lt"/>
                <a:ea typeface="ヒラギノ角ゴ ProN W3" charset="-128"/>
                <a:cs typeface="Arial"/>
                <a:sym typeface="Myriad Set Text" charset="0"/>
              </a:rPr>
              <a:t>Read results on the host</a:t>
            </a:r>
          </a:p>
        </p:txBody>
      </p:sp>
      <p:sp>
        <p:nvSpPr>
          <p:cNvPr id="21" name="TextBox 20"/>
          <p:cNvSpPr txBox="1"/>
          <p:nvPr/>
        </p:nvSpPr>
        <p:spPr>
          <a:xfrm>
            <a:off x="450641" y="6133058"/>
            <a:ext cx="8087599" cy="369332"/>
          </a:xfrm>
          <a:prstGeom prst="rect">
            <a:avLst/>
          </a:prstGeom>
          <a:noFill/>
        </p:spPr>
        <p:txBody>
          <a:bodyPr wrap="none" rtlCol="0">
            <a:spAutoFit/>
          </a:bodyPr>
          <a:lstStyle/>
          <a:p>
            <a:r>
              <a:rPr lang="en-GB" dirty="0">
                <a:latin typeface="+mj-lt"/>
              </a:rPr>
              <a:t>It’s complicated, but most of this is “boilerplate” and not as bad as it looks.</a:t>
            </a:r>
          </a:p>
        </p:txBody>
      </p:sp>
    </p:spTree>
    <p:extLst>
      <p:ext uri="{BB962C8B-B14F-4D97-AF65-F5344CB8AC3E}">
        <p14:creationId xmlns:p14="http://schemas.microsoft.com/office/powerpoint/2010/main" val="2640110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74638"/>
            <a:ext cx="9144000" cy="1143000"/>
          </a:xfrm>
        </p:spPr>
        <p:txBody>
          <a:bodyPr>
            <a:normAutofit fontScale="90000"/>
          </a:bodyPr>
          <a:lstStyle/>
          <a:p>
            <a:r>
              <a:rPr lang="en-GB" dirty="0"/>
              <a:t>Exercise 2: Running the </a:t>
            </a:r>
            <a:r>
              <a:rPr lang="en-GB" dirty="0" err="1"/>
              <a:t>Vadd</a:t>
            </a:r>
            <a:r>
              <a:rPr lang="en-GB" dirty="0"/>
              <a:t> kernel</a:t>
            </a:r>
          </a:p>
        </p:txBody>
      </p:sp>
      <p:sp>
        <p:nvSpPr>
          <p:cNvPr id="8" name="Content Placeholder 7"/>
          <p:cNvSpPr>
            <a:spLocks noGrp="1"/>
          </p:cNvSpPr>
          <p:nvPr>
            <p:ph idx="1"/>
          </p:nvPr>
        </p:nvSpPr>
        <p:spPr>
          <a:xfrm>
            <a:off x="179512" y="1600200"/>
            <a:ext cx="8784976" cy="5141168"/>
          </a:xfrm>
        </p:spPr>
        <p:txBody>
          <a:bodyPr>
            <a:normAutofit fontScale="85000" lnSpcReduction="20000"/>
          </a:bodyPr>
          <a:lstStyle/>
          <a:p>
            <a:pPr>
              <a:lnSpc>
                <a:spcPct val="110000"/>
              </a:lnSpc>
            </a:pPr>
            <a:r>
              <a:rPr lang="en-GB" dirty="0">
                <a:solidFill>
                  <a:schemeClr val="accent2"/>
                </a:solidFill>
              </a:rPr>
              <a:t>Goal: </a:t>
            </a:r>
          </a:p>
          <a:p>
            <a:pPr lvl="1">
              <a:lnSpc>
                <a:spcPct val="110000"/>
              </a:lnSpc>
            </a:pPr>
            <a:r>
              <a:rPr lang="en-GB" dirty="0"/>
              <a:t>To inspect and verify that you can run an OpenCL kernel</a:t>
            </a:r>
          </a:p>
          <a:p>
            <a:pPr>
              <a:lnSpc>
                <a:spcPct val="110000"/>
              </a:lnSpc>
            </a:pPr>
            <a:r>
              <a:rPr lang="en-GB" dirty="0">
                <a:solidFill>
                  <a:schemeClr val="accent2"/>
                </a:solidFill>
              </a:rPr>
              <a:t>Procedure: </a:t>
            </a:r>
          </a:p>
          <a:p>
            <a:pPr lvl="1">
              <a:lnSpc>
                <a:spcPct val="110000"/>
              </a:lnSpc>
            </a:pPr>
            <a:r>
              <a:rPr lang="en-GB" dirty="0"/>
              <a:t>Take the provided C </a:t>
            </a:r>
            <a:r>
              <a:rPr lang="en-GB" dirty="0" err="1"/>
              <a:t>Vadd</a:t>
            </a:r>
            <a:r>
              <a:rPr lang="en-GB" dirty="0"/>
              <a:t> program. It will run a simple kernel to add two vectors together. </a:t>
            </a:r>
          </a:p>
          <a:p>
            <a:pPr lvl="1">
              <a:lnSpc>
                <a:spcPct val="110000"/>
              </a:lnSpc>
            </a:pPr>
            <a:r>
              <a:rPr lang="en-GB" dirty="0"/>
              <a:t>Look at the host code and identify the API calls in the host code. Compare them against the API descriptions on the OpenCL reference card.</a:t>
            </a:r>
          </a:p>
          <a:p>
            <a:pPr lvl="1">
              <a:lnSpc>
                <a:spcPct val="110000"/>
              </a:lnSpc>
            </a:pPr>
            <a:r>
              <a:rPr lang="en-GB" dirty="0"/>
              <a:t>There are some helper files which time the execution, output device information neatly and check errors.</a:t>
            </a:r>
          </a:p>
          <a:p>
            <a:pPr>
              <a:lnSpc>
                <a:spcPct val="110000"/>
              </a:lnSpc>
            </a:pPr>
            <a:r>
              <a:rPr lang="en-GB" dirty="0">
                <a:solidFill>
                  <a:schemeClr val="accent2"/>
                </a:solidFill>
              </a:rPr>
              <a:t>Expected output:</a:t>
            </a:r>
          </a:p>
          <a:p>
            <a:pPr lvl="1">
              <a:lnSpc>
                <a:spcPct val="110000"/>
              </a:lnSpc>
            </a:pPr>
            <a:r>
              <a:rPr lang="en-GB" dirty="0"/>
              <a:t>A message verifying that the vector addition completed successfully</a:t>
            </a:r>
          </a:p>
        </p:txBody>
      </p:sp>
    </p:spTree>
    <p:extLst>
      <p:ext uri="{BB962C8B-B14F-4D97-AF65-F5344CB8AC3E}">
        <p14:creationId xmlns:p14="http://schemas.microsoft.com/office/powerpoint/2010/main" val="4072277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Overview of OpenCL APIs</a:t>
            </a:r>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4</a:t>
            </a:r>
          </a:p>
        </p:txBody>
      </p:sp>
    </p:spTree>
    <p:extLst>
      <p:ext uri="{BB962C8B-B14F-4D97-AF65-F5344CB8AC3E}">
        <p14:creationId xmlns:p14="http://schemas.microsoft.com/office/powerpoint/2010/main" val="14029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多种平台支持！</a:t>
            </a:r>
            <a:endParaRPr lang="en-US" dirty="0"/>
          </a:p>
        </p:txBody>
      </p:sp>
      <p:sp>
        <p:nvSpPr>
          <p:cNvPr id="3" name="Content Placeholder 2"/>
          <p:cNvSpPr>
            <a:spLocks noGrp="1"/>
          </p:cNvSpPr>
          <p:nvPr>
            <p:ph idx="1"/>
          </p:nvPr>
        </p:nvSpPr>
        <p:spPr/>
        <p:txBody>
          <a:bodyPr>
            <a:normAutofit lnSpcReduction="10000"/>
          </a:bodyPr>
          <a:lstStyle/>
          <a:p>
            <a:r>
              <a:rPr lang="en-US" dirty="0"/>
              <a:t>OpenCL </a:t>
            </a:r>
            <a:r>
              <a:rPr lang="zh-CN" altLang="en-US" dirty="0"/>
              <a:t>可以运行在很多平台上</a:t>
            </a:r>
            <a:endParaRPr lang="en-US" dirty="0"/>
          </a:p>
          <a:p>
            <a:r>
              <a:rPr lang="zh-CN" altLang="en-US" dirty="0"/>
              <a:t>为了和每个设备所用的库函数协调合作，运行环境（</a:t>
            </a:r>
            <a:r>
              <a:rPr lang="en-US" altLang="zh-CN" dirty="0"/>
              <a:t>runtime</a:t>
            </a:r>
            <a:r>
              <a:rPr lang="zh-CN" altLang="en-US" dirty="0"/>
              <a:t>）使用 </a:t>
            </a:r>
            <a:r>
              <a:rPr lang="en-US" altLang="zh-CN" dirty="0"/>
              <a:t>ICD </a:t>
            </a:r>
            <a:r>
              <a:rPr lang="zh-CN" altLang="en-US" dirty="0"/>
              <a:t>进行区分</a:t>
            </a:r>
            <a:endParaRPr lang="en-US" dirty="0"/>
          </a:p>
          <a:p>
            <a:r>
              <a:rPr lang="zh-CN" altLang="en-US" dirty="0"/>
              <a:t>如果你针对通用运行环境（</a:t>
            </a:r>
            <a:r>
              <a:rPr lang="en-US" altLang="zh-CN" dirty="0"/>
              <a:t>generic runtime</a:t>
            </a:r>
            <a:r>
              <a:rPr lang="zh-CN" altLang="en-US" dirty="0"/>
              <a:t>）来编译代码</a:t>
            </a:r>
            <a:r>
              <a:rPr lang="en-US" dirty="0"/>
              <a:t>, ICD </a:t>
            </a:r>
            <a:r>
              <a:rPr lang="zh-CN" altLang="en-US" dirty="0"/>
              <a:t>就会在需要的时候加载正确的平台运行环境（</a:t>
            </a:r>
            <a:r>
              <a:rPr lang="en-US" altLang="zh-CN" dirty="0"/>
              <a:t> platform runtime </a:t>
            </a:r>
            <a:r>
              <a:rPr lang="zh-CN" altLang="en-US" dirty="0"/>
              <a:t>）</a:t>
            </a:r>
            <a:r>
              <a:rPr lang="en-US" dirty="0"/>
              <a:t> </a:t>
            </a:r>
          </a:p>
          <a:p>
            <a:r>
              <a:rPr lang="zh-CN" altLang="en-US" dirty="0"/>
              <a:t>这些运行环境可以在</a:t>
            </a:r>
            <a:r>
              <a:rPr lang="en-US" dirty="0"/>
              <a:t>/</a:t>
            </a:r>
            <a:r>
              <a:rPr lang="en-US" dirty="0" err="1"/>
              <a:t>etc</a:t>
            </a:r>
            <a:r>
              <a:rPr lang="en-US" dirty="0"/>
              <a:t>/OpenCL/vendors </a:t>
            </a:r>
            <a:r>
              <a:rPr lang="zh-CN" altLang="en-US" dirty="0"/>
              <a:t>这个目录下找到</a:t>
            </a:r>
            <a:endParaRPr lang="en-US" dirty="0"/>
          </a:p>
        </p:txBody>
      </p:sp>
    </p:spTree>
    <p:extLst>
      <p:ext uri="{BB962C8B-B14F-4D97-AF65-F5344CB8AC3E}">
        <p14:creationId xmlns:p14="http://schemas.microsoft.com/office/powerpoint/2010/main" val="2193837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Host programs can be “ugly”</a:t>
            </a:r>
          </a:p>
        </p:txBody>
      </p:sp>
      <p:sp>
        <p:nvSpPr>
          <p:cNvPr id="5" name="Content Placeholder 4"/>
          <p:cNvSpPr>
            <a:spLocks noGrp="1"/>
          </p:cNvSpPr>
          <p:nvPr>
            <p:ph idx="1"/>
          </p:nvPr>
        </p:nvSpPr>
        <p:spPr>
          <a:xfrm>
            <a:off x="457200" y="1600200"/>
            <a:ext cx="8579296" cy="4525963"/>
          </a:xfrm>
        </p:spPr>
        <p:txBody>
          <a:bodyPr>
            <a:normAutofit lnSpcReduction="10000"/>
          </a:bodyPr>
          <a:lstStyle/>
          <a:p>
            <a:r>
              <a:rPr lang="en-GB" dirty="0" err="1"/>
              <a:t>OpenCL’s</a:t>
            </a:r>
            <a:r>
              <a:rPr lang="en-GB" dirty="0"/>
              <a:t> goal is extreme portability, so it exposes </a:t>
            </a:r>
            <a:r>
              <a:rPr lang="en-GB" b="1" i="1" dirty="0">
                <a:solidFill>
                  <a:schemeClr val="accent3"/>
                </a:solidFill>
              </a:rPr>
              <a:t>everything</a:t>
            </a:r>
          </a:p>
          <a:p>
            <a:pPr lvl="1"/>
            <a:r>
              <a:rPr lang="en-GB" dirty="0"/>
              <a:t>(i.e. it is quite verbose!).</a:t>
            </a:r>
          </a:p>
          <a:p>
            <a:r>
              <a:rPr lang="en-GB" dirty="0"/>
              <a:t>But most of the host code is the same from one application to the next – the re-use  makes the verbosity a non-issue.</a:t>
            </a:r>
          </a:p>
          <a:p>
            <a:r>
              <a:rPr lang="en-GB" dirty="0"/>
              <a:t>You can package common API combinations into functions or even C++ or Python classes to make the reuse more convenient.</a:t>
            </a:r>
          </a:p>
          <a:p>
            <a:endParaRPr lang="en-GB" dirty="0"/>
          </a:p>
        </p:txBody>
      </p:sp>
    </p:spTree>
    <p:extLst>
      <p:ext uri="{BB962C8B-B14F-4D97-AF65-F5344CB8AC3E}">
        <p14:creationId xmlns:p14="http://schemas.microsoft.com/office/powerpoint/2010/main" val="749164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C++ Interface</a:t>
            </a:r>
          </a:p>
        </p:txBody>
      </p:sp>
      <p:sp>
        <p:nvSpPr>
          <p:cNvPr id="3" name="Content Placeholder 2"/>
          <p:cNvSpPr>
            <a:spLocks noGrp="1"/>
          </p:cNvSpPr>
          <p:nvPr>
            <p:ph idx="1"/>
          </p:nvPr>
        </p:nvSpPr>
        <p:spPr>
          <a:xfrm>
            <a:off x="179512" y="1456184"/>
            <a:ext cx="8784976" cy="5069160"/>
          </a:xfrm>
        </p:spPr>
        <p:txBody>
          <a:bodyPr>
            <a:normAutofit fontScale="85000" lnSpcReduction="10000"/>
          </a:bodyPr>
          <a:lstStyle/>
          <a:p>
            <a:r>
              <a:rPr lang="en-GB" dirty="0"/>
              <a:t>Khronos has defined a common C++ header file containing a high level interface to OpenCL, </a:t>
            </a:r>
            <a:r>
              <a:rPr lang="en-GB" dirty="0">
                <a:solidFill>
                  <a:schemeClr val="accent6"/>
                </a:solidFill>
              </a:rPr>
              <a:t>cl.hpp</a:t>
            </a:r>
          </a:p>
          <a:p>
            <a:r>
              <a:rPr lang="en-GB" dirty="0"/>
              <a:t>This interface is dramatically easier to work with</a:t>
            </a:r>
            <a:r>
              <a:rPr lang="en-GB" baseline="30000" dirty="0"/>
              <a:t>1</a:t>
            </a:r>
          </a:p>
          <a:p>
            <a:r>
              <a:rPr lang="en-GB" dirty="0"/>
              <a:t>Key features:</a:t>
            </a:r>
          </a:p>
          <a:p>
            <a:pPr lvl="1"/>
            <a:r>
              <a:rPr lang="en-GB" dirty="0"/>
              <a:t>Uses common defaults for the platform and command-queue, saving the programmer from extra coding for the most common use cases</a:t>
            </a:r>
          </a:p>
          <a:p>
            <a:pPr lvl="1"/>
            <a:r>
              <a:rPr lang="en-GB" dirty="0"/>
              <a:t>Simplifies the basic API by bundling key parameters with the objects rather than requiring verbose and repetitive argument lists</a:t>
            </a:r>
          </a:p>
          <a:p>
            <a:pPr lvl="1"/>
            <a:r>
              <a:rPr lang="en-GB" dirty="0"/>
              <a:t>Ability to “call” a kernel from the host, like a regular function</a:t>
            </a:r>
          </a:p>
          <a:p>
            <a:pPr lvl="1"/>
            <a:r>
              <a:rPr lang="en-GB" dirty="0"/>
              <a:t>Error checking can be performed with C++ exceptions</a:t>
            </a:r>
          </a:p>
        </p:txBody>
      </p:sp>
      <p:sp>
        <p:nvSpPr>
          <p:cNvPr id="4" name="TextBox 3"/>
          <p:cNvSpPr txBox="1"/>
          <p:nvPr/>
        </p:nvSpPr>
        <p:spPr>
          <a:xfrm>
            <a:off x="5204871" y="6488668"/>
            <a:ext cx="3903633" cy="369332"/>
          </a:xfrm>
          <a:prstGeom prst="rect">
            <a:avLst/>
          </a:prstGeom>
          <a:noFill/>
        </p:spPr>
        <p:txBody>
          <a:bodyPr wrap="none" rtlCol="0">
            <a:spAutoFit/>
          </a:bodyPr>
          <a:lstStyle/>
          <a:p>
            <a:r>
              <a:rPr lang="en-GB" baseline="30000" dirty="0"/>
              <a:t>1</a:t>
            </a:r>
            <a:r>
              <a:rPr lang="en-GB" dirty="0"/>
              <a:t> especially for C++ programmers…</a:t>
            </a:r>
          </a:p>
        </p:txBody>
      </p:sp>
    </p:spTree>
    <p:extLst>
      <p:ext uri="{BB962C8B-B14F-4D97-AF65-F5344CB8AC3E}">
        <p14:creationId xmlns:p14="http://schemas.microsoft.com/office/powerpoint/2010/main" val="2382878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928992" cy="994122"/>
          </a:xfrm>
        </p:spPr>
        <p:txBody>
          <a:bodyPr>
            <a:normAutofit fontScale="90000"/>
          </a:bodyPr>
          <a:lstStyle/>
          <a:p>
            <a:r>
              <a:rPr lang="en-GB" dirty="0"/>
              <a:t>C++ Interface:</a:t>
            </a:r>
            <a:br>
              <a:rPr lang="en-GB" dirty="0"/>
            </a:br>
            <a:r>
              <a:rPr lang="en-GB" dirty="0"/>
              <a:t>setting up the host program</a:t>
            </a:r>
          </a:p>
        </p:txBody>
      </p:sp>
      <p:sp>
        <p:nvSpPr>
          <p:cNvPr id="3" name="Content Placeholder 2"/>
          <p:cNvSpPr>
            <a:spLocks noGrp="1"/>
          </p:cNvSpPr>
          <p:nvPr>
            <p:ph idx="1"/>
          </p:nvPr>
        </p:nvSpPr>
        <p:spPr>
          <a:xfrm>
            <a:off x="179512" y="1744216"/>
            <a:ext cx="8964488" cy="3989040"/>
          </a:xfrm>
        </p:spPr>
        <p:txBody>
          <a:bodyPr>
            <a:normAutofit fontScale="85000" lnSpcReduction="10000"/>
          </a:bodyPr>
          <a:lstStyle/>
          <a:p>
            <a:pPr>
              <a:lnSpc>
                <a:spcPct val="110000"/>
              </a:lnSpc>
            </a:pPr>
            <a:r>
              <a:rPr lang="en-GB" dirty="0"/>
              <a:t>Enable OpenCL API </a:t>
            </a:r>
            <a:r>
              <a:rPr lang="en-GB" dirty="0">
                <a:solidFill>
                  <a:schemeClr val="accent6"/>
                </a:solidFill>
              </a:rPr>
              <a:t>Exceptions</a:t>
            </a:r>
            <a:r>
              <a:rPr lang="en-GB" dirty="0"/>
              <a:t>. Do this </a:t>
            </a:r>
            <a:r>
              <a:rPr lang="en-GB" dirty="0">
                <a:solidFill>
                  <a:schemeClr val="accent6"/>
                </a:solidFill>
              </a:rPr>
              <a:t>before </a:t>
            </a:r>
            <a:r>
              <a:rPr lang="en-GB" dirty="0"/>
              <a:t>including the header file</a:t>
            </a:r>
          </a:p>
          <a:p>
            <a:pPr marL="457200" lvl="1" indent="0">
              <a:lnSpc>
                <a:spcPct val="110000"/>
              </a:lnSpc>
              <a:buNone/>
            </a:pPr>
            <a:r>
              <a:rPr lang="en-GB" dirty="0">
                <a:solidFill>
                  <a:srgbClr val="738AC8"/>
                </a:solidFill>
                <a:latin typeface="Courier New Bold"/>
              </a:rPr>
              <a:t>#define __CL_ENABLE_EXCEPTIONS</a:t>
            </a:r>
          </a:p>
          <a:p>
            <a:pPr marL="457200" lvl="1" indent="0">
              <a:lnSpc>
                <a:spcPct val="110000"/>
              </a:lnSpc>
              <a:buNone/>
            </a:pPr>
            <a:endParaRPr lang="en-GB" dirty="0">
              <a:latin typeface="Letter Gothic Std"/>
            </a:endParaRPr>
          </a:p>
          <a:p>
            <a:pPr marL="357188" indent="-357188">
              <a:lnSpc>
                <a:spcPct val="110000"/>
              </a:lnSpc>
            </a:pPr>
            <a:r>
              <a:rPr lang="en-GB" dirty="0"/>
              <a:t>Include key header files … both standard and custom</a:t>
            </a:r>
          </a:p>
          <a:p>
            <a:pPr marL="457200" lvl="1" indent="0">
              <a:lnSpc>
                <a:spcPct val="110000"/>
              </a:lnSpc>
              <a:buNone/>
            </a:pPr>
            <a:r>
              <a:rPr lang="en-GB" sz="2600" dirty="0">
                <a:solidFill>
                  <a:srgbClr val="738AC8"/>
                </a:solidFill>
                <a:latin typeface="Courier New Bold"/>
              </a:rPr>
              <a:t>#include &lt;CL/cl.hpp&gt;   // Khronos C++ Wrapper API</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cstdio</a:t>
            </a:r>
            <a:r>
              <a:rPr lang="en-GB" sz="2600" dirty="0">
                <a:solidFill>
                  <a:srgbClr val="738AC8"/>
                </a:solidFill>
                <a:latin typeface="Courier New Bold"/>
              </a:rPr>
              <a:t>&gt;      // For C style </a:t>
            </a:r>
          </a:p>
          <a:p>
            <a:pPr marL="457200" lvl="1" indent="0">
              <a:lnSpc>
                <a:spcPct val="110000"/>
              </a:lnSpc>
              <a:buNone/>
            </a:pPr>
            <a:r>
              <a:rPr lang="en-GB" sz="2600" dirty="0">
                <a:solidFill>
                  <a:srgbClr val="738AC8"/>
                </a:solidFill>
                <a:latin typeface="Courier New Bold"/>
              </a:rPr>
              <a:t>#include &lt;</a:t>
            </a:r>
            <a:r>
              <a:rPr lang="en-GB" sz="2600" dirty="0" err="1">
                <a:solidFill>
                  <a:srgbClr val="738AC8"/>
                </a:solidFill>
                <a:latin typeface="Courier New Bold"/>
              </a:rPr>
              <a:t>iostream</a:t>
            </a:r>
            <a:r>
              <a:rPr lang="en-GB" sz="2600" dirty="0">
                <a:solidFill>
                  <a:srgbClr val="738AC8"/>
                </a:solidFill>
                <a:latin typeface="Courier New Bold"/>
              </a:rPr>
              <a:t>&gt;    // For C++ style IO</a:t>
            </a:r>
          </a:p>
          <a:p>
            <a:pPr marL="457200" lvl="1" indent="0">
              <a:lnSpc>
                <a:spcPct val="110000"/>
              </a:lnSpc>
              <a:buNone/>
            </a:pPr>
            <a:r>
              <a:rPr lang="en-GB" sz="2600" dirty="0">
                <a:solidFill>
                  <a:srgbClr val="738AC8"/>
                </a:solidFill>
                <a:latin typeface="Courier New Bold"/>
              </a:rPr>
              <a:t>#include &lt;vector&gt;      // For C++ vector types</a:t>
            </a:r>
          </a:p>
          <a:p>
            <a:pPr marL="457200" lvl="1" indent="0">
              <a:lnSpc>
                <a:spcPct val="110000"/>
              </a:lnSpc>
              <a:buNone/>
            </a:pPr>
            <a:endParaRPr lang="en-GB" dirty="0">
              <a:latin typeface="Letter Gothic Std"/>
            </a:endParaRPr>
          </a:p>
        </p:txBody>
      </p:sp>
      <p:sp>
        <p:nvSpPr>
          <p:cNvPr id="4" name="TextBox 3"/>
          <p:cNvSpPr txBox="1"/>
          <p:nvPr/>
        </p:nvSpPr>
        <p:spPr>
          <a:xfrm>
            <a:off x="5148064" y="5661248"/>
            <a:ext cx="3672408" cy="923330"/>
          </a:xfrm>
          <a:prstGeom prst="rect">
            <a:avLst/>
          </a:prstGeom>
          <a:noFill/>
        </p:spPr>
        <p:txBody>
          <a:bodyPr wrap="square" rtlCol="0">
            <a:spAutoFit/>
          </a:bodyPr>
          <a:lstStyle/>
          <a:p>
            <a:r>
              <a:rPr lang="en-GB" dirty="0">
                <a:solidFill>
                  <a:schemeClr val="accent1"/>
                </a:solidFill>
              </a:rPr>
              <a:t>For information about C++, see the appendix:</a:t>
            </a:r>
          </a:p>
          <a:p>
            <a:r>
              <a:rPr lang="en-GB" dirty="0">
                <a:solidFill>
                  <a:schemeClr val="accent1"/>
                </a:solidFill>
              </a:rPr>
              <a:t>“C++ for C programmers”.</a:t>
            </a:r>
          </a:p>
        </p:txBody>
      </p:sp>
    </p:spTree>
    <p:extLst>
      <p:ext uri="{BB962C8B-B14F-4D97-AF65-F5344CB8AC3E}">
        <p14:creationId xmlns:p14="http://schemas.microsoft.com/office/powerpoint/2010/main" val="2984681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4"/>
          <p:cNvSpPr>
            <a:spLocks noGrp="1"/>
          </p:cNvSpPr>
          <p:nvPr>
            <p:ph sz="half" idx="2"/>
          </p:nvPr>
        </p:nvSpPr>
        <p:spPr>
          <a:xfrm>
            <a:off x="3753451" y="898632"/>
            <a:ext cx="5311719" cy="5959367"/>
          </a:xfrm>
        </p:spPr>
        <p:txBody>
          <a:bodyPr>
            <a:noAutofit/>
          </a:bodyPr>
          <a:lstStyle/>
          <a:p>
            <a:pPr marL="0" indent="0">
              <a:buNone/>
            </a:pPr>
            <a:r>
              <a:rPr lang="en-GB" sz="1600" b="1" dirty="0">
                <a:solidFill>
                  <a:schemeClr val="tx1">
                    <a:lumMod val="85000"/>
                  </a:schemeClr>
                </a:solidFill>
                <a:latin typeface="Courier"/>
              </a:rPr>
              <a:t>// Create buffers</a:t>
            </a:r>
          </a:p>
          <a:p>
            <a:pPr marL="0" indent="0">
              <a:buNone/>
            </a:pPr>
            <a:r>
              <a:rPr lang="en-GB" sz="1600" b="1" dirty="0">
                <a:solidFill>
                  <a:schemeClr val="tx1">
                    <a:lumMod val="85000"/>
                  </a:schemeClr>
                </a:solidFill>
                <a:latin typeface="Courier"/>
              </a:rPr>
              <a:t>// True indicates CL_MEM_READ_ONLY</a:t>
            </a:r>
          </a:p>
          <a:p>
            <a:pPr marL="0" indent="0">
              <a:buNone/>
            </a:pPr>
            <a:r>
              <a:rPr lang="en-GB" sz="1600" b="1" dirty="0">
                <a:solidFill>
                  <a:schemeClr val="tx1">
                    <a:lumMod val="85000"/>
                  </a:schemeClr>
                </a:solidFill>
                <a:latin typeface="Courier"/>
              </a:rPr>
              <a:t>// False indicates CL_MEM_READ_WRITE</a:t>
            </a:r>
          </a:p>
          <a:p>
            <a:pPr marL="800100" lvl="2" indent="0">
              <a:buNone/>
            </a:pPr>
            <a:endParaRPr lang="en-GB" sz="800" b="1" dirty="0">
              <a:solidFill>
                <a:schemeClr val="tx1">
                  <a:lumMod val="85000"/>
                </a:schemeClr>
              </a:solidFill>
              <a:latin typeface="Courier"/>
            </a:endParaRPr>
          </a:p>
          <a:p>
            <a:pPr marL="0" indent="0">
              <a:buNone/>
            </a:pPr>
            <a:r>
              <a:rPr lang="en-GB" sz="1600" b="1" dirty="0" err="1">
                <a:latin typeface="Courier"/>
              </a:rPr>
              <a:t>d_a</a:t>
            </a:r>
            <a:r>
              <a:rPr lang="en-GB" sz="1600" b="1" dirty="0">
                <a:latin typeface="Courier"/>
              </a:rPr>
              <a:t> =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a:latin typeface="Courier"/>
              </a:rPr>
              <a:t>h_a.begin</a:t>
            </a:r>
            <a:r>
              <a:rPr lang="en-GB" sz="1600" b="1" dirty="0">
                <a:latin typeface="Courier"/>
              </a:rPr>
              <a:t>(), </a:t>
            </a:r>
            <a:r>
              <a:rPr lang="en-GB" sz="1600" b="1" dirty="0" err="1">
                <a:latin typeface="Courier"/>
              </a:rPr>
              <a:t>h_a.end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GB" sz="1600" b="1" dirty="0" err="1">
                <a:latin typeface="Courier"/>
              </a:rPr>
              <a:t>d_b</a:t>
            </a:r>
            <a:r>
              <a:rPr lang="en-GB" sz="1600" b="1" dirty="0">
                <a:latin typeface="Courier"/>
              </a:rPr>
              <a:t> = </a:t>
            </a:r>
            <a:r>
              <a:rPr lang="en-US" sz="1600" b="1" dirty="0">
                <a:latin typeface="Courier"/>
              </a:rPr>
              <a:t>cl::</a:t>
            </a:r>
            <a:r>
              <a:rPr lang="en-GB" sz="1600" b="1" dirty="0">
                <a:solidFill>
                  <a:srgbClr val="34411B"/>
                </a:solidFill>
                <a:latin typeface="Courier"/>
              </a:rPr>
              <a:t>Buffer</a:t>
            </a:r>
            <a:r>
              <a:rPr lang="en-GB" sz="1600" b="1" dirty="0">
                <a:latin typeface="Courier"/>
              </a:rPr>
              <a:t>(context, </a:t>
            </a:r>
            <a:br>
              <a:rPr lang="en-GB" sz="1600" b="1" dirty="0">
                <a:latin typeface="Courier"/>
              </a:rPr>
            </a:br>
            <a:r>
              <a:rPr lang="en-GB" sz="1600" b="1" dirty="0">
                <a:latin typeface="Courier"/>
              </a:rPr>
              <a:t>        </a:t>
            </a:r>
            <a:r>
              <a:rPr lang="en-GB" sz="1600" b="1" dirty="0" err="1">
                <a:latin typeface="Courier"/>
              </a:rPr>
              <a:t>h_b.begin</a:t>
            </a:r>
            <a:r>
              <a:rPr lang="en-GB" sz="1600" b="1" dirty="0">
                <a:latin typeface="Courier"/>
              </a:rPr>
              <a:t>(), </a:t>
            </a:r>
            <a:r>
              <a:rPr lang="en-GB" sz="1600" b="1" dirty="0" err="1">
                <a:latin typeface="Courier"/>
              </a:rPr>
              <a:t>h_b.end</a:t>
            </a:r>
            <a:r>
              <a:rPr lang="en-GB" sz="1600" b="1" dirty="0">
                <a:latin typeface="Courier"/>
              </a:rPr>
              <a:t>(), </a:t>
            </a:r>
            <a:r>
              <a:rPr lang="en-GB" sz="1600" b="1" dirty="0">
                <a:solidFill>
                  <a:schemeClr val="accent1"/>
                </a:solidFill>
                <a:latin typeface="Courier"/>
              </a:rPr>
              <a:t>true</a:t>
            </a:r>
            <a:r>
              <a:rPr lang="en-GB" sz="1600" b="1" dirty="0">
                <a:latin typeface="Courier"/>
              </a:rPr>
              <a:t>);</a:t>
            </a:r>
          </a:p>
          <a:p>
            <a:pPr marL="800100" lvl="2" indent="0">
              <a:buNone/>
            </a:pPr>
            <a:endParaRPr lang="en-GB" sz="800" b="1" dirty="0">
              <a:latin typeface="Courier"/>
            </a:endParaRPr>
          </a:p>
          <a:p>
            <a:pPr marL="0" indent="0">
              <a:buNone/>
            </a:pPr>
            <a:r>
              <a:rPr lang="en-US" sz="1600" b="1" dirty="0" err="1">
                <a:latin typeface="Courier"/>
              </a:rPr>
              <a:t>d_c</a:t>
            </a:r>
            <a:r>
              <a:rPr lang="en-US" sz="1600" b="1" dirty="0">
                <a:latin typeface="Courier"/>
              </a:rPr>
              <a:t> = cl::Buffer(context,</a:t>
            </a:r>
            <a:br>
              <a:rPr lang="en-US" sz="1600" b="1" dirty="0">
                <a:latin typeface="Courier"/>
              </a:rPr>
            </a:br>
            <a:r>
              <a:rPr lang="en-US" sz="1600" b="1" dirty="0">
                <a:latin typeface="Courier"/>
              </a:rPr>
              <a:t>        CL_MEM_READ_WRITE,  </a:t>
            </a:r>
            <a:br>
              <a:rPr lang="en-US" sz="1600" b="1" dirty="0">
                <a:latin typeface="Courier"/>
              </a:rPr>
            </a:br>
            <a:r>
              <a:rPr lang="en-US" sz="1600" b="1" dirty="0">
                <a:latin typeface="Courier"/>
              </a:rPr>
              <a:t>        </a:t>
            </a:r>
            <a:r>
              <a:rPr lang="en-US" sz="1600" b="1" dirty="0" err="1">
                <a:latin typeface="Courier"/>
              </a:rPr>
              <a:t>sizeof</a:t>
            </a:r>
            <a:r>
              <a:rPr lang="en-US" sz="1600" b="1" dirty="0">
                <a:latin typeface="Courier"/>
              </a:rPr>
              <a:t>(float) * LENGTH);</a:t>
            </a:r>
          </a:p>
          <a:p>
            <a:pPr marL="800100" lvl="2" indent="0">
              <a:buNone/>
            </a:pPr>
            <a:endParaRPr lang="en-GB" sz="800" b="1" dirty="0">
              <a:latin typeface="Courier"/>
            </a:endParaRPr>
          </a:p>
          <a:p>
            <a:pPr marL="0" indent="0">
              <a:buNone/>
            </a:pPr>
            <a:r>
              <a:rPr lang="en-GB" sz="1600" b="1" dirty="0">
                <a:solidFill>
                  <a:schemeClr val="tx1">
                    <a:lumMod val="85000"/>
                  </a:schemeClr>
                </a:solidFill>
                <a:latin typeface="Courier"/>
              </a:rPr>
              <a:t>// </a:t>
            </a:r>
            <a:r>
              <a:rPr lang="en-GB" sz="1600" b="1" dirty="0" err="1">
                <a:solidFill>
                  <a:schemeClr val="tx1">
                    <a:lumMod val="85000"/>
                  </a:schemeClr>
                </a:solidFill>
                <a:latin typeface="Courier"/>
              </a:rPr>
              <a:t>Enqueue</a:t>
            </a:r>
            <a:r>
              <a:rPr lang="en-GB" sz="1600" b="1" dirty="0">
                <a:solidFill>
                  <a:schemeClr val="tx1">
                    <a:lumMod val="85000"/>
                  </a:schemeClr>
                </a:solidFill>
                <a:latin typeface="Courier"/>
              </a:rPr>
              <a:t> the kernel</a:t>
            </a:r>
          </a:p>
          <a:p>
            <a:pPr marL="0" indent="0">
              <a:buNone/>
            </a:pPr>
            <a:r>
              <a:rPr lang="en-GB" sz="1600" b="1" dirty="0" err="1">
                <a:latin typeface="Courier"/>
              </a:rPr>
              <a:t>vadd</a:t>
            </a:r>
            <a:r>
              <a:rPr lang="en-GB" sz="1600" b="1" dirty="0">
                <a:latin typeface="Courier"/>
              </a:rPr>
              <a:t>(</a:t>
            </a:r>
            <a:r>
              <a:rPr lang="en-US" sz="1600" b="1" dirty="0">
                <a:latin typeface="Courier"/>
              </a:rPr>
              <a:t>cl::</a:t>
            </a:r>
            <a:r>
              <a:rPr lang="en-GB" sz="1600" b="1" dirty="0" err="1">
                <a:solidFill>
                  <a:srgbClr val="34411B"/>
                </a:solidFill>
                <a:latin typeface="Courier"/>
              </a:rPr>
              <a:t>EnqueueArgs</a:t>
            </a:r>
            <a:r>
              <a:rPr lang="en-GB" sz="1600" b="1" dirty="0">
                <a:latin typeface="Courier"/>
              </a:rPr>
              <a:t>(</a:t>
            </a:r>
          </a:p>
          <a:p>
            <a:pPr marL="0" indent="0">
              <a:buNone/>
            </a:pPr>
            <a:r>
              <a:rPr lang="en-GB" sz="1600" b="1" dirty="0">
                <a:latin typeface="Courier"/>
              </a:rPr>
              <a:t>                queue</a:t>
            </a:r>
            <a:r>
              <a:rPr lang="en-GB" sz="1600" b="1" dirty="0">
                <a:solidFill>
                  <a:schemeClr val="accent3"/>
                </a:solidFill>
                <a:latin typeface="Courier"/>
              </a:rPr>
              <a:t>, </a:t>
            </a:r>
          </a:p>
          <a:p>
            <a:pPr marL="0" indent="0">
              <a:buNone/>
            </a:pPr>
            <a:r>
              <a:rPr lang="en-GB" sz="1600" b="1" dirty="0">
                <a:solidFill>
                  <a:schemeClr val="accent3"/>
                </a:solidFill>
                <a:latin typeface="Courier"/>
              </a:rPr>
              <a:t>                </a:t>
            </a:r>
            <a:r>
              <a:rPr lang="en-US" sz="1600" b="1" dirty="0">
                <a:latin typeface="Courier"/>
              </a:rPr>
              <a:t>cl::</a:t>
            </a:r>
            <a:r>
              <a:rPr lang="en-GB" sz="1600" b="1" dirty="0" err="1">
                <a:solidFill>
                  <a:srgbClr val="34411B"/>
                </a:solidFill>
                <a:latin typeface="Courier"/>
              </a:rPr>
              <a:t>NDRange</a:t>
            </a:r>
            <a:r>
              <a:rPr lang="en-GB" sz="1600" b="1" dirty="0">
                <a:latin typeface="Courier"/>
              </a:rPr>
              <a:t>(count)),</a:t>
            </a:r>
          </a:p>
          <a:p>
            <a:pPr marL="0" indent="0">
              <a:buNone/>
            </a:pPr>
            <a:r>
              <a:rPr lang="en-GB" sz="1600" b="1" dirty="0">
                <a:latin typeface="Courier"/>
              </a:rPr>
              <a:t>        </a:t>
            </a:r>
            <a:r>
              <a:rPr lang="en-GB" sz="1600" b="1" dirty="0" err="1">
                <a:latin typeface="Courier"/>
              </a:rPr>
              <a:t>d_a</a:t>
            </a:r>
            <a:r>
              <a:rPr lang="en-GB" sz="1600" b="1" dirty="0">
                <a:latin typeface="Courier"/>
              </a:rPr>
              <a:t>, </a:t>
            </a:r>
            <a:r>
              <a:rPr lang="en-GB" sz="1600" b="1" dirty="0" err="1">
                <a:latin typeface="Courier"/>
              </a:rPr>
              <a:t>d_b</a:t>
            </a:r>
            <a:r>
              <a:rPr lang="en-GB" sz="1600" b="1" dirty="0">
                <a:latin typeface="Courier"/>
              </a:rPr>
              <a:t>, </a:t>
            </a:r>
            <a:r>
              <a:rPr lang="en-GB" sz="1600" b="1" dirty="0" err="1">
                <a:latin typeface="Courier"/>
              </a:rPr>
              <a:t>d_c</a:t>
            </a:r>
            <a:r>
              <a:rPr lang="en-GB" sz="1600" b="1" dirty="0">
                <a:latin typeface="Courier"/>
              </a:rPr>
              <a:t>, count);</a:t>
            </a:r>
          </a:p>
          <a:p>
            <a:pPr marL="800100" lvl="2" indent="0">
              <a:buNone/>
            </a:pPr>
            <a:endParaRPr lang="en-GB" sz="800" b="1" dirty="0">
              <a:latin typeface="Courier"/>
            </a:endParaRPr>
          </a:p>
          <a:p>
            <a:pPr marL="0" indent="0">
              <a:buNone/>
            </a:pPr>
            <a:r>
              <a:rPr lang="en-US" sz="1600" b="1" dirty="0">
                <a:latin typeface="Courier"/>
              </a:rPr>
              <a:t>cl::</a:t>
            </a:r>
            <a:r>
              <a:rPr lang="en-GB" sz="1600" b="1" dirty="0">
                <a:solidFill>
                  <a:srgbClr val="34411B"/>
                </a:solidFill>
                <a:latin typeface="Courier"/>
              </a:rPr>
              <a:t>copy</a:t>
            </a:r>
            <a:r>
              <a:rPr lang="en-GB" sz="1600" b="1" dirty="0">
                <a:latin typeface="Courier"/>
              </a:rPr>
              <a:t>(queue, </a:t>
            </a:r>
            <a:br>
              <a:rPr lang="en-GB" sz="1600" b="1" dirty="0">
                <a:latin typeface="Courier"/>
              </a:rPr>
            </a:br>
            <a:r>
              <a:rPr lang="en-GB" sz="1600" b="1" dirty="0">
                <a:latin typeface="Courier"/>
              </a:rPr>
              <a:t>      </a:t>
            </a:r>
            <a:r>
              <a:rPr lang="en-GB" sz="1600" b="1" dirty="0" err="1">
                <a:latin typeface="Courier"/>
              </a:rPr>
              <a:t>d_c</a:t>
            </a:r>
            <a:r>
              <a:rPr lang="en-GB" sz="1600" b="1" dirty="0">
                <a:latin typeface="Courier"/>
              </a:rPr>
              <a:t>, </a:t>
            </a:r>
            <a:r>
              <a:rPr lang="en-GB" sz="1600" b="1" dirty="0" err="1">
                <a:latin typeface="Courier"/>
              </a:rPr>
              <a:t>h_c.begin</a:t>
            </a:r>
            <a:r>
              <a:rPr lang="en-GB" sz="1600" b="1" dirty="0">
                <a:latin typeface="Courier"/>
              </a:rPr>
              <a:t>(), </a:t>
            </a:r>
            <a:r>
              <a:rPr lang="en-GB" sz="1600" b="1" dirty="0" err="1">
                <a:latin typeface="Courier"/>
              </a:rPr>
              <a:t>h_c.end</a:t>
            </a:r>
            <a:r>
              <a:rPr lang="en-GB" sz="1600" b="1" dirty="0">
                <a:latin typeface="Courier"/>
              </a:rPr>
              <a:t>());</a:t>
            </a:r>
          </a:p>
        </p:txBody>
      </p:sp>
      <p:sp>
        <p:nvSpPr>
          <p:cNvPr id="22" name="Content Placeholder 3"/>
          <p:cNvSpPr>
            <a:spLocks noGrp="1"/>
          </p:cNvSpPr>
          <p:nvPr>
            <p:ph sz="half" idx="1"/>
          </p:nvPr>
        </p:nvSpPr>
        <p:spPr>
          <a:xfrm>
            <a:off x="49369" y="933855"/>
            <a:ext cx="3876245" cy="5734958"/>
          </a:xfrm>
        </p:spPr>
        <p:txBody>
          <a:bodyPr>
            <a:noAutofit/>
          </a:bodyPr>
          <a:lstStyle/>
          <a:p>
            <a:pPr marL="0" indent="0">
              <a:buNone/>
            </a:pPr>
            <a:r>
              <a:rPr lang="en-GB" sz="1600" b="1" dirty="0" err="1">
                <a:latin typeface="Courier"/>
              </a:rPr>
              <a:t>std</a:t>
            </a:r>
            <a:r>
              <a:rPr lang="en-GB" sz="1600" b="1" dirty="0">
                <a:latin typeface="Courier"/>
              </a:rPr>
              <a:t>::vector&lt;</a:t>
            </a:r>
            <a:r>
              <a:rPr lang="en-GB" sz="1600" b="1" dirty="0">
                <a:solidFill>
                  <a:schemeClr val="accent2"/>
                </a:solidFill>
                <a:latin typeface="Courier"/>
              </a:rPr>
              <a:t>float</a:t>
            </a:r>
            <a:r>
              <a:rPr lang="en-GB" sz="1600" b="1" dirty="0">
                <a:latin typeface="Courier"/>
              </a:rPr>
              <a:t>&gt;</a:t>
            </a:r>
          </a:p>
          <a:p>
            <a:pPr marL="0" indent="0">
              <a:buNone/>
            </a:pPr>
            <a:r>
              <a:rPr lang="en-GB" sz="1600" b="1" dirty="0">
                <a:latin typeface="Courier"/>
              </a:rPr>
              <a:t>  </a:t>
            </a:r>
            <a:r>
              <a:rPr lang="en-GB" sz="1600" b="1" dirty="0" err="1">
                <a:latin typeface="Courier"/>
              </a:rPr>
              <a:t>h_a</a:t>
            </a:r>
            <a:r>
              <a:rPr lang="en-GB" sz="1600" b="1" dirty="0">
                <a:latin typeface="Courier"/>
              </a:rPr>
              <a:t>(N), </a:t>
            </a:r>
            <a:r>
              <a:rPr lang="en-GB" sz="1600" b="1" dirty="0" err="1">
                <a:latin typeface="Courier"/>
              </a:rPr>
              <a:t>h_b</a:t>
            </a:r>
            <a:r>
              <a:rPr lang="en-GB" sz="1600" b="1" dirty="0">
                <a:latin typeface="Courier"/>
              </a:rPr>
              <a:t>(N), </a:t>
            </a:r>
            <a:r>
              <a:rPr lang="en-GB" sz="1600" b="1" dirty="0" err="1">
                <a:latin typeface="Courier"/>
              </a:rPr>
              <a:t>h_c</a:t>
            </a:r>
            <a:r>
              <a:rPr lang="en-GB" sz="1600" b="1" dirty="0">
                <a:latin typeface="Courier"/>
              </a:rPr>
              <a:t>(N);</a:t>
            </a:r>
          </a:p>
          <a:p>
            <a:pPr marL="0" indent="0">
              <a:buNone/>
            </a:pPr>
            <a:r>
              <a:rPr lang="en-GB" sz="1600" b="1" dirty="0">
                <a:solidFill>
                  <a:schemeClr val="tx1">
                    <a:lumMod val="85000"/>
                  </a:schemeClr>
                </a:solidFill>
                <a:latin typeface="Courier"/>
              </a:rPr>
              <a:t>// initialize host vectors…</a:t>
            </a:r>
          </a:p>
          <a:p>
            <a:pPr marL="0" indent="0">
              <a:buNone/>
            </a:pP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a:solidFill>
                  <a:srgbClr val="34411B"/>
                </a:solidFill>
                <a:latin typeface="Courier"/>
              </a:rPr>
              <a:t>Buffer </a:t>
            </a:r>
            <a:r>
              <a:rPr lang="en-GB" sz="1600" b="1" dirty="0" err="1">
                <a:latin typeface="Courier"/>
              </a:rPr>
              <a:t>d_a</a:t>
            </a:r>
            <a:r>
              <a:rPr lang="en-GB" sz="1600" b="1" dirty="0">
                <a:latin typeface="Courier"/>
              </a:rPr>
              <a:t>, </a:t>
            </a:r>
            <a:r>
              <a:rPr lang="en-GB" sz="1600" b="1" dirty="0" err="1">
                <a:latin typeface="Courier"/>
              </a:rPr>
              <a:t>d_b</a:t>
            </a:r>
            <a:r>
              <a:rPr lang="en-GB" sz="1600" b="1" dirty="0">
                <a:latin typeface="Courier"/>
              </a:rPr>
              <a:t>, </a:t>
            </a:r>
            <a:r>
              <a:rPr lang="en-GB" sz="1600" b="1" dirty="0" err="1">
                <a:latin typeface="Courier"/>
              </a:rPr>
              <a:t>d_c</a:t>
            </a:r>
            <a:r>
              <a:rPr lang="en-GB" sz="1600" b="1" dirty="0">
                <a:latin typeface="Courier"/>
              </a:rPr>
              <a:t>;</a:t>
            </a:r>
          </a:p>
          <a:p>
            <a:pPr marL="800100" lvl="2" indent="0">
              <a:buNone/>
            </a:pPr>
            <a:endParaRPr lang="en-GB" sz="800" b="1" dirty="0">
              <a:latin typeface="Courier"/>
            </a:endParaRPr>
          </a:p>
          <a:p>
            <a:pPr marL="0" indent="0">
              <a:buNone/>
            </a:pPr>
            <a:r>
              <a:rPr lang="en-US" sz="1600" b="1" dirty="0">
                <a:latin typeface="Courier"/>
              </a:rPr>
              <a:t>cl::</a:t>
            </a:r>
            <a:r>
              <a:rPr lang="en-GB" sz="1600" b="1" dirty="0">
                <a:solidFill>
                  <a:srgbClr val="34411B"/>
                </a:solidFill>
                <a:latin typeface="Courier"/>
              </a:rPr>
              <a:t>Context </a:t>
            </a:r>
            <a:r>
              <a:rPr lang="en-GB" sz="1600" b="1" dirty="0">
                <a:latin typeface="Courier"/>
              </a:rPr>
              <a:t> context( </a:t>
            </a:r>
            <a:br>
              <a:rPr lang="en-GB" sz="1600" b="1" dirty="0">
                <a:latin typeface="Courier"/>
              </a:rPr>
            </a:br>
            <a:r>
              <a:rPr lang="en-GB" sz="1600" b="1" dirty="0">
                <a:latin typeface="Courier"/>
              </a:rPr>
              <a:t>   CL_DEVICE_TYPE_DEFAULT);</a:t>
            </a:r>
            <a:br>
              <a:rPr lang="en-GB" sz="1600" b="1" dirty="0">
                <a:solidFill>
                  <a:srgbClr val="34411B"/>
                </a:solidFill>
                <a:latin typeface="Courier"/>
              </a:rPr>
            </a:br>
            <a:endParaRPr lang="en-GB" sz="1600" b="1" dirty="0">
              <a:solidFill>
                <a:srgbClr val="34411B"/>
              </a:solidFill>
              <a:latin typeface="Courier"/>
            </a:endParaRPr>
          </a:p>
          <a:p>
            <a:pPr marL="0" indent="0">
              <a:buNone/>
            </a:pPr>
            <a:r>
              <a:rPr lang="en-US" sz="1600" b="1" dirty="0">
                <a:latin typeface="Courier"/>
              </a:rPr>
              <a:t>cl::</a:t>
            </a:r>
            <a:r>
              <a:rPr lang="en-GB" sz="1600" b="1" dirty="0" err="1">
                <a:solidFill>
                  <a:srgbClr val="34411B"/>
                </a:solidFill>
                <a:latin typeface="Courier"/>
              </a:rPr>
              <a:t>CommandQueue</a:t>
            </a:r>
            <a:r>
              <a:rPr lang="en-GB" sz="1600" b="1" dirty="0">
                <a:solidFill>
                  <a:schemeClr val="accent3"/>
                </a:solidFill>
                <a:latin typeface="Courier"/>
              </a:rPr>
              <a:t> </a:t>
            </a:r>
            <a:br>
              <a:rPr lang="en-GB" sz="1600" b="1" dirty="0">
                <a:solidFill>
                  <a:schemeClr val="accent3"/>
                </a:solidFill>
                <a:latin typeface="Courier"/>
              </a:rPr>
            </a:br>
            <a:r>
              <a:rPr lang="en-GB" sz="1600" b="1" dirty="0">
                <a:solidFill>
                  <a:schemeClr val="accent3"/>
                </a:solidFill>
                <a:latin typeface="Courier"/>
              </a:rPr>
              <a:t>   </a:t>
            </a:r>
            <a:r>
              <a:rPr lang="en-GB" sz="1600" b="1" dirty="0">
                <a:latin typeface="Courier"/>
              </a:rPr>
              <a:t>queue(context);</a:t>
            </a:r>
          </a:p>
          <a:p>
            <a:pPr marL="400050" lvl="1" indent="0">
              <a:buNone/>
            </a:pPr>
            <a:endParaRPr lang="en-GB" sz="1200" b="1" dirty="0">
              <a:latin typeface="Courier"/>
            </a:endParaRPr>
          </a:p>
          <a:p>
            <a:pPr marL="0" indent="0">
              <a:buNone/>
            </a:pPr>
            <a:r>
              <a:rPr lang="en-US" sz="1600" b="1" dirty="0">
                <a:latin typeface="Courier"/>
              </a:rPr>
              <a:t>cl::</a:t>
            </a:r>
            <a:r>
              <a:rPr lang="en-GB" sz="1600" b="1" dirty="0">
                <a:solidFill>
                  <a:srgbClr val="34411B"/>
                </a:solidFill>
                <a:latin typeface="Courier"/>
              </a:rPr>
              <a:t>Program</a:t>
            </a:r>
            <a:r>
              <a:rPr lang="en-GB" sz="1600" b="1" dirty="0">
                <a:latin typeface="Courier"/>
              </a:rPr>
              <a:t>  program(</a:t>
            </a:r>
          </a:p>
          <a:p>
            <a:pPr marL="0" indent="0">
              <a:buNone/>
            </a:pPr>
            <a:r>
              <a:rPr lang="en-GB" sz="1600" b="1" dirty="0">
                <a:latin typeface="Courier"/>
              </a:rPr>
              <a:t>  context,</a:t>
            </a:r>
          </a:p>
          <a:p>
            <a:pPr marL="0" indent="0">
              <a:buNone/>
            </a:pPr>
            <a:r>
              <a:rPr lang="en-GB" sz="1600" b="1" dirty="0">
                <a:latin typeface="Courier"/>
              </a:rPr>
              <a:t>  </a:t>
            </a:r>
            <a:r>
              <a:rPr lang="en-GB" sz="1600" b="1" dirty="0" err="1">
                <a:solidFill>
                  <a:schemeClr val="tx2">
                    <a:lumMod val="75000"/>
                  </a:schemeClr>
                </a:solidFill>
                <a:latin typeface="Courier"/>
              </a:rPr>
              <a:t>loadprogram</a:t>
            </a:r>
            <a:r>
              <a:rPr lang="en-GB" sz="1600" b="1" dirty="0">
                <a:latin typeface="Courier"/>
              </a:rPr>
              <a:t>(“vadd.cl”),</a:t>
            </a:r>
            <a:r>
              <a:rPr lang="en-GB" sz="1600" b="1" dirty="0">
                <a:solidFill>
                  <a:schemeClr val="accent1"/>
                </a:solidFill>
                <a:latin typeface="Courier"/>
              </a:rPr>
              <a:t> </a:t>
            </a:r>
          </a:p>
          <a:p>
            <a:pPr marL="0" indent="0">
              <a:buNone/>
            </a:pPr>
            <a:r>
              <a:rPr lang="en-GB" sz="1600" b="1" dirty="0">
                <a:solidFill>
                  <a:schemeClr val="accent1"/>
                </a:solidFill>
                <a:latin typeface="Courier"/>
              </a:rPr>
              <a:t>  true</a:t>
            </a:r>
            <a:r>
              <a:rPr lang="en-GB" sz="1600" b="1" dirty="0">
                <a:latin typeface="Courier"/>
              </a:rPr>
              <a:t>);</a:t>
            </a:r>
          </a:p>
          <a:p>
            <a:pPr marL="800100" lvl="2" indent="0">
              <a:buNone/>
            </a:pPr>
            <a:endParaRPr lang="en-GB" sz="800" b="1" dirty="0">
              <a:latin typeface="Courier"/>
            </a:endParaRPr>
          </a:p>
          <a:p>
            <a:pPr marL="0" indent="0">
              <a:buNone/>
            </a:pPr>
            <a:r>
              <a:rPr lang="en-GB" sz="1600" b="1" dirty="0">
                <a:solidFill>
                  <a:schemeClr val="tx1">
                    <a:lumMod val="85000"/>
                  </a:schemeClr>
                </a:solidFill>
                <a:latin typeface="Courier"/>
              </a:rPr>
              <a:t>// Create the kernel </a:t>
            </a:r>
            <a:r>
              <a:rPr lang="en-GB" sz="1600" b="1" dirty="0" err="1">
                <a:solidFill>
                  <a:schemeClr val="tx1">
                    <a:lumMod val="85000"/>
                  </a:schemeClr>
                </a:solidFill>
                <a:latin typeface="Courier"/>
              </a:rPr>
              <a:t>functor</a:t>
            </a:r>
            <a:endParaRPr lang="en-GB" sz="1600" b="1" dirty="0">
              <a:solidFill>
                <a:schemeClr val="tx1">
                  <a:lumMod val="85000"/>
                </a:schemeClr>
              </a:solidFill>
              <a:latin typeface="Courier"/>
            </a:endParaRPr>
          </a:p>
          <a:p>
            <a:pPr marL="0" indent="0">
              <a:buNone/>
            </a:pPr>
            <a:r>
              <a:rPr lang="en-US" sz="1600" b="1" dirty="0">
                <a:latin typeface="Courier"/>
              </a:rPr>
              <a:t>cl::</a:t>
            </a:r>
            <a:r>
              <a:rPr lang="en-GB" sz="1600" b="1" dirty="0" err="1">
                <a:solidFill>
                  <a:srgbClr val="34411B"/>
                </a:solidFill>
                <a:latin typeface="Courier"/>
              </a:rPr>
              <a:t>make_kernel</a:t>
            </a:r>
            <a:r>
              <a:rPr lang="en-GB" sz="1600" b="1" dirty="0">
                <a:solidFill>
                  <a:srgbClr val="34411B"/>
                </a:solidFill>
                <a:latin typeface="Courier"/>
              </a:rPr>
              <a:t>&lt;</a:t>
            </a:r>
            <a:r>
              <a:rPr lang="en-US" sz="1600" b="1" dirty="0">
                <a:latin typeface="Courier"/>
              </a:rPr>
              <a:t>cl::</a:t>
            </a:r>
            <a:r>
              <a:rPr lang="en-GB" sz="1600" b="1" dirty="0">
                <a:solidFill>
                  <a:srgbClr val="34411B"/>
                </a:solidFill>
                <a:latin typeface="Courier"/>
              </a:rPr>
              <a:t>Buffer,</a:t>
            </a:r>
            <a:br>
              <a:rPr lang="en-GB" sz="1600" b="1" dirty="0">
                <a:solidFill>
                  <a:srgbClr val="34411B"/>
                </a:solidFill>
                <a:latin typeface="Courier"/>
              </a:rPr>
            </a:br>
            <a:r>
              <a:rPr lang="en-US" sz="1600" b="1" dirty="0">
                <a:latin typeface="Courier"/>
              </a:rPr>
              <a:t> cl::</a:t>
            </a:r>
            <a:r>
              <a:rPr lang="en-GB" sz="1600" b="1" dirty="0">
                <a:solidFill>
                  <a:srgbClr val="34411B"/>
                </a:solidFill>
                <a:latin typeface="Courier"/>
              </a:rPr>
              <a:t>Buffer,</a:t>
            </a:r>
            <a:r>
              <a:rPr lang="en-US" sz="1600" b="1" dirty="0">
                <a:latin typeface="Courier"/>
              </a:rPr>
              <a:t> cl::</a:t>
            </a:r>
            <a:r>
              <a:rPr lang="en-GB" sz="1600" b="1" dirty="0">
                <a:solidFill>
                  <a:srgbClr val="34411B"/>
                </a:solidFill>
                <a:latin typeface="Courier"/>
              </a:rPr>
              <a:t>Buffer, </a:t>
            </a:r>
            <a:r>
              <a:rPr lang="en-GB" sz="1600" b="1" dirty="0" err="1">
                <a:solidFill>
                  <a:srgbClr val="34411B"/>
                </a:solidFill>
                <a:latin typeface="Courier"/>
              </a:rPr>
              <a:t>int</a:t>
            </a:r>
            <a:r>
              <a:rPr lang="en-GB" sz="1600" b="1" dirty="0">
                <a:latin typeface="Courier"/>
              </a:rPr>
              <a:t>&gt;  </a:t>
            </a:r>
          </a:p>
          <a:p>
            <a:pPr marL="0" indent="0">
              <a:buNone/>
            </a:pPr>
            <a:r>
              <a:rPr lang="en-GB" sz="1600" b="1" dirty="0">
                <a:latin typeface="Courier"/>
              </a:rPr>
              <a:t> </a:t>
            </a:r>
            <a:r>
              <a:rPr lang="en-GB" sz="1600" b="1" dirty="0" err="1">
                <a:latin typeface="Courier"/>
              </a:rPr>
              <a:t>vadd</a:t>
            </a:r>
            <a:r>
              <a:rPr lang="en-GB" sz="1600" b="1" dirty="0">
                <a:latin typeface="Courier"/>
              </a:rPr>
              <a:t>(program, “</a:t>
            </a:r>
            <a:r>
              <a:rPr lang="en-GB" sz="1600" b="1" dirty="0" err="1">
                <a:latin typeface="Courier"/>
              </a:rPr>
              <a:t>vadd</a:t>
            </a:r>
            <a:r>
              <a:rPr lang="en-GB" sz="1600" b="1" dirty="0">
                <a:latin typeface="Courier"/>
              </a:rPr>
              <a:t>”);</a:t>
            </a:r>
          </a:p>
          <a:p>
            <a:pPr marL="0" indent="0">
              <a:buNone/>
            </a:pPr>
            <a:endParaRPr lang="en-GB" sz="1600" b="1" dirty="0">
              <a:latin typeface="Courier"/>
            </a:endParaRPr>
          </a:p>
        </p:txBody>
      </p:sp>
      <p:sp>
        <p:nvSpPr>
          <p:cNvPr id="4" name="Title 3"/>
          <p:cNvSpPr>
            <a:spLocks noGrp="1"/>
          </p:cNvSpPr>
          <p:nvPr>
            <p:ph type="title"/>
          </p:nvPr>
        </p:nvSpPr>
        <p:spPr>
          <a:xfrm>
            <a:off x="0" y="-27384"/>
            <a:ext cx="9144000" cy="1143000"/>
          </a:xfrm>
        </p:spPr>
        <p:txBody>
          <a:bodyPr>
            <a:normAutofit fontScale="90000"/>
          </a:bodyPr>
          <a:lstStyle/>
          <a:p>
            <a:r>
              <a:rPr lang="en-GB" dirty="0"/>
              <a:t>C++ interface: The </a:t>
            </a:r>
            <a:r>
              <a:rPr lang="en-GB" dirty="0" err="1"/>
              <a:t>vadd</a:t>
            </a:r>
            <a:r>
              <a:rPr lang="en-GB" dirty="0"/>
              <a:t> host program</a:t>
            </a:r>
          </a:p>
        </p:txBody>
      </p:sp>
      <p:cxnSp>
        <p:nvCxnSpPr>
          <p:cNvPr id="3" name="Straight Connector 2"/>
          <p:cNvCxnSpPr/>
          <p:nvPr/>
        </p:nvCxnSpPr>
        <p:spPr>
          <a:xfrm>
            <a:off x="3753451" y="961696"/>
            <a:ext cx="0" cy="5517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845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6"/>
            <a:ext cx="8229600" cy="1143000"/>
          </a:xfrm>
        </p:spPr>
        <p:txBody>
          <a:bodyPr/>
          <a:lstStyle/>
          <a:p>
            <a:r>
              <a:rPr lang="en-GB" dirty="0"/>
              <a:t>The C++ Buffer Constructor</a:t>
            </a:r>
          </a:p>
        </p:txBody>
      </p:sp>
      <p:sp>
        <p:nvSpPr>
          <p:cNvPr id="5" name="Content Placeholder 4"/>
          <p:cNvSpPr>
            <a:spLocks noGrp="1"/>
          </p:cNvSpPr>
          <p:nvPr>
            <p:ph idx="1"/>
          </p:nvPr>
        </p:nvSpPr>
        <p:spPr>
          <a:xfrm>
            <a:off x="0" y="1124744"/>
            <a:ext cx="9144000" cy="5616624"/>
          </a:xfrm>
        </p:spPr>
        <p:txBody>
          <a:bodyPr>
            <a:normAutofit fontScale="77500" lnSpcReduction="20000"/>
          </a:bodyPr>
          <a:lstStyle/>
          <a:p>
            <a:pPr>
              <a:lnSpc>
                <a:spcPct val="110000"/>
              </a:lnSpc>
            </a:pPr>
            <a:r>
              <a:rPr lang="en-GB" dirty="0"/>
              <a:t>This is the API definition:</a:t>
            </a:r>
          </a:p>
          <a:p>
            <a:pPr lvl="1">
              <a:lnSpc>
                <a:spcPct val="110000"/>
              </a:lnSpc>
            </a:pPr>
            <a:r>
              <a:rPr lang="en-GB" dirty="0"/>
              <a:t>Buffer(</a:t>
            </a:r>
            <a:r>
              <a:rPr lang="en-GB" dirty="0" err="1"/>
              <a:t>startIterator</a:t>
            </a:r>
            <a:r>
              <a:rPr lang="en-GB" dirty="0"/>
              <a:t>, </a:t>
            </a:r>
            <a:r>
              <a:rPr lang="en-GB" dirty="0" err="1"/>
              <a:t>endIterator</a:t>
            </a:r>
            <a:r>
              <a:rPr lang="en-GB" dirty="0"/>
              <a:t>, bool </a:t>
            </a:r>
            <a:r>
              <a:rPr lang="en-GB" dirty="0" err="1"/>
              <a:t>readOnly</a:t>
            </a:r>
            <a:r>
              <a:rPr lang="en-GB" dirty="0"/>
              <a:t>, bool </a:t>
            </a:r>
            <a:r>
              <a:rPr lang="en-GB" dirty="0" err="1"/>
              <a:t>useHostPtr</a:t>
            </a:r>
            <a:r>
              <a:rPr lang="en-GB" dirty="0"/>
              <a:t>)</a:t>
            </a:r>
          </a:p>
          <a:p>
            <a:pPr>
              <a:lnSpc>
                <a:spcPct val="110000"/>
              </a:lnSpc>
            </a:pPr>
            <a:r>
              <a:rPr lang="en-GB" dirty="0"/>
              <a:t>The </a:t>
            </a:r>
            <a:r>
              <a:rPr lang="en-GB" dirty="0" err="1">
                <a:solidFill>
                  <a:schemeClr val="accent1"/>
                </a:solidFill>
              </a:rPr>
              <a:t>readOnly</a:t>
            </a:r>
            <a:r>
              <a:rPr lang="en-GB" dirty="0">
                <a:solidFill>
                  <a:schemeClr val="accent1"/>
                </a:solidFill>
              </a:rPr>
              <a:t> </a:t>
            </a:r>
            <a:r>
              <a:rPr lang="en-GB" dirty="0" err="1"/>
              <a:t>boolean</a:t>
            </a:r>
            <a:r>
              <a:rPr lang="en-GB" dirty="0"/>
              <a:t> specifies whether the memory is CL_MEM_READ_ONLY (true) or CL_MEM_READ_WRITE (false)</a:t>
            </a:r>
          </a:p>
          <a:p>
            <a:pPr lvl="1">
              <a:lnSpc>
                <a:spcPct val="110000"/>
              </a:lnSpc>
            </a:pPr>
            <a:r>
              <a:rPr lang="en-GB" dirty="0"/>
              <a:t>You must specify a true or false here</a:t>
            </a:r>
          </a:p>
          <a:p>
            <a:pPr>
              <a:lnSpc>
                <a:spcPct val="110000"/>
              </a:lnSpc>
            </a:pPr>
            <a:r>
              <a:rPr lang="en-GB" dirty="0"/>
              <a:t>The </a:t>
            </a:r>
            <a:r>
              <a:rPr lang="en-GB" dirty="0" err="1">
                <a:solidFill>
                  <a:schemeClr val="accent1"/>
                </a:solidFill>
              </a:rPr>
              <a:t>useHostPtr</a:t>
            </a:r>
            <a:r>
              <a:rPr lang="en-GB" dirty="0">
                <a:solidFill>
                  <a:schemeClr val="accent1"/>
                </a:solidFill>
              </a:rPr>
              <a:t> </a:t>
            </a:r>
            <a:r>
              <a:rPr lang="en-GB" dirty="0" err="1"/>
              <a:t>boolean</a:t>
            </a:r>
            <a:r>
              <a:rPr lang="en-GB" dirty="0"/>
              <a:t> is default false</a:t>
            </a:r>
          </a:p>
          <a:p>
            <a:pPr lvl="1">
              <a:lnSpc>
                <a:spcPct val="110000"/>
              </a:lnSpc>
            </a:pPr>
            <a:r>
              <a:rPr lang="en-GB" dirty="0"/>
              <a:t>Therefore the array defined by the iterators is </a:t>
            </a:r>
            <a:r>
              <a:rPr lang="en-GB" dirty="0">
                <a:solidFill>
                  <a:schemeClr val="accent6"/>
                </a:solidFill>
              </a:rPr>
              <a:t>implicitly copied </a:t>
            </a:r>
            <a:r>
              <a:rPr lang="en-GB" dirty="0"/>
              <a:t>into device memory</a:t>
            </a:r>
          </a:p>
          <a:p>
            <a:pPr lvl="1">
              <a:lnSpc>
                <a:spcPct val="110000"/>
              </a:lnSpc>
            </a:pPr>
            <a:r>
              <a:rPr lang="en-GB" dirty="0"/>
              <a:t>If you specify </a:t>
            </a:r>
            <a:r>
              <a:rPr lang="en-GB" dirty="0">
                <a:solidFill>
                  <a:schemeClr val="accent6"/>
                </a:solidFill>
              </a:rPr>
              <a:t>true</a:t>
            </a:r>
            <a:r>
              <a:rPr lang="en-GB" dirty="0"/>
              <a:t>:</a:t>
            </a:r>
          </a:p>
          <a:p>
            <a:pPr lvl="2">
              <a:lnSpc>
                <a:spcPct val="110000"/>
              </a:lnSpc>
            </a:pPr>
            <a:r>
              <a:rPr lang="en-GB" dirty="0"/>
              <a:t>The memory specified by the iterators must be </a:t>
            </a:r>
            <a:r>
              <a:rPr lang="en-GB" dirty="0">
                <a:solidFill>
                  <a:schemeClr val="accent1"/>
                </a:solidFill>
              </a:rPr>
              <a:t>contiguous</a:t>
            </a:r>
          </a:p>
          <a:p>
            <a:pPr lvl="2">
              <a:lnSpc>
                <a:spcPct val="110000"/>
              </a:lnSpc>
            </a:pPr>
            <a:r>
              <a:rPr lang="en-GB" dirty="0"/>
              <a:t>The context </a:t>
            </a:r>
            <a:r>
              <a:rPr lang="en-GB" dirty="0">
                <a:solidFill>
                  <a:schemeClr val="accent1"/>
                </a:solidFill>
              </a:rPr>
              <a:t>uses the pointer </a:t>
            </a:r>
            <a:r>
              <a:rPr lang="en-GB" dirty="0"/>
              <a:t>to the host memory, which becomes device accessible - this is the same as CL_MEM_USE_HOST_PTR</a:t>
            </a:r>
          </a:p>
          <a:p>
            <a:pPr lvl="2">
              <a:lnSpc>
                <a:spcPct val="110000"/>
              </a:lnSpc>
            </a:pPr>
            <a:r>
              <a:rPr lang="en-GB" dirty="0"/>
              <a:t>The array </a:t>
            </a:r>
            <a:r>
              <a:rPr lang="en-GB" b="1" dirty="0">
                <a:solidFill>
                  <a:schemeClr val="accent6"/>
                </a:solidFill>
              </a:rPr>
              <a:t>is not </a:t>
            </a:r>
            <a:r>
              <a:rPr lang="en-GB" dirty="0"/>
              <a:t>copied to device memory</a:t>
            </a:r>
          </a:p>
          <a:p>
            <a:pPr>
              <a:lnSpc>
                <a:spcPct val="110000"/>
              </a:lnSpc>
            </a:pPr>
            <a:r>
              <a:rPr lang="en-GB" dirty="0"/>
              <a:t>We can also specify a context to use as the first argument in this API call</a:t>
            </a:r>
          </a:p>
        </p:txBody>
      </p:sp>
    </p:spTree>
    <p:extLst>
      <p:ext uri="{BB962C8B-B14F-4D97-AF65-F5344CB8AC3E}">
        <p14:creationId xmlns:p14="http://schemas.microsoft.com/office/powerpoint/2010/main" val="330296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C++ Buffer Constructor</a:t>
            </a:r>
          </a:p>
        </p:txBody>
      </p:sp>
      <p:sp>
        <p:nvSpPr>
          <p:cNvPr id="6" name="Content Placeholder 5"/>
          <p:cNvSpPr>
            <a:spLocks noGrp="1"/>
          </p:cNvSpPr>
          <p:nvPr>
            <p:ph idx="1"/>
          </p:nvPr>
        </p:nvSpPr>
        <p:spPr>
          <a:xfrm>
            <a:off x="107504" y="1600200"/>
            <a:ext cx="8856984" cy="5069160"/>
          </a:xfrm>
        </p:spPr>
        <p:txBody>
          <a:bodyPr>
            <a:normAutofit/>
          </a:bodyPr>
          <a:lstStyle/>
          <a:p>
            <a:r>
              <a:rPr lang="en-GB" dirty="0"/>
              <a:t>When using the buffer constructor which uses C++ vector iterators, remember:</a:t>
            </a:r>
          </a:p>
          <a:p>
            <a:pPr lvl="1"/>
            <a:r>
              <a:rPr lang="en-GB" dirty="0"/>
              <a:t>This is a blocking call</a:t>
            </a:r>
          </a:p>
          <a:p>
            <a:pPr lvl="1"/>
            <a:r>
              <a:rPr lang="en-GB" dirty="0"/>
              <a:t>The constructor will </a:t>
            </a:r>
            <a:r>
              <a:rPr lang="en-GB" dirty="0" err="1"/>
              <a:t>enqueue</a:t>
            </a:r>
            <a:r>
              <a:rPr lang="en-GB" dirty="0"/>
              <a:t> a copy to the first Device in the context (when </a:t>
            </a:r>
            <a:r>
              <a:rPr lang="en-GB" dirty="0" err="1"/>
              <a:t>useHostPtr</a:t>
            </a:r>
            <a:r>
              <a:rPr lang="en-GB" dirty="0"/>
              <a:t> == false)</a:t>
            </a:r>
          </a:p>
          <a:p>
            <a:pPr lvl="1"/>
            <a:r>
              <a:rPr lang="en-GB" dirty="0"/>
              <a:t>The OpenCL runtime will </a:t>
            </a:r>
            <a:r>
              <a:rPr lang="en-GB" dirty="0">
                <a:solidFill>
                  <a:schemeClr val="accent6"/>
                </a:solidFill>
              </a:rPr>
              <a:t>automatically </a:t>
            </a:r>
            <a:r>
              <a:rPr lang="en-GB" dirty="0"/>
              <a:t>ensure the buffer is copied across to the actual device you </a:t>
            </a:r>
            <a:r>
              <a:rPr lang="en-GB" dirty="0" err="1"/>
              <a:t>enqueue</a:t>
            </a:r>
            <a:r>
              <a:rPr lang="en-GB" dirty="0"/>
              <a:t> a kernel on later if you </a:t>
            </a:r>
            <a:r>
              <a:rPr lang="en-GB" dirty="0" err="1"/>
              <a:t>enqueue</a:t>
            </a:r>
            <a:r>
              <a:rPr lang="en-GB" dirty="0"/>
              <a:t> the kernel on a different device within this context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Python Interface</a:t>
            </a:r>
          </a:p>
        </p:txBody>
      </p:sp>
      <p:sp>
        <p:nvSpPr>
          <p:cNvPr id="3" name="Content Placeholder 2"/>
          <p:cNvSpPr>
            <a:spLocks noGrp="1"/>
          </p:cNvSpPr>
          <p:nvPr>
            <p:ph idx="1"/>
          </p:nvPr>
        </p:nvSpPr>
        <p:spPr/>
        <p:txBody>
          <a:bodyPr>
            <a:normAutofit fontScale="92500" lnSpcReduction="20000"/>
          </a:bodyPr>
          <a:lstStyle/>
          <a:p>
            <a:r>
              <a:rPr lang="en-GB" dirty="0"/>
              <a:t>A python library by Andreas </a:t>
            </a:r>
            <a:r>
              <a:rPr lang="en-GB" dirty="0" err="1"/>
              <a:t>Klockner</a:t>
            </a:r>
            <a:r>
              <a:rPr lang="en-GB" dirty="0"/>
              <a:t> from University of Illinois at Urbana-Champaign</a:t>
            </a:r>
          </a:p>
          <a:p>
            <a:r>
              <a:rPr lang="en-GB" dirty="0"/>
              <a:t>This interface is dramatically easier to work with</a:t>
            </a:r>
            <a:r>
              <a:rPr lang="en-GB" baseline="30000" dirty="0"/>
              <a:t>1</a:t>
            </a:r>
          </a:p>
          <a:p>
            <a:r>
              <a:rPr lang="en-GB" dirty="0"/>
              <a:t>Key features:</a:t>
            </a:r>
          </a:p>
          <a:p>
            <a:pPr lvl="1"/>
            <a:r>
              <a:rPr lang="en-GB" dirty="0"/>
              <a:t>Helper functions to choose platform/device at runtime</a:t>
            </a:r>
          </a:p>
          <a:p>
            <a:pPr lvl="1"/>
            <a:r>
              <a:rPr lang="en-GB" dirty="0" err="1"/>
              <a:t>getInfo</a:t>
            </a:r>
            <a:r>
              <a:rPr lang="en-GB" dirty="0"/>
              <a:t>() methods are class attributes – no need to call the method itself</a:t>
            </a:r>
          </a:p>
          <a:p>
            <a:pPr lvl="1"/>
            <a:r>
              <a:rPr lang="en-GB" dirty="0"/>
              <a:t>Call a kernel as a method</a:t>
            </a:r>
          </a:p>
          <a:p>
            <a:pPr lvl="1"/>
            <a:r>
              <a:rPr lang="en-GB" dirty="0"/>
              <a:t>Multi-line strings – no need to escape new lines!</a:t>
            </a:r>
          </a:p>
        </p:txBody>
      </p:sp>
      <p:sp>
        <p:nvSpPr>
          <p:cNvPr id="4" name="TextBox 3"/>
          <p:cNvSpPr txBox="1"/>
          <p:nvPr/>
        </p:nvSpPr>
        <p:spPr>
          <a:xfrm>
            <a:off x="3563888" y="6488668"/>
            <a:ext cx="3887603" cy="369332"/>
          </a:xfrm>
          <a:prstGeom prst="rect">
            <a:avLst/>
          </a:prstGeom>
          <a:noFill/>
        </p:spPr>
        <p:txBody>
          <a:bodyPr wrap="none" rtlCol="0">
            <a:spAutoFit/>
          </a:bodyPr>
          <a:lstStyle/>
          <a:p>
            <a:r>
              <a:rPr lang="en-GB" baseline="30000" dirty="0"/>
              <a:t>1</a:t>
            </a:r>
            <a:r>
              <a:rPr lang="en-GB" dirty="0"/>
              <a:t> not just for python programmers…</a:t>
            </a:r>
          </a:p>
        </p:txBody>
      </p:sp>
    </p:spTree>
    <p:extLst>
      <p:ext uri="{BB962C8B-B14F-4D97-AF65-F5344CB8AC3E}">
        <p14:creationId xmlns:p14="http://schemas.microsoft.com/office/powerpoint/2010/main" val="998878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the host program </a:t>
            </a:r>
          </a:p>
        </p:txBody>
      </p:sp>
      <p:sp>
        <p:nvSpPr>
          <p:cNvPr id="3" name="Content Placeholder 2"/>
          <p:cNvSpPr>
            <a:spLocks noGrp="1"/>
          </p:cNvSpPr>
          <p:nvPr>
            <p:ph idx="1"/>
          </p:nvPr>
        </p:nvSpPr>
        <p:spPr/>
        <p:txBody>
          <a:bodyPr/>
          <a:lstStyle/>
          <a:p>
            <a:r>
              <a:rPr lang="en-GB" dirty="0"/>
              <a:t>Import the </a:t>
            </a:r>
            <a:r>
              <a:rPr lang="en-GB" dirty="0" err="1"/>
              <a:t>pyopencl</a:t>
            </a:r>
            <a:r>
              <a:rPr lang="en-GB" dirty="0"/>
              <a:t> library</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pyopencl</a:t>
            </a:r>
            <a:r>
              <a:rPr lang="en-GB" dirty="0">
                <a:latin typeface="Courier New Bold"/>
              </a:rPr>
              <a:t> </a:t>
            </a:r>
            <a:r>
              <a:rPr lang="en-GB" dirty="0">
                <a:solidFill>
                  <a:schemeClr val="accent2"/>
                </a:solidFill>
                <a:latin typeface="Courier New Bold"/>
              </a:rPr>
              <a:t>as</a:t>
            </a:r>
            <a:r>
              <a:rPr lang="en-GB" dirty="0">
                <a:latin typeface="Courier New Bold"/>
              </a:rPr>
              <a:t> cl</a:t>
            </a:r>
          </a:p>
          <a:p>
            <a:r>
              <a:rPr lang="en-GB" dirty="0"/>
              <a:t>Import </a:t>
            </a:r>
            <a:r>
              <a:rPr lang="en-GB" dirty="0" err="1"/>
              <a:t>numpy</a:t>
            </a:r>
            <a:r>
              <a:rPr lang="en-GB" dirty="0"/>
              <a:t> to use arrays etc.</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numpy</a:t>
            </a:r>
            <a:endParaRPr lang="en-GB" dirty="0">
              <a:latin typeface="Courier New Bold"/>
            </a:endParaRPr>
          </a:p>
          <a:p>
            <a:r>
              <a:rPr lang="en-GB" dirty="0"/>
              <a:t>Some of the examples use a helper library to print out some information</a:t>
            </a:r>
          </a:p>
          <a:p>
            <a:pPr marL="457200" lvl="1" indent="0">
              <a:buNone/>
            </a:pPr>
            <a:r>
              <a:rPr lang="en-GB" dirty="0">
                <a:solidFill>
                  <a:schemeClr val="accent2"/>
                </a:solidFill>
                <a:latin typeface="Courier New Bold"/>
              </a:rPr>
              <a:t>import</a:t>
            </a:r>
            <a:r>
              <a:rPr lang="en-GB" dirty="0">
                <a:latin typeface="Courier New Bold"/>
              </a:rPr>
              <a:t> </a:t>
            </a:r>
            <a:r>
              <a:rPr lang="en-GB" dirty="0" err="1">
                <a:latin typeface="Courier New Bold"/>
              </a:rPr>
              <a:t>deviceinfo</a:t>
            </a:r>
            <a:endParaRPr lang="en-GB" dirty="0">
              <a:latin typeface="Courier New Bold"/>
            </a:endParaRPr>
          </a:p>
        </p:txBody>
      </p:sp>
    </p:spTree>
    <p:extLst>
      <p:ext uri="{BB962C8B-B14F-4D97-AF65-F5344CB8AC3E}">
        <p14:creationId xmlns:p14="http://schemas.microsoft.com/office/powerpoint/2010/main" val="119964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72008"/>
            <a:ext cx="8712969" cy="6813376"/>
          </a:xfrm>
        </p:spPr>
        <p:txBody>
          <a:bodyPr>
            <a:noAutofit/>
          </a:bodyPr>
          <a:lstStyle/>
          <a:p>
            <a:pPr marL="0" indent="0">
              <a:buNone/>
            </a:pPr>
            <a:r>
              <a:rPr lang="en-GB" sz="1400" b="1" dirty="0">
                <a:latin typeface="Courier New Bold"/>
              </a:rPr>
              <a:t>N = 1024</a:t>
            </a:r>
          </a:p>
          <a:p>
            <a:pPr marL="0" indent="0">
              <a:buNone/>
            </a:pPr>
            <a:r>
              <a:rPr lang="en-GB" sz="1400" b="1" dirty="0">
                <a:solidFill>
                  <a:schemeClr val="tx1">
                    <a:lumMod val="85000"/>
                  </a:schemeClr>
                </a:solidFill>
                <a:latin typeface="Courier New Bold"/>
              </a:rPr>
              <a:t># create context, queue and program</a:t>
            </a:r>
          </a:p>
          <a:p>
            <a:pPr marL="0" indent="0">
              <a:buNone/>
            </a:pPr>
            <a:r>
              <a:rPr lang="en-GB" sz="1400" b="1" dirty="0">
                <a:latin typeface="Courier New Bold"/>
              </a:rPr>
              <a:t>context = </a:t>
            </a:r>
            <a:r>
              <a:rPr lang="en-GB" sz="1400" b="1" dirty="0" err="1">
                <a:solidFill>
                  <a:schemeClr val="accent3"/>
                </a:solidFill>
                <a:latin typeface="Courier New Bold"/>
              </a:rPr>
              <a:t>cl.create_some_context</a:t>
            </a:r>
            <a:r>
              <a:rPr lang="en-GB" sz="1400" b="1" dirty="0">
                <a:latin typeface="Courier New Bold"/>
              </a:rPr>
              <a:t>()</a:t>
            </a:r>
          </a:p>
          <a:p>
            <a:pPr marL="0" indent="0">
              <a:buNone/>
            </a:pPr>
            <a:r>
              <a:rPr lang="en-GB" sz="1400" b="1" dirty="0">
                <a:latin typeface="Courier New Bold"/>
              </a:rPr>
              <a:t>queue = </a:t>
            </a:r>
            <a:r>
              <a:rPr lang="en-GB" sz="1400" b="1" dirty="0" err="1">
                <a:solidFill>
                  <a:schemeClr val="accent3"/>
                </a:solidFill>
                <a:latin typeface="Courier New Bold"/>
              </a:rPr>
              <a:t>cl.CommandQueue</a:t>
            </a:r>
            <a:r>
              <a:rPr lang="en-GB" sz="1400" b="1" dirty="0">
                <a:latin typeface="Courier New Bold"/>
              </a:rPr>
              <a:t>(context)</a:t>
            </a:r>
          </a:p>
          <a:p>
            <a:pPr marL="0" indent="0">
              <a:buNone/>
            </a:pPr>
            <a:r>
              <a:rPr lang="en-GB" sz="1400" b="1" dirty="0" err="1">
                <a:latin typeface="Courier New Bold"/>
              </a:rPr>
              <a:t>kernelsource</a:t>
            </a:r>
            <a:r>
              <a:rPr lang="en-GB" sz="1400" b="1" dirty="0">
                <a:latin typeface="Courier New Bold"/>
              </a:rPr>
              <a:t> = </a:t>
            </a:r>
            <a:r>
              <a:rPr lang="en-GB" sz="1400" b="1" dirty="0">
                <a:solidFill>
                  <a:schemeClr val="accent1"/>
                </a:solidFill>
                <a:latin typeface="Courier New Bold"/>
              </a:rPr>
              <a:t>open</a:t>
            </a:r>
            <a:r>
              <a:rPr lang="en-GB" sz="1400" b="1" dirty="0">
                <a:latin typeface="Courier New Bold"/>
              </a:rPr>
              <a:t>(‘vadd.cl’).read()</a:t>
            </a:r>
          </a:p>
          <a:p>
            <a:pPr marL="0" indent="0">
              <a:buNone/>
            </a:pPr>
            <a:r>
              <a:rPr lang="en-GB" sz="1400" b="1" dirty="0">
                <a:latin typeface="Courier New Bold"/>
              </a:rPr>
              <a:t>program = </a:t>
            </a:r>
            <a:r>
              <a:rPr lang="en-GB" sz="1400" b="1" dirty="0" err="1">
                <a:solidFill>
                  <a:schemeClr val="accent3"/>
                </a:solidFill>
                <a:latin typeface="Courier New Bold"/>
              </a:rPr>
              <a:t>cl.Program</a:t>
            </a:r>
            <a:r>
              <a:rPr lang="en-GB" sz="1400" b="1" dirty="0">
                <a:latin typeface="Courier New Bold"/>
              </a:rPr>
              <a:t>(context, </a:t>
            </a:r>
            <a:r>
              <a:rPr lang="en-GB" sz="1400" b="1" dirty="0" err="1">
                <a:latin typeface="Courier New Bold"/>
              </a:rPr>
              <a:t>kernelsource</a:t>
            </a:r>
            <a:r>
              <a:rPr lang="en-GB" sz="1400" b="1" dirty="0">
                <a:latin typeface="Courier New Bold"/>
              </a:rPr>
              <a:t>).</a:t>
            </a:r>
            <a:r>
              <a:rPr lang="en-GB" sz="1400" b="1" dirty="0">
                <a:solidFill>
                  <a:schemeClr val="accent3"/>
                </a:solidFill>
                <a:latin typeface="Courier New Bold"/>
              </a:rPr>
              <a:t>build</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host arrays</a:t>
            </a:r>
          </a:p>
          <a:p>
            <a:pPr marL="0" indent="0">
              <a:buNone/>
            </a:pPr>
            <a:r>
              <a:rPr lang="en-GB" sz="1400" b="1" dirty="0" err="1">
                <a:latin typeface="Courier New Bold"/>
              </a:rPr>
              <a:t>h_a</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h_b</a:t>
            </a:r>
            <a:r>
              <a:rPr lang="en-GB" sz="1400" b="1" dirty="0">
                <a:latin typeface="Courier New Bold"/>
              </a:rPr>
              <a:t> = </a:t>
            </a:r>
            <a:r>
              <a:rPr lang="en-GB" sz="1400" b="1" dirty="0" err="1">
                <a:solidFill>
                  <a:schemeClr val="accent2"/>
                </a:solidFill>
                <a:latin typeface="Courier New Bold"/>
              </a:rPr>
              <a:t>numpy.random.rand</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r>
              <a:rPr lang="en-GB" sz="1400" b="1" dirty="0" err="1">
                <a:latin typeface="Courier New Bold"/>
              </a:rPr>
              <a:t>h_c</a:t>
            </a:r>
            <a:r>
              <a:rPr lang="en-GB" sz="1400" b="1" dirty="0">
                <a:latin typeface="Courier New Bold"/>
              </a:rPr>
              <a:t> = </a:t>
            </a:r>
            <a:r>
              <a:rPr lang="en-GB" sz="1400" b="1" dirty="0" err="1">
                <a:solidFill>
                  <a:schemeClr val="accent2"/>
                </a:solidFill>
                <a:latin typeface="Courier New Bold"/>
              </a:rPr>
              <a:t>numpy.empty</a:t>
            </a:r>
            <a:r>
              <a:rPr lang="en-GB" sz="1400" b="1" dirty="0">
                <a:latin typeface="Courier New Bold"/>
              </a:rPr>
              <a:t>(N).</a:t>
            </a:r>
            <a:r>
              <a:rPr lang="en-GB" sz="1400" b="1" dirty="0" err="1">
                <a:solidFill>
                  <a:schemeClr val="accent2"/>
                </a:solidFill>
                <a:latin typeface="Courier New Bold"/>
              </a:rPr>
              <a:t>astype</a:t>
            </a:r>
            <a:r>
              <a:rPr lang="en-GB" sz="1400" b="1" dirty="0">
                <a:latin typeface="Courier New Bold"/>
              </a:rPr>
              <a:t>(float32)</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create device buffers</a:t>
            </a:r>
          </a:p>
          <a:p>
            <a:pPr marL="0" indent="0">
              <a:buNone/>
            </a:pPr>
            <a:r>
              <a:rPr lang="en-GB" sz="1400" b="1" dirty="0">
                <a:latin typeface="Courier New Bold"/>
              </a:rPr>
              <a:t>mf = </a:t>
            </a:r>
            <a:r>
              <a:rPr lang="en-GB" sz="1400" b="1" dirty="0" err="1">
                <a:solidFill>
                  <a:schemeClr val="accent3"/>
                </a:solidFill>
                <a:latin typeface="Courier New Bold"/>
              </a:rPr>
              <a:t>cl.mem_flags</a:t>
            </a:r>
            <a:endParaRPr lang="en-GB" sz="1400" b="1" dirty="0">
              <a:solidFill>
                <a:schemeClr val="accent3"/>
              </a:solidFill>
              <a:latin typeface="Courier New Bold"/>
            </a:endParaRPr>
          </a:p>
          <a:p>
            <a:pPr marL="0" indent="0">
              <a:buNone/>
            </a:pPr>
            <a:r>
              <a:rPr lang="en-GB" sz="1400" b="1" dirty="0" err="1">
                <a:latin typeface="Courier New Bold"/>
              </a:rPr>
              <a:t>d_a</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solidFill>
                  <a:schemeClr val="accent1"/>
                </a:solidFill>
                <a:latin typeface="Courier New Bold"/>
              </a:rPr>
              <a:t> </a:t>
            </a:r>
            <a:r>
              <a:rPr lang="en-GB" sz="1400" b="1" dirty="0">
                <a:latin typeface="Courier New Bold"/>
              </a:rPr>
              <a:t>|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h_a</a:t>
            </a:r>
            <a:r>
              <a:rPr lang="en-GB" sz="1400" b="1" dirty="0">
                <a:latin typeface="Courier New Bold"/>
              </a:rPr>
              <a:t>)</a:t>
            </a:r>
          </a:p>
          <a:p>
            <a:pPr marL="0" indent="0">
              <a:buNone/>
            </a:pPr>
            <a:r>
              <a:rPr lang="en-GB" sz="1400" b="1" dirty="0" err="1">
                <a:latin typeface="Courier New Bold"/>
              </a:rPr>
              <a:t>d_b</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READ_ONLY</a:t>
            </a:r>
            <a:r>
              <a:rPr lang="en-GB" sz="1400" b="1" dirty="0">
                <a:latin typeface="Courier New Bold"/>
              </a:rPr>
              <a:t> | </a:t>
            </a:r>
            <a:r>
              <a:rPr lang="en-GB" sz="1400" b="1" dirty="0" err="1">
                <a:latin typeface="Courier New Bold"/>
              </a:rPr>
              <a:t>mf.</a:t>
            </a:r>
            <a:r>
              <a:rPr lang="en-GB" sz="1400" b="1" dirty="0" err="1">
                <a:solidFill>
                  <a:schemeClr val="accent1"/>
                </a:solidFill>
                <a:latin typeface="Courier New Bold"/>
              </a:rPr>
              <a:t>COPY_HOST_PTR</a:t>
            </a:r>
            <a:r>
              <a:rPr lang="en-GB" sz="1400" b="1" dirty="0">
                <a:latin typeface="Courier New Bold"/>
              </a:rPr>
              <a:t>, </a:t>
            </a:r>
            <a:r>
              <a:rPr lang="en-GB" sz="1400" b="1" i="1" dirty="0" err="1">
                <a:solidFill>
                  <a:schemeClr val="tx2">
                    <a:lumMod val="75000"/>
                  </a:schemeClr>
                </a:solidFill>
                <a:latin typeface="Courier New Bold"/>
              </a:rPr>
              <a:t>hostbuf</a:t>
            </a:r>
            <a:r>
              <a:rPr lang="en-GB" sz="1400" b="1" dirty="0">
                <a:latin typeface="Courier New Bold"/>
              </a:rPr>
              <a:t>=</a:t>
            </a:r>
            <a:r>
              <a:rPr lang="en-GB" sz="1400" b="1" dirty="0" err="1">
                <a:latin typeface="Courier New Bold"/>
              </a:rPr>
              <a:t>h_b</a:t>
            </a:r>
            <a:r>
              <a:rPr lang="en-GB" sz="1400" b="1" dirty="0">
                <a:latin typeface="Courier New Bold"/>
              </a:rPr>
              <a:t>)</a:t>
            </a:r>
          </a:p>
          <a:p>
            <a:pPr marL="0" indent="0">
              <a:buNone/>
            </a:pPr>
            <a:r>
              <a:rPr lang="en-GB" sz="1400" b="1" dirty="0" err="1">
                <a:latin typeface="Courier New Bold"/>
              </a:rPr>
              <a:t>d_c</a:t>
            </a:r>
            <a:r>
              <a:rPr lang="en-GB" sz="1400" b="1" dirty="0">
                <a:latin typeface="Courier New Bold"/>
              </a:rPr>
              <a:t> = </a:t>
            </a:r>
            <a:r>
              <a:rPr lang="en-GB" sz="1400" b="1" dirty="0" err="1">
                <a:solidFill>
                  <a:schemeClr val="accent3"/>
                </a:solidFill>
                <a:latin typeface="Courier New Bold"/>
              </a:rPr>
              <a:t>cl.Buffer</a:t>
            </a:r>
            <a:r>
              <a:rPr lang="en-GB" sz="1400" b="1" dirty="0">
                <a:latin typeface="Courier New Bold"/>
              </a:rPr>
              <a:t>(context, </a:t>
            </a:r>
            <a:r>
              <a:rPr lang="en-GB" sz="1400" b="1" dirty="0" err="1">
                <a:latin typeface="Courier New Bold"/>
              </a:rPr>
              <a:t>mf.</a:t>
            </a:r>
            <a:r>
              <a:rPr lang="en-GB" sz="1400" b="1" dirty="0" err="1">
                <a:solidFill>
                  <a:schemeClr val="accent1"/>
                </a:solidFill>
                <a:latin typeface="Courier New Bold"/>
              </a:rPr>
              <a:t>WRITE_ONLY</a:t>
            </a:r>
            <a:r>
              <a:rPr lang="en-GB" sz="1400" b="1" dirty="0">
                <a:latin typeface="Courier New Bold"/>
              </a:rPr>
              <a:t>, </a:t>
            </a:r>
            <a:r>
              <a:rPr lang="en-GB" sz="1400" b="1" dirty="0" err="1">
                <a:latin typeface="Courier New Bold"/>
              </a:rPr>
              <a:t>h_c.</a:t>
            </a:r>
            <a:r>
              <a:rPr lang="en-GB" sz="1400" b="1" dirty="0" err="1">
                <a:solidFill>
                  <a:schemeClr val="accent2"/>
                </a:solidFill>
                <a:latin typeface="Courier New Bold"/>
              </a:rPr>
              <a:t>nbytes</a:t>
            </a:r>
            <a:r>
              <a:rPr lang="en-GB" sz="1400" b="1" dirty="0">
                <a:latin typeface="Courier New Bold"/>
              </a:rPr>
              <a:t>)</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run kernel</a:t>
            </a:r>
          </a:p>
          <a:p>
            <a:pPr marL="0" indent="0">
              <a:buNone/>
            </a:pPr>
            <a:r>
              <a:rPr lang="en-GB" sz="1400" b="1" dirty="0" err="1">
                <a:solidFill>
                  <a:schemeClr val="tx1">
                    <a:lumMod val="85000"/>
                  </a:schemeClr>
                </a:solidFill>
                <a:latin typeface="Courier New Bold"/>
              </a:rPr>
              <a:t>vadd</a:t>
            </a:r>
            <a:r>
              <a:rPr lang="en-GB" sz="1400" b="1" dirty="0">
                <a:solidFill>
                  <a:schemeClr val="tx1">
                    <a:lumMod val="85000"/>
                  </a:schemeClr>
                </a:solidFill>
                <a:latin typeface="Courier New Bold"/>
              </a:rPr>
              <a:t> = </a:t>
            </a:r>
            <a:r>
              <a:rPr lang="en-GB" sz="1400" b="1" dirty="0" err="1">
                <a:solidFill>
                  <a:schemeClr val="tx1">
                    <a:lumMod val="85000"/>
                  </a:schemeClr>
                </a:solidFill>
                <a:latin typeface="Courier New Bold"/>
              </a:rPr>
              <a:t>program.vadd</a:t>
            </a:r>
            <a:endParaRPr lang="en-GB" sz="1400" b="1" dirty="0">
              <a:solidFill>
                <a:schemeClr val="tx1">
                  <a:lumMod val="85000"/>
                </a:schemeClr>
              </a:solidFill>
              <a:latin typeface="Courier New Bold"/>
            </a:endParaRPr>
          </a:p>
          <a:p>
            <a:pPr marL="0" indent="0">
              <a:buNone/>
            </a:pPr>
            <a:r>
              <a:rPr lang="en-GB" sz="1400" b="1" dirty="0" err="1">
                <a:solidFill>
                  <a:schemeClr val="tx1">
                    <a:lumMod val="85000"/>
                  </a:schemeClr>
                </a:solidFill>
                <a:latin typeface="Courier New Bold"/>
              </a:rPr>
              <a:t>vadd.set_scalar_arg_dtypes</a:t>
            </a:r>
            <a:r>
              <a:rPr lang="en-GB" sz="1400" b="1" dirty="0">
                <a:solidFill>
                  <a:schemeClr val="tx1">
                    <a:lumMod val="85000"/>
                  </a:schemeClr>
                </a:solidFill>
                <a:latin typeface="Courier New Bold"/>
              </a:rPr>
              <a:t>([None, None, None, numpy.uint32])</a:t>
            </a:r>
          </a:p>
          <a:p>
            <a:pPr marL="0" indent="0">
              <a:buNone/>
            </a:pPr>
            <a:r>
              <a:rPr lang="en-GB" sz="1400" b="1" dirty="0" err="1">
                <a:latin typeface="Courier New Bold"/>
              </a:rPr>
              <a:t>vadd</a:t>
            </a:r>
            <a:r>
              <a:rPr lang="en-GB" sz="1400" b="1" dirty="0">
                <a:latin typeface="Courier New Bold"/>
              </a:rPr>
              <a:t>(queue, </a:t>
            </a:r>
            <a:r>
              <a:rPr lang="en-GB" sz="1400" b="1" dirty="0" err="1">
                <a:latin typeface="Courier New Bold"/>
              </a:rPr>
              <a:t>h_a.</a:t>
            </a:r>
            <a:r>
              <a:rPr lang="en-GB" sz="1400" b="1" dirty="0" err="1">
                <a:solidFill>
                  <a:schemeClr val="accent2"/>
                </a:solidFill>
                <a:latin typeface="Courier New Bold"/>
              </a:rPr>
              <a:t>shape</a:t>
            </a:r>
            <a:r>
              <a:rPr lang="en-GB" sz="1400" b="1" dirty="0">
                <a:latin typeface="Courier New Bold"/>
              </a:rPr>
              <a:t>, </a:t>
            </a:r>
            <a:r>
              <a:rPr lang="en-GB" sz="1400" b="1" dirty="0">
                <a:solidFill>
                  <a:schemeClr val="tx2">
                    <a:lumMod val="75000"/>
                  </a:schemeClr>
                </a:solidFill>
                <a:latin typeface="Courier New Bold"/>
              </a:rPr>
              <a:t>None</a:t>
            </a:r>
            <a:r>
              <a:rPr lang="en-GB" sz="1400" b="1" dirty="0">
                <a:latin typeface="Courier New Bold"/>
              </a:rPr>
              <a:t>, </a:t>
            </a:r>
            <a:r>
              <a:rPr lang="en-GB" sz="1400" b="1" dirty="0" err="1">
                <a:latin typeface="Courier New Bold"/>
              </a:rPr>
              <a:t>d_a</a:t>
            </a:r>
            <a:r>
              <a:rPr lang="en-GB" sz="1400" b="1" dirty="0">
                <a:latin typeface="Courier New Bold"/>
              </a:rPr>
              <a:t>, </a:t>
            </a:r>
            <a:r>
              <a:rPr lang="en-GB" sz="1400" b="1" dirty="0" err="1">
                <a:latin typeface="Courier New Bold"/>
              </a:rPr>
              <a:t>d_b</a:t>
            </a:r>
            <a:r>
              <a:rPr lang="en-GB" sz="1400" b="1" dirty="0">
                <a:latin typeface="Courier New Bold"/>
              </a:rPr>
              <a:t>, </a:t>
            </a:r>
            <a:r>
              <a:rPr lang="en-GB" sz="1400" b="1" dirty="0" err="1">
                <a:latin typeface="Courier New Bold"/>
              </a:rPr>
              <a:t>d_c</a:t>
            </a:r>
            <a:r>
              <a:rPr lang="en-GB" sz="1400" b="1" dirty="0">
                <a:latin typeface="Courier New Bold"/>
              </a:rPr>
              <a:t>, N)</a:t>
            </a:r>
          </a:p>
          <a:p>
            <a:pPr marL="0" indent="0">
              <a:buNone/>
            </a:pPr>
            <a:endParaRPr lang="en-GB" sz="1400" b="1" dirty="0">
              <a:latin typeface="Courier New Bold"/>
            </a:endParaRPr>
          </a:p>
          <a:p>
            <a:pPr marL="0" indent="0">
              <a:buNone/>
            </a:pPr>
            <a:r>
              <a:rPr lang="en-GB" sz="1400" b="1" dirty="0">
                <a:solidFill>
                  <a:schemeClr val="tx1">
                    <a:lumMod val="85000"/>
                  </a:schemeClr>
                </a:solidFill>
                <a:latin typeface="Courier New Bold"/>
              </a:rPr>
              <a:t># return results</a:t>
            </a:r>
          </a:p>
          <a:p>
            <a:pPr marL="0" indent="0">
              <a:buNone/>
            </a:pPr>
            <a:r>
              <a:rPr lang="en-GB" sz="1400" b="1" dirty="0" err="1">
                <a:solidFill>
                  <a:schemeClr val="accent3"/>
                </a:solidFill>
                <a:latin typeface="Courier New Bold"/>
              </a:rPr>
              <a:t>cl.enqueue_copy</a:t>
            </a:r>
            <a:r>
              <a:rPr lang="en-GB" sz="1400" b="1" dirty="0">
                <a:latin typeface="Courier New Bold"/>
              </a:rPr>
              <a:t>(queue, </a:t>
            </a:r>
            <a:r>
              <a:rPr lang="en-GB" sz="1400" b="1" dirty="0" err="1">
                <a:latin typeface="Courier New Bold"/>
              </a:rPr>
              <a:t>h_c</a:t>
            </a:r>
            <a:r>
              <a:rPr lang="en-GB" sz="1400" b="1" dirty="0">
                <a:latin typeface="Courier New Bold"/>
              </a:rPr>
              <a:t>, </a:t>
            </a:r>
            <a:r>
              <a:rPr lang="en-GB" sz="1400" b="1" dirty="0" err="1">
                <a:latin typeface="Courier New Bold"/>
              </a:rPr>
              <a:t>d_c</a:t>
            </a:r>
            <a:r>
              <a:rPr lang="en-GB" sz="1400" b="1" dirty="0">
                <a:latin typeface="Courier New Bold"/>
              </a:rPr>
              <a:t>)</a:t>
            </a:r>
          </a:p>
          <a:p>
            <a:pPr marL="0" indent="0">
              <a:buNone/>
            </a:pPr>
            <a:endParaRPr lang="en-GB" sz="1400" b="1" dirty="0">
              <a:latin typeface="Courier New Bold"/>
            </a:endParaRPr>
          </a:p>
        </p:txBody>
      </p:sp>
    </p:spTree>
    <p:extLst>
      <p:ext uri="{BB962C8B-B14F-4D97-AF65-F5344CB8AC3E}">
        <p14:creationId xmlns:p14="http://schemas.microsoft.com/office/powerpoint/2010/main" val="2198743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7504" y="274638"/>
            <a:ext cx="8928992" cy="1143000"/>
          </a:xfrm>
        </p:spPr>
        <p:txBody>
          <a:bodyPr>
            <a:normAutofit fontScale="90000"/>
          </a:bodyPr>
          <a:lstStyle/>
          <a:p>
            <a:r>
              <a:rPr lang="en-GB" dirty="0"/>
              <a:t>Exercise 3: Running the </a:t>
            </a:r>
            <a:r>
              <a:rPr lang="en-GB" dirty="0" err="1"/>
              <a:t>Vadd</a:t>
            </a:r>
            <a:r>
              <a:rPr lang="en-GB" dirty="0"/>
              <a:t> kernel (C++ / Python)</a:t>
            </a:r>
          </a:p>
        </p:txBody>
      </p:sp>
      <p:sp>
        <p:nvSpPr>
          <p:cNvPr id="8" name="Content Placeholder 7"/>
          <p:cNvSpPr>
            <a:spLocks noGrp="1"/>
          </p:cNvSpPr>
          <p:nvPr>
            <p:ph idx="1"/>
          </p:nvPr>
        </p:nvSpPr>
        <p:spPr>
          <a:xfrm>
            <a:off x="179512" y="1600200"/>
            <a:ext cx="8784976" cy="5141168"/>
          </a:xfrm>
        </p:spPr>
        <p:txBody>
          <a:bodyPr>
            <a:normAutofit fontScale="85000" lnSpcReduction="10000"/>
          </a:bodyPr>
          <a:lstStyle/>
          <a:p>
            <a:r>
              <a:rPr lang="en-GB" dirty="0">
                <a:solidFill>
                  <a:schemeClr val="accent2"/>
                </a:solidFill>
              </a:rPr>
              <a:t>Goal: </a:t>
            </a:r>
          </a:p>
          <a:p>
            <a:pPr lvl="1"/>
            <a:r>
              <a:rPr lang="en-GB" dirty="0"/>
              <a:t>To learn the C++and/or Python interface to </a:t>
            </a:r>
            <a:r>
              <a:rPr lang="en-GB" dirty="0" err="1"/>
              <a:t>OpenCL’s</a:t>
            </a:r>
            <a:r>
              <a:rPr lang="en-GB" dirty="0"/>
              <a:t> API</a:t>
            </a:r>
          </a:p>
          <a:p>
            <a:r>
              <a:rPr lang="en-GB" dirty="0">
                <a:solidFill>
                  <a:schemeClr val="accent2"/>
                </a:solidFill>
              </a:rPr>
              <a:t>Procedure: </a:t>
            </a:r>
          </a:p>
          <a:p>
            <a:pPr lvl="1"/>
            <a:r>
              <a:rPr lang="en-GB" dirty="0"/>
              <a:t>Examine the provided program.  They will run a simple kernel to add two vectors together</a:t>
            </a:r>
          </a:p>
          <a:p>
            <a:pPr lvl="1"/>
            <a:r>
              <a:rPr lang="en-GB" dirty="0"/>
              <a:t>Look at the host code and identify the API calls in the host code.  Note how some of the API calls in OpenCL map onto C++/Python constructs</a:t>
            </a:r>
          </a:p>
          <a:p>
            <a:pPr lvl="1"/>
            <a:r>
              <a:rPr lang="en-GB" dirty="0"/>
              <a:t>Compare the original C with the C++/Python versions</a:t>
            </a:r>
          </a:p>
          <a:p>
            <a:pPr lvl="1"/>
            <a:r>
              <a:rPr lang="en-GB" dirty="0"/>
              <a:t>Look at the simplicity of the common API calls</a:t>
            </a:r>
          </a:p>
          <a:p>
            <a:r>
              <a:rPr lang="en-GB" dirty="0">
                <a:solidFill>
                  <a:schemeClr val="accent2"/>
                </a:solidFill>
              </a:rPr>
              <a:t>Expected output:</a:t>
            </a:r>
          </a:p>
          <a:p>
            <a:pPr lvl="1"/>
            <a:r>
              <a:rPr lang="en-GB" dirty="0"/>
              <a:t>A message verifying that the vector addition completed successfully</a:t>
            </a:r>
          </a:p>
          <a:p>
            <a:pPr lvl="1"/>
            <a:endParaRPr lang="en-GB" dirty="0"/>
          </a:p>
        </p:txBody>
      </p:sp>
    </p:spTree>
    <p:extLst>
      <p:ext uri="{BB962C8B-B14F-4D97-AF65-F5344CB8AC3E}">
        <p14:creationId xmlns:p14="http://schemas.microsoft.com/office/powerpoint/2010/main" val="232058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使用</a:t>
            </a:r>
            <a:r>
              <a:rPr lang="en-GB" dirty="0"/>
              <a:t> OSX?</a:t>
            </a:r>
          </a:p>
        </p:txBody>
      </p:sp>
      <p:sp>
        <p:nvSpPr>
          <p:cNvPr id="3" name="Content Placeholder 2"/>
          <p:cNvSpPr>
            <a:spLocks noGrp="1"/>
          </p:cNvSpPr>
          <p:nvPr>
            <p:ph idx="1"/>
          </p:nvPr>
        </p:nvSpPr>
        <p:spPr/>
        <p:txBody>
          <a:bodyPr/>
          <a:lstStyle/>
          <a:p>
            <a:r>
              <a:rPr lang="en-GB" dirty="0"/>
              <a:t>OpenCL </a:t>
            </a:r>
            <a:r>
              <a:rPr lang="zh-CN" altLang="en-US" dirty="0"/>
              <a:t>已经自带了</a:t>
            </a:r>
            <a:r>
              <a:rPr lang="en-GB" dirty="0"/>
              <a:t>!</a:t>
            </a:r>
          </a:p>
          <a:p>
            <a:endParaRPr lang="en-GB" dirty="0"/>
          </a:p>
          <a:p>
            <a:r>
              <a:rPr lang="zh-CN" altLang="en-US" dirty="0"/>
              <a:t>编译代码的时候加上下面的关键字即可：</a:t>
            </a:r>
            <a:r>
              <a:rPr lang="en-GB" dirty="0">
                <a:solidFill>
                  <a:schemeClr val="accent6">
                    <a:lumMod val="75000"/>
                  </a:schemeClr>
                </a:solidFill>
                <a:latin typeface="Courier New Bold"/>
                <a:cs typeface="Courier New Bold"/>
              </a:rPr>
              <a:t>-</a:t>
            </a:r>
            <a:r>
              <a:rPr lang="en-GB" b="1" dirty="0">
                <a:solidFill>
                  <a:schemeClr val="accent6">
                    <a:lumMod val="75000"/>
                  </a:schemeClr>
                </a:solidFill>
                <a:latin typeface="Courier New Bold"/>
                <a:cs typeface="Courier New Bold"/>
              </a:rPr>
              <a:t>framework OpenCL -DAPPLE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fontScale="90000"/>
          </a:bodyPr>
          <a:lstStyle/>
          <a:p>
            <a:r>
              <a:rPr lang="en-GB" sz="3600" dirty="0"/>
              <a:t>Exercise 4: Chaining vector add kernels</a:t>
            </a:r>
            <a:br>
              <a:rPr lang="en-GB" sz="3600" dirty="0"/>
            </a:br>
            <a:r>
              <a:rPr lang="en-GB" sz="3600" dirty="0"/>
              <a:t>(C++ / Python)</a:t>
            </a:r>
          </a:p>
        </p:txBody>
      </p:sp>
      <p:sp>
        <p:nvSpPr>
          <p:cNvPr id="8" name="Content Placeholder 7"/>
          <p:cNvSpPr>
            <a:spLocks noGrp="1"/>
          </p:cNvSpPr>
          <p:nvPr>
            <p:ph idx="1"/>
          </p:nvPr>
        </p:nvSpPr>
        <p:spPr>
          <a:xfrm>
            <a:off x="179512" y="1127502"/>
            <a:ext cx="8784976" cy="5397842"/>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verify that you understand manipulating kernel invocations and buffers in OpenCL</a:t>
            </a:r>
          </a:p>
          <a:p>
            <a:pPr>
              <a:lnSpc>
                <a:spcPct val="110000"/>
              </a:lnSpc>
            </a:pPr>
            <a:r>
              <a:rPr lang="en-GB" dirty="0">
                <a:solidFill>
                  <a:schemeClr val="accent2"/>
                </a:solidFill>
              </a:rPr>
              <a:t>Procedure: </a:t>
            </a:r>
          </a:p>
          <a:p>
            <a:pPr lvl="1">
              <a:lnSpc>
                <a:spcPct val="110000"/>
              </a:lnSpc>
            </a:pPr>
            <a:r>
              <a:rPr lang="en-GB" dirty="0"/>
              <a:t>Start with a VADD program in C++ or Python</a:t>
            </a:r>
          </a:p>
          <a:p>
            <a:pPr lvl="1">
              <a:lnSpc>
                <a:spcPct val="110000"/>
              </a:lnSpc>
            </a:pPr>
            <a:r>
              <a:rPr lang="en-GB" dirty="0"/>
              <a:t>Add additional buffer objects and assign them to vectors defined on the host (see the provided </a:t>
            </a:r>
            <a:r>
              <a:rPr lang="en-GB" dirty="0" err="1"/>
              <a:t>vadd</a:t>
            </a:r>
            <a:r>
              <a:rPr lang="en-GB" dirty="0"/>
              <a:t> programs for examples of how to do this)</a:t>
            </a:r>
          </a:p>
          <a:p>
            <a:pPr lvl="1">
              <a:lnSpc>
                <a:spcPct val="110000"/>
              </a:lnSpc>
            </a:pPr>
            <a:r>
              <a:rPr lang="en-GB" dirty="0"/>
              <a:t>Chain </a:t>
            </a:r>
            <a:r>
              <a:rPr lang="en-GB" dirty="0" err="1"/>
              <a:t>vadds</a:t>
            </a:r>
            <a:r>
              <a:rPr lang="en-GB" dirty="0"/>
              <a:t> … e.g. C=A+B;  D=C+E;  F=D+G.</a:t>
            </a:r>
          </a:p>
          <a:p>
            <a:pPr lvl="1">
              <a:lnSpc>
                <a:spcPct val="110000"/>
              </a:lnSpc>
            </a:pPr>
            <a:r>
              <a:rPr lang="en-GB" dirty="0"/>
              <a:t>Read back the final result and verify that it is correct</a:t>
            </a:r>
          </a:p>
          <a:p>
            <a:pPr lvl="1">
              <a:lnSpc>
                <a:spcPct val="110000"/>
              </a:lnSpc>
            </a:pPr>
            <a:r>
              <a:rPr lang="en-GB" dirty="0"/>
              <a:t>Compare the complexity of your host code to C</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p:txBody>
      </p:sp>
      <p:sp>
        <p:nvSpPr>
          <p:cNvPr id="2" name="TextBox 1"/>
          <p:cNvSpPr txBox="1"/>
          <p:nvPr/>
        </p:nvSpPr>
        <p:spPr>
          <a:xfrm>
            <a:off x="899592" y="6488668"/>
            <a:ext cx="6712222" cy="369332"/>
          </a:xfrm>
          <a:prstGeom prst="rect">
            <a:avLst/>
          </a:prstGeom>
          <a:noFill/>
        </p:spPr>
        <p:txBody>
          <a:bodyPr wrap="none" rtlCol="0">
            <a:spAutoFit/>
          </a:bodyPr>
          <a:lstStyle/>
          <a:p>
            <a:r>
              <a:rPr lang="en-GB" dirty="0"/>
              <a:t>(Sample solution is for C = A + B; D = C + E; F = D + G; return F)</a:t>
            </a:r>
          </a:p>
        </p:txBody>
      </p:sp>
    </p:spTree>
    <p:extLst>
      <p:ext uri="{BB962C8B-B14F-4D97-AF65-F5344CB8AC3E}">
        <p14:creationId xmlns:p14="http://schemas.microsoft.com/office/powerpoint/2010/main" val="148436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 host view of Working with kernels</a:t>
            </a:r>
          </a:p>
        </p:txBody>
      </p:sp>
      <p:sp>
        <p:nvSpPr>
          <p:cNvPr id="5" name="Text Placeholder 4"/>
          <p:cNvSpPr>
            <a:spLocks noGrp="1"/>
          </p:cNvSpPr>
          <p:nvPr>
            <p:ph type="body" idx="1"/>
          </p:nvPr>
        </p:nvSpPr>
        <p:spPr/>
        <p:txBody>
          <a:bodyPr/>
          <a:lstStyle/>
          <a:p>
            <a:r>
              <a:rPr lang="en-GB" dirty="0">
                <a:solidFill>
                  <a:schemeClr val="tx1"/>
                </a:solidFill>
              </a:rPr>
              <a:t>Review</a:t>
            </a:r>
          </a:p>
        </p:txBody>
      </p:sp>
    </p:spTree>
    <p:extLst>
      <p:ext uri="{BB962C8B-B14F-4D97-AF65-F5344CB8AC3E}">
        <p14:creationId xmlns:p14="http://schemas.microsoft.com/office/powerpoint/2010/main" val="4201314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Working with Kernels (C++)</a:t>
            </a:r>
          </a:p>
        </p:txBody>
      </p:sp>
      <p:sp>
        <p:nvSpPr>
          <p:cNvPr id="5" name="Content Placeholder 4"/>
          <p:cNvSpPr>
            <a:spLocks noGrp="1"/>
          </p:cNvSpPr>
          <p:nvPr>
            <p:ph idx="1"/>
          </p:nvPr>
        </p:nvSpPr>
        <p:spPr>
          <a:xfrm>
            <a:off x="179512" y="1600200"/>
            <a:ext cx="8784976" cy="4997152"/>
          </a:xfrm>
        </p:spPr>
        <p:txBody>
          <a:bodyPr>
            <a:normAutofit fontScale="77500" lnSpcReduction="20000"/>
          </a:bodyPr>
          <a:lstStyle/>
          <a:p>
            <a:pPr>
              <a:lnSpc>
                <a:spcPct val="120000"/>
              </a:lnSpc>
            </a:pPr>
            <a:r>
              <a:rPr lang="en-GB" dirty="0"/>
              <a:t>The kernels are where all the action is in an OpenCL program.</a:t>
            </a:r>
          </a:p>
          <a:p>
            <a:pPr>
              <a:lnSpc>
                <a:spcPct val="120000"/>
              </a:lnSpc>
            </a:pPr>
            <a:r>
              <a:rPr lang="en-GB" dirty="0"/>
              <a:t>Steps to using kernels:</a:t>
            </a:r>
          </a:p>
          <a:p>
            <a:pPr marL="971550" lvl="1" indent="-514350">
              <a:lnSpc>
                <a:spcPct val="120000"/>
              </a:lnSpc>
              <a:buFont typeface="+mj-lt"/>
              <a:buAutoNum type="arabicPeriod"/>
            </a:pPr>
            <a:r>
              <a:rPr lang="en-GB" dirty="0"/>
              <a:t>Load kernel source code into a </a:t>
            </a:r>
            <a:r>
              <a:rPr lang="en-GB" dirty="0">
                <a:solidFill>
                  <a:schemeClr val="accent6"/>
                </a:solidFill>
              </a:rPr>
              <a:t>program object</a:t>
            </a:r>
            <a:r>
              <a:rPr lang="en-GB" dirty="0">
                <a:solidFill>
                  <a:schemeClr val="accent3"/>
                </a:solidFill>
              </a:rPr>
              <a:t> </a:t>
            </a:r>
            <a:r>
              <a:rPr lang="en-GB" dirty="0"/>
              <a:t>from a file</a:t>
            </a:r>
          </a:p>
          <a:p>
            <a:pPr marL="971550" lvl="1" indent="-514350">
              <a:lnSpc>
                <a:spcPct val="120000"/>
              </a:lnSpc>
              <a:buFont typeface="+mj-lt"/>
              <a:buAutoNum type="arabicPeriod"/>
            </a:pPr>
            <a:r>
              <a:rPr lang="en-GB" dirty="0"/>
              <a:t>Make a </a:t>
            </a:r>
            <a:r>
              <a:rPr lang="en-GB" dirty="0">
                <a:solidFill>
                  <a:schemeClr val="accent6"/>
                </a:solidFill>
              </a:rPr>
              <a:t>kernel </a:t>
            </a:r>
            <a:r>
              <a:rPr lang="en-GB" dirty="0" err="1">
                <a:solidFill>
                  <a:schemeClr val="accent6"/>
                </a:solidFill>
              </a:rPr>
              <a:t>functor</a:t>
            </a:r>
            <a:r>
              <a:rPr lang="en-GB" dirty="0">
                <a:solidFill>
                  <a:schemeClr val="accent6"/>
                </a:solidFill>
              </a:rPr>
              <a:t> </a:t>
            </a:r>
            <a:r>
              <a:rPr lang="en-GB" dirty="0"/>
              <a:t>from a function within the program</a:t>
            </a:r>
          </a:p>
          <a:p>
            <a:pPr marL="971550" lvl="1" indent="-514350">
              <a:lnSpc>
                <a:spcPct val="120000"/>
              </a:lnSpc>
              <a:buFont typeface="+mj-lt"/>
              <a:buAutoNum type="arabicPeriod"/>
            </a:pPr>
            <a:r>
              <a:rPr lang="en-GB" dirty="0"/>
              <a:t>Initialize device memory</a:t>
            </a:r>
          </a:p>
          <a:p>
            <a:pPr marL="971550" lvl="1" indent="-514350">
              <a:lnSpc>
                <a:spcPct val="120000"/>
              </a:lnSpc>
              <a:buFont typeface="+mj-lt"/>
              <a:buAutoNum type="arabicPeriod"/>
            </a:pPr>
            <a:r>
              <a:rPr lang="en-GB" dirty="0"/>
              <a:t>Call the kernel </a:t>
            </a:r>
            <a:r>
              <a:rPr lang="en-GB" dirty="0" err="1"/>
              <a:t>functor</a:t>
            </a:r>
            <a:r>
              <a:rPr lang="en-GB" dirty="0"/>
              <a:t>, specifying memory objects and global/local sizes</a:t>
            </a:r>
          </a:p>
          <a:p>
            <a:pPr marL="971550" lvl="1" indent="-514350">
              <a:lnSpc>
                <a:spcPct val="120000"/>
              </a:lnSpc>
              <a:buFont typeface="+mj-lt"/>
              <a:buAutoNum type="arabicPeriod"/>
            </a:pPr>
            <a:r>
              <a:rPr lang="en-GB" dirty="0"/>
              <a:t>Read results back from the device</a:t>
            </a:r>
          </a:p>
          <a:p>
            <a:pPr>
              <a:lnSpc>
                <a:spcPct val="120000"/>
              </a:lnSpc>
            </a:pPr>
            <a:r>
              <a:rPr lang="en-GB" dirty="0"/>
              <a:t>Note the kernel function argument list must match the kernel definition on the host.</a:t>
            </a:r>
          </a:p>
        </p:txBody>
      </p:sp>
    </p:spTree>
    <p:extLst>
      <p:ext uri="{BB962C8B-B14F-4D97-AF65-F5344CB8AC3E}">
        <p14:creationId xmlns:p14="http://schemas.microsoft.com/office/powerpoint/2010/main" val="633606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a:t>
            </a:r>
          </a:p>
        </p:txBody>
      </p:sp>
      <p:sp>
        <p:nvSpPr>
          <p:cNvPr id="3" name="Content Placeholder 2"/>
          <p:cNvSpPr>
            <a:spLocks noGrp="1"/>
          </p:cNvSpPr>
          <p:nvPr>
            <p:ph idx="1"/>
          </p:nvPr>
        </p:nvSpPr>
        <p:spPr>
          <a:xfrm>
            <a:off x="107504" y="1052736"/>
            <a:ext cx="8856984" cy="5472608"/>
          </a:xfrm>
        </p:spPr>
        <p:txBody>
          <a:bodyPr>
            <a:normAutofit fontScale="70000" lnSpcReduction="20000"/>
          </a:bodyPr>
          <a:lstStyle/>
          <a:p>
            <a:r>
              <a:rPr lang="en-GB" dirty="0"/>
              <a:t>Kernel code can be a string in the host code (toy codes)</a:t>
            </a:r>
          </a:p>
          <a:p>
            <a:r>
              <a:rPr lang="en-GB" dirty="0"/>
              <a:t>Or the kernel code can be loaded from a file (real codes)</a:t>
            </a:r>
          </a:p>
          <a:p>
            <a:endParaRPr lang="en-GB" dirty="0"/>
          </a:p>
          <a:p>
            <a:r>
              <a:rPr lang="en-GB" dirty="0"/>
              <a:t>Compile for the default devices within the default context</a:t>
            </a:r>
          </a:p>
          <a:p>
            <a:pPr lvl="1">
              <a:buNone/>
            </a:pPr>
            <a:endParaRPr lang="en-GB" dirty="0">
              <a:latin typeface="Courier New Bold"/>
            </a:endParaRPr>
          </a:p>
          <a:p>
            <a:pPr lvl="1">
              <a:buNone/>
            </a:pPr>
            <a:r>
              <a:rPr lang="en-GB" dirty="0" err="1">
                <a:latin typeface="Courier New Bold"/>
              </a:rPr>
              <a:t>program.build</a:t>
            </a:r>
            <a:r>
              <a:rPr lang="en-GB" dirty="0">
                <a:latin typeface="Courier New Bold"/>
              </a:rPr>
              <a:t>();</a:t>
            </a:r>
          </a:p>
          <a:p>
            <a:endParaRPr lang="en-GB" dirty="0"/>
          </a:p>
          <a:p>
            <a:endParaRPr lang="en-GB" dirty="0"/>
          </a:p>
          <a:p>
            <a:endParaRPr lang="en-GB" dirty="0"/>
          </a:p>
          <a:p>
            <a:r>
              <a:rPr lang="en-GB" dirty="0"/>
              <a:t>Define the kernel </a:t>
            </a:r>
            <a:r>
              <a:rPr lang="en-GB" dirty="0" err="1"/>
              <a:t>functor</a:t>
            </a:r>
            <a:r>
              <a:rPr lang="en-GB" dirty="0"/>
              <a:t> from a function within the program – allows us to ‘call’ the kernel to </a:t>
            </a:r>
            <a:r>
              <a:rPr lang="en-GB" dirty="0" err="1"/>
              <a:t>enqueue</a:t>
            </a:r>
            <a:r>
              <a:rPr lang="en-GB" dirty="0"/>
              <a:t> it</a:t>
            </a:r>
          </a:p>
          <a:p>
            <a:pPr lvl="1">
              <a:buNone/>
            </a:pPr>
            <a:endParaRPr lang="en-GB" dirty="0">
              <a:solidFill>
                <a:schemeClr val="accent2"/>
              </a:solidFill>
              <a:latin typeface="Courier New Bold"/>
            </a:endParaRPr>
          </a:p>
          <a:p>
            <a:pPr lvl="1">
              <a:buNone/>
            </a:pPr>
            <a:r>
              <a:rPr lang="en-GB" dirty="0">
                <a:solidFill>
                  <a:schemeClr val="accent3"/>
                </a:solidFill>
                <a:latin typeface="Courier New Bold"/>
              </a:rPr>
              <a:t>cl::</a:t>
            </a:r>
            <a:r>
              <a:rPr lang="en-GB" dirty="0" err="1">
                <a:solidFill>
                  <a:schemeClr val="accent3"/>
                </a:solidFill>
                <a:latin typeface="Courier New Bold"/>
              </a:rPr>
              <a:t>make_kernel</a:t>
            </a:r>
            <a:endParaRPr lang="en-GB" dirty="0">
              <a:solidFill>
                <a:schemeClr val="accent3"/>
              </a:solidFill>
              <a:latin typeface="Courier New Bold"/>
            </a:endParaRPr>
          </a:p>
          <a:p>
            <a:pPr lvl="1">
              <a:buNone/>
            </a:pPr>
            <a:r>
              <a:rPr lang="en-GB" dirty="0">
                <a:latin typeface="Courier New Bold"/>
              </a:rPr>
              <a:t>&lt;cl::Buffer, cl::Buffer, cl::Buffer, </a:t>
            </a:r>
            <a:r>
              <a:rPr lang="en-GB" dirty="0" err="1">
                <a:latin typeface="Courier New Bold"/>
              </a:rPr>
              <a:t>int</a:t>
            </a:r>
            <a:r>
              <a:rPr lang="en-GB" dirty="0">
                <a:latin typeface="Courier New Bold"/>
              </a:rPr>
              <a:t>&gt; </a:t>
            </a:r>
            <a:r>
              <a:rPr lang="en-GB" dirty="0" err="1">
                <a:latin typeface="Courier New Bold"/>
              </a:rPr>
              <a:t>vadd</a:t>
            </a:r>
            <a:r>
              <a:rPr lang="en-GB" dirty="0">
                <a:latin typeface="Courier New Bold"/>
              </a:rPr>
              <a:t>(program, "</a:t>
            </a:r>
            <a:r>
              <a:rPr lang="en-GB" dirty="0" err="1">
                <a:latin typeface="Courier New Bold"/>
              </a:rPr>
              <a:t>vadd</a:t>
            </a:r>
            <a:r>
              <a:rPr lang="en-GB" dirty="0">
                <a:latin typeface="Courier New Bold"/>
              </a:rPr>
              <a:t>");</a:t>
            </a:r>
          </a:p>
          <a:p>
            <a:endParaRPr lang="en-GB" dirty="0"/>
          </a:p>
        </p:txBody>
      </p:sp>
      <p:sp>
        <p:nvSpPr>
          <p:cNvPr id="4" name="TextBox 3"/>
          <p:cNvSpPr txBox="1"/>
          <p:nvPr/>
        </p:nvSpPr>
        <p:spPr>
          <a:xfrm>
            <a:off x="3851920" y="2924944"/>
            <a:ext cx="4932040" cy="1323439"/>
          </a:xfrm>
          <a:prstGeom prst="rect">
            <a:avLst/>
          </a:prstGeom>
          <a:noFill/>
        </p:spPr>
        <p:txBody>
          <a:bodyPr wrap="square" rtlCol="0">
            <a:spAutoFit/>
          </a:bodyPr>
          <a:lstStyle/>
          <a:p>
            <a:r>
              <a:rPr lang="en-GB" sz="1600" dirty="0">
                <a:solidFill>
                  <a:schemeClr val="accent1"/>
                </a:solidFill>
              </a:rPr>
              <a:t>The build step can be carried out by specifying </a:t>
            </a:r>
            <a:r>
              <a:rPr lang="en-GB" sz="1600" i="1" dirty="0">
                <a:solidFill>
                  <a:schemeClr val="accent1"/>
                </a:solidFill>
              </a:rPr>
              <a:t>true</a:t>
            </a:r>
            <a:r>
              <a:rPr lang="en-GB" sz="1600" dirty="0">
                <a:solidFill>
                  <a:schemeClr val="accent1"/>
                </a:solidFill>
              </a:rPr>
              <a:t> in the program constructor. If you need to specify build flags you must specify </a:t>
            </a:r>
            <a:r>
              <a:rPr lang="en-GB" sz="1600" i="1" dirty="0">
                <a:solidFill>
                  <a:schemeClr val="accent1"/>
                </a:solidFill>
              </a:rPr>
              <a:t>false</a:t>
            </a:r>
            <a:r>
              <a:rPr lang="en-GB" sz="1600" dirty="0">
                <a:solidFill>
                  <a:schemeClr val="accent1"/>
                </a:solidFill>
              </a:rPr>
              <a:t> in the constructor and use this method instead.</a:t>
            </a:r>
          </a:p>
          <a:p>
            <a:endParaRPr lang="en-GB" sz="1600" dirty="0">
              <a:solidFill>
                <a:schemeClr val="accent1"/>
              </a:solidFill>
            </a:endParaRPr>
          </a:p>
        </p:txBody>
      </p:sp>
    </p:spTree>
    <p:extLst>
      <p:ext uri="{BB962C8B-B14F-4D97-AF65-F5344CB8AC3E}">
        <p14:creationId xmlns:p14="http://schemas.microsoft.com/office/powerpoint/2010/main" val="122902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a:t>Create a kernel (advanced)</a:t>
            </a:r>
          </a:p>
        </p:txBody>
      </p:sp>
      <p:sp>
        <p:nvSpPr>
          <p:cNvPr id="3" name="Content Placeholder 2"/>
          <p:cNvSpPr>
            <a:spLocks noGrp="1"/>
          </p:cNvSpPr>
          <p:nvPr>
            <p:ph idx="1"/>
          </p:nvPr>
        </p:nvSpPr>
        <p:spPr>
          <a:xfrm>
            <a:off x="107504" y="1052736"/>
            <a:ext cx="9036496" cy="5472608"/>
          </a:xfrm>
        </p:spPr>
        <p:txBody>
          <a:bodyPr>
            <a:normAutofit/>
          </a:bodyPr>
          <a:lstStyle/>
          <a:p>
            <a:r>
              <a:rPr lang="en-GB" dirty="0"/>
              <a:t>If you want to query information about a kernel, you will need to create a kernel object too:</a:t>
            </a:r>
          </a:p>
          <a:p>
            <a:pPr lvl="1">
              <a:buNone/>
            </a:pPr>
            <a:endParaRPr lang="en-GB" dirty="0">
              <a:solidFill>
                <a:schemeClr val="accent3"/>
              </a:solidFill>
              <a:latin typeface="Courier New Bold"/>
            </a:endParaRPr>
          </a:p>
          <a:p>
            <a:pPr lvl="1">
              <a:buNone/>
            </a:pPr>
            <a:r>
              <a:rPr lang="en-GB" dirty="0">
                <a:solidFill>
                  <a:schemeClr val="accent3"/>
                </a:solidFill>
                <a:latin typeface="Courier New Bold"/>
              </a:rPr>
              <a:t>cl::Kernel</a:t>
            </a:r>
            <a:r>
              <a:rPr lang="en-GB" dirty="0">
                <a:latin typeface="Courier New Bold"/>
              </a:rPr>
              <a:t> </a:t>
            </a:r>
            <a:r>
              <a:rPr lang="en-GB" dirty="0" err="1">
                <a:latin typeface="Courier New Bold"/>
              </a:rPr>
              <a:t>ko_vadd</a:t>
            </a:r>
            <a:r>
              <a:rPr lang="en-GB" dirty="0">
                <a:latin typeface="Courier New Bold"/>
              </a:rPr>
              <a:t>(program, “</a:t>
            </a:r>
            <a:r>
              <a:rPr lang="en-GB" dirty="0" err="1">
                <a:latin typeface="Courier New Bold"/>
              </a:rPr>
              <a:t>vadd</a:t>
            </a:r>
            <a:r>
              <a:rPr lang="en-GB" dirty="0">
                <a:latin typeface="Courier New Bold"/>
              </a:rPr>
              <a:t>”);</a:t>
            </a:r>
          </a:p>
          <a:p>
            <a:pPr lvl="1">
              <a:buNone/>
            </a:pPr>
            <a:endParaRPr lang="en-GB" dirty="0">
              <a:latin typeface="Courier New Bold"/>
            </a:endParaRPr>
          </a:p>
          <a:p>
            <a:r>
              <a:rPr lang="en-GB" sz="2800" dirty="0"/>
              <a:t>Get the default size of local dimension (i.e. the size of a Work-Group)</a:t>
            </a:r>
          </a:p>
          <a:p>
            <a:pPr marL="457200" lvl="1" indent="0">
              <a:buNone/>
            </a:pPr>
            <a:endParaRPr lang="en-GB" sz="2000" dirty="0">
              <a:latin typeface="Courier New Bold"/>
            </a:endParaRPr>
          </a:p>
          <a:p>
            <a:pPr marL="457200" lvl="1" indent="0">
              <a:buNone/>
            </a:pPr>
            <a:r>
              <a:rPr lang="en-GB" sz="2000" dirty="0">
                <a:latin typeface="Courier New Bold"/>
              </a:rPr>
              <a:t>::</a:t>
            </a:r>
            <a:r>
              <a:rPr lang="en-GB" sz="2000" dirty="0" err="1">
                <a:solidFill>
                  <a:schemeClr val="accent2"/>
                </a:solidFill>
                <a:latin typeface="Courier New Bold"/>
              </a:rPr>
              <a:t>size_t</a:t>
            </a:r>
            <a:r>
              <a:rPr lang="en-GB" sz="2000" dirty="0">
                <a:latin typeface="Courier New Bold"/>
              </a:rPr>
              <a:t> local = </a:t>
            </a:r>
            <a:r>
              <a:rPr lang="en-GB" sz="2000" dirty="0" err="1">
                <a:latin typeface="Courier New Bold"/>
              </a:rPr>
              <a:t>ko_vadd.getWorkGroupInfo</a:t>
            </a:r>
            <a:endParaRPr lang="en-GB" sz="2000" dirty="0">
              <a:latin typeface="Courier New Bold"/>
            </a:endParaRPr>
          </a:p>
          <a:p>
            <a:pPr marL="457200" lvl="1" indent="0">
              <a:buNone/>
            </a:pPr>
            <a:r>
              <a:rPr lang="en-GB" sz="2000" dirty="0">
                <a:latin typeface="Courier New Bold"/>
              </a:rPr>
              <a:t> &lt;</a:t>
            </a:r>
            <a:r>
              <a:rPr lang="en-GB" sz="2000" dirty="0">
                <a:solidFill>
                  <a:schemeClr val="accent3"/>
                </a:solidFill>
                <a:latin typeface="Courier New Bold"/>
              </a:rPr>
              <a:t>CL_KERNEL_WORK_GROUP_SIZE</a:t>
            </a:r>
            <a:r>
              <a:rPr lang="en-GB" sz="2000" dirty="0">
                <a:latin typeface="Courier New Bold"/>
              </a:rPr>
              <a:t>&gt;(cl::</a:t>
            </a:r>
            <a:r>
              <a:rPr lang="en-GB" sz="2000" dirty="0">
                <a:solidFill>
                  <a:schemeClr val="accent3"/>
                </a:solidFill>
                <a:latin typeface="Courier New Bold"/>
              </a:rPr>
              <a:t>Device</a:t>
            </a:r>
            <a:r>
              <a:rPr lang="en-GB" sz="2000" dirty="0">
                <a:latin typeface="Courier New Bold"/>
              </a:rPr>
              <a:t>::</a:t>
            </a:r>
            <a:r>
              <a:rPr lang="en-GB" sz="2000" dirty="0" err="1">
                <a:latin typeface="Courier New Bold"/>
              </a:rPr>
              <a:t>getDefault</a:t>
            </a:r>
            <a:r>
              <a:rPr lang="en-GB" sz="2000" dirty="0">
                <a:latin typeface="Courier New Bold"/>
              </a:rPr>
              <a:t>());</a:t>
            </a:r>
          </a:p>
          <a:p>
            <a:endParaRPr lang="en-GB" sz="2800" dirty="0"/>
          </a:p>
          <a:p>
            <a:pPr lvl="1">
              <a:buNone/>
            </a:pPr>
            <a:endParaRPr lang="en-GB" dirty="0">
              <a:latin typeface="Courier New Bold"/>
            </a:endParaRPr>
          </a:p>
          <a:p>
            <a:endParaRPr lang="en-GB" dirty="0"/>
          </a:p>
        </p:txBody>
      </p:sp>
      <p:sp>
        <p:nvSpPr>
          <p:cNvPr id="10" name="TextBox 9"/>
          <p:cNvSpPr txBox="1"/>
          <p:nvPr/>
        </p:nvSpPr>
        <p:spPr>
          <a:xfrm>
            <a:off x="5508104" y="2351782"/>
            <a:ext cx="3498885" cy="1077218"/>
          </a:xfrm>
          <a:prstGeom prst="rect">
            <a:avLst/>
          </a:prstGeom>
          <a:noFill/>
        </p:spPr>
        <p:txBody>
          <a:bodyPr wrap="square" rtlCol="0">
            <a:spAutoFit/>
          </a:bodyPr>
          <a:lstStyle/>
          <a:p>
            <a:r>
              <a:rPr lang="en-GB" sz="1600" dirty="0">
                <a:solidFill>
                  <a:schemeClr val="accent1"/>
                </a:solidFill>
              </a:rPr>
              <a:t>If we set the local dimension ourselves or accept the OpenCL runtime’s, we don’t need this step</a:t>
            </a:r>
          </a:p>
          <a:p>
            <a:endParaRPr lang="en-GB" sz="1600" dirty="0">
              <a:solidFill>
                <a:schemeClr val="accent1"/>
              </a:solidFill>
            </a:endParaRPr>
          </a:p>
        </p:txBody>
      </p:sp>
      <p:sp>
        <p:nvSpPr>
          <p:cNvPr id="7" name="TextBox 6"/>
          <p:cNvSpPr txBox="1"/>
          <p:nvPr/>
        </p:nvSpPr>
        <p:spPr>
          <a:xfrm>
            <a:off x="1907704" y="6300608"/>
            <a:ext cx="6840760" cy="584776"/>
          </a:xfrm>
          <a:prstGeom prst="rect">
            <a:avLst/>
          </a:prstGeom>
          <a:noFill/>
        </p:spPr>
        <p:txBody>
          <a:bodyPr wrap="square" rtlCol="0">
            <a:spAutoFit/>
          </a:bodyPr>
          <a:lstStyle/>
          <a:p>
            <a:pPr algn="ctr"/>
            <a:r>
              <a:rPr lang="en-GB" sz="1600" dirty="0">
                <a:solidFill>
                  <a:schemeClr val="accent1"/>
                </a:solidFill>
              </a:rPr>
              <a:t>We can use any work-group-info parameter from table 5.15 in the OpenCL 1.1 specification. The function will return the appropriate type.</a:t>
            </a:r>
          </a:p>
        </p:txBody>
      </p:sp>
      <p:cxnSp>
        <p:nvCxnSpPr>
          <p:cNvPr id="8" name="Straight Arrow Connector 7"/>
          <p:cNvCxnSpPr/>
          <p:nvPr/>
        </p:nvCxnSpPr>
        <p:spPr>
          <a:xfrm flipH="1" flipV="1">
            <a:off x="1763688" y="6165304"/>
            <a:ext cx="432048" cy="28803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60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8256"/>
            <a:ext cx="8928992" cy="1143000"/>
          </a:xfrm>
        </p:spPr>
        <p:txBody>
          <a:bodyPr>
            <a:normAutofit/>
          </a:bodyPr>
          <a:lstStyle/>
          <a:p>
            <a:r>
              <a:rPr lang="en-GB" sz="3600" dirty="0"/>
              <a:t>Associate with </a:t>
            </a:r>
            <a:r>
              <a:rPr lang="en-GB" sz="3600" dirty="0" err="1"/>
              <a:t>args</a:t>
            </a:r>
            <a:r>
              <a:rPr lang="en-GB" sz="3600" dirty="0"/>
              <a:t> and </a:t>
            </a:r>
            <a:r>
              <a:rPr lang="en-GB" sz="3600" dirty="0" err="1"/>
              <a:t>enqueue</a:t>
            </a:r>
            <a:r>
              <a:rPr lang="en-GB" sz="3600" dirty="0"/>
              <a:t> kernel</a:t>
            </a:r>
          </a:p>
        </p:txBody>
      </p:sp>
      <p:sp>
        <p:nvSpPr>
          <p:cNvPr id="3" name="Content Placeholder 2"/>
          <p:cNvSpPr>
            <a:spLocks noGrp="1"/>
          </p:cNvSpPr>
          <p:nvPr>
            <p:ph idx="1"/>
          </p:nvPr>
        </p:nvSpPr>
        <p:spPr>
          <a:xfrm>
            <a:off x="457200" y="1168152"/>
            <a:ext cx="8686800" cy="5069160"/>
          </a:xfrm>
        </p:spPr>
        <p:txBody>
          <a:bodyPr>
            <a:normAutofit/>
          </a:bodyPr>
          <a:lstStyle/>
          <a:p>
            <a:endParaRPr lang="en-GB" sz="2800" dirty="0"/>
          </a:p>
          <a:p>
            <a:r>
              <a:rPr lang="en-GB" sz="2800" dirty="0" err="1"/>
              <a:t>Enqueue</a:t>
            </a:r>
            <a:r>
              <a:rPr lang="en-GB" sz="2800" dirty="0"/>
              <a:t> the kernel for execution with buffer objects </a:t>
            </a:r>
            <a:r>
              <a:rPr lang="en-GB" sz="2800" dirty="0" err="1">
                <a:latin typeface="Courier New Bold"/>
              </a:rPr>
              <a:t>d_a</a:t>
            </a:r>
            <a:r>
              <a:rPr lang="en-GB" sz="2800" dirty="0"/>
              <a:t>, </a:t>
            </a:r>
            <a:r>
              <a:rPr lang="en-GB" sz="2800" dirty="0" err="1">
                <a:latin typeface="Courier New Bold"/>
              </a:rPr>
              <a:t>d_b</a:t>
            </a:r>
            <a:r>
              <a:rPr lang="en-GB" sz="2800" dirty="0"/>
              <a:t> and </a:t>
            </a:r>
            <a:r>
              <a:rPr lang="en-GB" sz="2800" dirty="0" err="1">
                <a:latin typeface="Courier New Bold"/>
              </a:rPr>
              <a:t>d_c</a:t>
            </a:r>
            <a:r>
              <a:rPr lang="en-GB" sz="2800" dirty="0"/>
              <a:t> and their length, </a:t>
            </a:r>
            <a:r>
              <a:rPr lang="en-GB" sz="2800" dirty="0">
                <a:latin typeface="Courier New Bold"/>
              </a:rPr>
              <a:t>count</a:t>
            </a:r>
            <a:r>
              <a:rPr lang="en-GB" sz="2800" dirty="0"/>
              <a:t>:</a:t>
            </a:r>
          </a:p>
          <a:p>
            <a:endParaRPr lang="en-GB" sz="2800" dirty="0"/>
          </a:p>
          <a:p>
            <a:pPr marL="457200" lvl="1" indent="0">
              <a:buNone/>
            </a:pPr>
            <a:endParaRPr lang="en-GB" sz="2000" dirty="0">
              <a:latin typeface="Courier New Bold"/>
            </a:endParaRPr>
          </a:p>
          <a:p>
            <a:pPr marL="457200" lvl="1" indent="0">
              <a:buNone/>
            </a:pPr>
            <a:r>
              <a:rPr lang="en-GB" sz="2000" dirty="0" err="1">
                <a:latin typeface="Courier New Bold"/>
              </a:rPr>
              <a:t>vadd</a:t>
            </a:r>
            <a:r>
              <a:rPr lang="en-GB" sz="2000" dirty="0">
                <a:latin typeface="Courier New Bold"/>
              </a:rPr>
              <a:t>(cl::</a:t>
            </a:r>
            <a:r>
              <a:rPr lang="en-GB" sz="2000" dirty="0" err="1">
                <a:latin typeface="Courier New Bold"/>
              </a:rPr>
              <a:t>EnqueueArgs</a:t>
            </a:r>
            <a:r>
              <a:rPr lang="en-GB" sz="2000" dirty="0">
                <a:latin typeface="Courier New Bold"/>
              </a:rPr>
              <a:t>(</a:t>
            </a:r>
          </a:p>
          <a:p>
            <a:pPr marL="457200" lvl="1" indent="0">
              <a:buNone/>
            </a:pPr>
            <a:r>
              <a:rPr lang="en-GB" sz="2000" dirty="0">
                <a:latin typeface="Courier New Bold"/>
              </a:rPr>
              <a:t>    queue, cl::</a:t>
            </a:r>
            <a:r>
              <a:rPr lang="en-GB" sz="2000" dirty="0" err="1">
                <a:latin typeface="Courier New Bold"/>
              </a:rPr>
              <a:t>NDRange</a:t>
            </a:r>
            <a:r>
              <a:rPr lang="en-GB" sz="2000" dirty="0">
                <a:latin typeface="Courier New Bold"/>
              </a:rPr>
              <a:t>(count), cl::</a:t>
            </a:r>
            <a:r>
              <a:rPr lang="en-GB" sz="2000" dirty="0" err="1">
                <a:latin typeface="Courier New Bold"/>
              </a:rPr>
              <a:t>NDRange</a:t>
            </a:r>
            <a:r>
              <a:rPr lang="en-GB" sz="2000" dirty="0">
                <a:latin typeface="Courier New Bold"/>
              </a:rPr>
              <a:t>(local)),</a:t>
            </a:r>
            <a:br>
              <a:rPr lang="en-GB" sz="2000" dirty="0">
                <a:latin typeface="Courier New Bold"/>
              </a:rPr>
            </a:br>
            <a:r>
              <a:rPr lang="en-GB" sz="2000" dirty="0">
                <a:latin typeface="Courier New Bold"/>
              </a:rPr>
              <a:t>    </a:t>
            </a:r>
            <a:r>
              <a:rPr lang="en-GB" sz="2000" dirty="0" err="1">
                <a:latin typeface="Courier New Bold"/>
              </a:rPr>
              <a:t>d_a</a:t>
            </a:r>
            <a:r>
              <a:rPr lang="en-GB" sz="2000" dirty="0">
                <a:latin typeface="Courier New Bold"/>
              </a:rPr>
              <a:t>, </a:t>
            </a:r>
            <a:r>
              <a:rPr lang="en-GB" sz="2000" dirty="0" err="1">
                <a:latin typeface="Courier New Bold"/>
              </a:rPr>
              <a:t>d_b</a:t>
            </a:r>
            <a:r>
              <a:rPr lang="en-GB" sz="2000" dirty="0">
                <a:latin typeface="Courier New Bold"/>
              </a:rPr>
              <a:t>, </a:t>
            </a:r>
            <a:r>
              <a:rPr lang="en-GB" sz="2000" dirty="0" err="1">
                <a:latin typeface="Courier New Bold"/>
              </a:rPr>
              <a:t>d_c</a:t>
            </a:r>
            <a:r>
              <a:rPr lang="en-GB" sz="2000" dirty="0">
                <a:latin typeface="Courier New Bold"/>
              </a:rPr>
              <a:t>, count);</a:t>
            </a:r>
          </a:p>
        </p:txBody>
      </p:sp>
      <p:sp>
        <p:nvSpPr>
          <p:cNvPr id="10" name="TextBox 9"/>
          <p:cNvSpPr txBox="1"/>
          <p:nvPr/>
        </p:nvSpPr>
        <p:spPr>
          <a:xfrm>
            <a:off x="3482298" y="2852936"/>
            <a:ext cx="5661702" cy="830997"/>
          </a:xfrm>
          <a:prstGeom prst="rect">
            <a:avLst/>
          </a:prstGeom>
          <a:noFill/>
        </p:spPr>
        <p:txBody>
          <a:bodyPr wrap="square" rtlCol="0">
            <a:spAutoFit/>
          </a:bodyPr>
          <a:lstStyle/>
          <a:p>
            <a:pPr algn="ctr"/>
            <a:r>
              <a:rPr lang="en-GB" sz="1600" dirty="0">
                <a:solidFill>
                  <a:schemeClr val="accent1"/>
                </a:solidFill>
              </a:rPr>
              <a:t>We can include any arguments from the </a:t>
            </a:r>
            <a:r>
              <a:rPr lang="en-GB" sz="1600" dirty="0" err="1">
                <a:solidFill>
                  <a:schemeClr val="accent1"/>
                </a:solidFill>
              </a:rPr>
              <a:t>clEnqueueNDRangeKernel</a:t>
            </a:r>
            <a:r>
              <a:rPr lang="en-GB" sz="1600" dirty="0">
                <a:solidFill>
                  <a:schemeClr val="accent1"/>
                </a:solidFill>
              </a:rPr>
              <a:t> function including Event wait lists (to be discussed later) and the command queue (optional)</a:t>
            </a:r>
          </a:p>
        </p:txBody>
      </p:sp>
      <p:cxnSp>
        <p:nvCxnSpPr>
          <p:cNvPr id="11" name="Straight Arrow Connector 10"/>
          <p:cNvCxnSpPr/>
          <p:nvPr/>
        </p:nvCxnSpPr>
        <p:spPr>
          <a:xfrm flipH="1">
            <a:off x="2411760" y="3356992"/>
            <a:ext cx="1080120" cy="576064"/>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592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Kernels (Python)</a:t>
            </a:r>
          </a:p>
        </p:txBody>
      </p:sp>
      <p:sp>
        <p:nvSpPr>
          <p:cNvPr id="3" name="Content Placeholder 2"/>
          <p:cNvSpPr>
            <a:spLocks noGrp="1"/>
          </p:cNvSpPr>
          <p:nvPr>
            <p:ph idx="1"/>
          </p:nvPr>
        </p:nvSpPr>
        <p:spPr>
          <a:xfrm>
            <a:off x="251520" y="1600200"/>
            <a:ext cx="8712968" cy="4925144"/>
          </a:xfrm>
        </p:spPr>
        <p:txBody>
          <a:bodyPr>
            <a:normAutofit fontScale="92500" lnSpcReduction="10000"/>
          </a:bodyPr>
          <a:lstStyle/>
          <a:p>
            <a:r>
              <a:rPr lang="en-GB" dirty="0"/>
              <a:t>Kernel source string can be defined with three quote marks – no need to escape new lines:</a:t>
            </a:r>
          </a:p>
          <a:p>
            <a:pPr marL="457200" lvl="1" indent="0">
              <a:buNone/>
            </a:pPr>
            <a:r>
              <a:rPr lang="en-GB" dirty="0">
                <a:latin typeface="Courier New Bold"/>
              </a:rPr>
              <a:t>source = ‘‘‘</a:t>
            </a:r>
          </a:p>
          <a:p>
            <a:pPr marL="457200" lvl="1" indent="0">
              <a:buNone/>
            </a:pPr>
            <a:r>
              <a:rPr lang="en-GB" dirty="0">
                <a:latin typeface="Courier New Bold"/>
              </a:rPr>
              <a:t>	__kernel void </a:t>
            </a:r>
            <a:r>
              <a:rPr lang="en-GB" dirty="0" err="1">
                <a:latin typeface="Courier New Bold"/>
              </a:rPr>
              <a:t>func</a:t>
            </a:r>
            <a:r>
              <a:rPr lang="en-GB" dirty="0">
                <a:latin typeface="Courier New Bold"/>
              </a:rPr>
              <a:t>() {}</a:t>
            </a:r>
          </a:p>
          <a:p>
            <a:pPr marL="457200" lvl="1" indent="0">
              <a:buNone/>
            </a:pPr>
            <a:r>
              <a:rPr lang="en-GB" dirty="0">
                <a:latin typeface="Courier New Bold"/>
              </a:rPr>
              <a:t>’’’</a:t>
            </a:r>
          </a:p>
          <a:p>
            <a:r>
              <a:rPr lang="en-GB" dirty="0"/>
              <a:t>Or in a file and loaded at runtime:</a:t>
            </a:r>
          </a:p>
          <a:p>
            <a:pPr marL="457200" lvl="1" indent="0">
              <a:buNone/>
            </a:pPr>
            <a:r>
              <a:rPr lang="en-GB" dirty="0">
                <a:latin typeface="Courier New Bold"/>
              </a:rPr>
              <a:t>source = open(‘file.cl’).read()</a:t>
            </a:r>
          </a:p>
          <a:p>
            <a:r>
              <a:rPr lang="en-GB" dirty="0"/>
              <a:t>The program object is created and built:</a:t>
            </a:r>
          </a:p>
          <a:p>
            <a:pPr marL="457200" lvl="1" indent="0">
              <a:buNone/>
            </a:pPr>
            <a:r>
              <a:rPr lang="en-GB" dirty="0" err="1">
                <a:latin typeface="Courier New Bold"/>
              </a:rPr>
              <a:t>prg</a:t>
            </a:r>
            <a:r>
              <a:rPr lang="en-GB" dirty="0">
                <a:latin typeface="Courier New Bold"/>
              </a:rPr>
              <a:t> = </a:t>
            </a:r>
          </a:p>
          <a:p>
            <a:pPr marL="457200" lvl="1" indent="0">
              <a:buNone/>
            </a:pPr>
            <a:r>
              <a:rPr lang="en-GB" dirty="0" err="1">
                <a:latin typeface="Courier New Bold"/>
              </a:rPr>
              <a:t>pyopencl.Program</a:t>
            </a:r>
            <a:r>
              <a:rPr lang="en-GB" dirty="0">
                <a:latin typeface="Courier New Bold"/>
              </a:rPr>
              <a:t>(</a:t>
            </a:r>
            <a:r>
              <a:rPr lang="en-GB" dirty="0" err="1">
                <a:latin typeface="Courier New Bold"/>
              </a:rPr>
              <a:t>context,source</a:t>
            </a:r>
            <a:r>
              <a:rPr lang="en-GB" dirty="0">
                <a:latin typeface="Courier New Bold"/>
              </a:rPr>
              <a:t>).build()</a:t>
            </a:r>
          </a:p>
        </p:txBody>
      </p:sp>
    </p:spTree>
    <p:extLst>
      <p:ext uri="{BB962C8B-B14F-4D97-AF65-F5344CB8AC3E}">
        <p14:creationId xmlns:p14="http://schemas.microsoft.com/office/powerpoint/2010/main" val="2482383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Kernels (Python)</a:t>
            </a:r>
          </a:p>
        </p:txBody>
      </p:sp>
      <p:sp>
        <p:nvSpPr>
          <p:cNvPr id="3" name="Content Placeholder 2"/>
          <p:cNvSpPr>
            <a:spLocks noGrp="1"/>
          </p:cNvSpPr>
          <p:nvPr>
            <p:ph idx="1"/>
          </p:nvPr>
        </p:nvSpPr>
        <p:spPr>
          <a:xfrm>
            <a:off x="457200" y="1600200"/>
            <a:ext cx="8229600" cy="5069160"/>
          </a:xfrm>
        </p:spPr>
        <p:txBody>
          <a:bodyPr>
            <a:normAutofit fontScale="92500" lnSpcReduction="20000"/>
          </a:bodyPr>
          <a:lstStyle/>
          <a:p>
            <a:r>
              <a:rPr lang="en-GB" dirty="0"/>
              <a:t>Kernels can be called as a method of the built program object; as in </a:t>
            </a:r>
          </a:p>
          <a:p>
            <a:pPr marL="0" indent="0">
              <a:buNone/>
            </a:pPr>
            <a:endParaRPr lang="en-GB" sz="1500" dirty="0"/>
          </a:p>
          <a:p>
            <a:pPr marL="0" indent="0" algn="ctr">
              <a:buNone/>
            </a:pPr>
            <a:r>
              <a:rPr lang="en-GB" b="1" dirty="0" err="1">
                <a:solidFill>
                  <a:schemeClr val="accent4"/>
                </a:solidFill>
                <a:latin typeface="Courier New Bold"/>
                <a:cs typeface="Courier New Bold"/>
              </a:rPr>
              <a:t>program.kernel</a:t>
            </a:r>
            <a:r>
              <a:rPr lang="en-GB" b="1" dirty="0">
                <a:solidFill>
                  <a:schemeClr val="accent4"/>
                </a:solidFill>
                <a:latin typeface="Courier New Bold"/>
                <a:cs typeface="Courier New Bold"/>
              </a:rPr>
              <a:t>(q, t, l, a)</a:t>
            </a:r>
          </a:p>
          <a:p>
            <a:endParaRPr lang="en-GB" dirty="0"/>
          </a:p>
          <a:p>
            <a:r>
              <a:rPr lang="en-GB" dirty="0"/>
              <a:t>The basic arguments to this call are:</a:t>
            </a:r>
          </a:p>
          <a:p>
            <a:pPr marL="803275" lvl="1" indent="-346075">
              <a:buFont typeface="+mj-lt"/>
              <a:buAutoNum type="arabicPeriod"/>
            </a:pPr>
            <a:r>
              <a:rPr lang="en-GB" dirty="0"/>
              <a:t> </a:t>
            </a:r>
            <a:r>
              <a:rPr lang="en-GB" b="1" dirty="0">
                <a:solidFill>
                  <a:srgbClr val="8064A2"/>
                </a:solidFill>
                <a:latin typeface="Courier New Bold"/>
                <a:cs typeface="Courier New Bold"/>
              </a:rPr>
              <a:t>q</a:t>
            </a:r>
            <a:r>
              <a:rPr lang="en-GB" dirty="0"/>
              <a:t> is the Command Queue</a:t>
            </a:r>
          </a:p>
          <a:p>
            <a:pPr marL="803275" lvl="1" indent="-346075">
              <a:buFont typeface="+mj-lt"/>
              <a:buAutoNum type="arabicPeriod"/>
            </a:pPr>
            <a:r>
              <a:rPr lang="en-GB" dirty="0"/>
              <a:t> </a:t>
            </a:r>
            <a:r>
              <a:rPr lang="en-GB" b="1" dirty="0">
                <a:solidFill>
                  <a:srgbClr val="8064A2"/>
                </a:solidFill>
                <a:latin typeface="Courier New Bold"/>
                <a:cs typeface="Courier New Bold"/>
              </a:rPr>
              <a:t>t</a:t>
            </a:r>
            <a:r>
              <a:rPr lang="en-GB" dirty="0"/>
              <a:t> is the Global size as a tuple:</a:t>
            </a:r>
            <a:br>
              <a:rPr lang="en-GB" dirty="0"/>
            </a:br>
            <a:r>
              <a:rPr lang="en-GB" dirty="0"/>
              <a:t> (x, ), (</a:t>
            </a:r>
            <a:r>
              <a:rPr lang="en-GB" dirty="0" err="1"/>
              <a:t>x,y</a:t>
            </a:r>
            <a:r>
              <a:rPr lang="en-GB" dirty="0"/>
              <a:t>), or (</a:t>
            </a:r>
            <a:r>
              <a:rPr lang="en-GB" dirty="0" err="1"/>
              <a:t>x,y,z</a:t>
            </a:r>
            <a:r>
              <a:rPr lang="en-GB" dirty="0"/>
              <a:t>)</a:t>
            </a:r>
          </a:p>
          <a:p>
            <a:pPr marL="803275" lvl="1" indent="-346075">
              <a:buFont typeface="+mj-lt"/>
              <a:buAutoNum type="arabicPeriod"/>
            </a:pPr>
            <a:r>
              <a:rPr lang="en-GB" dirty="0"/>
              <a:t> </a:t>
            </a:r>
            <a:r>
              <a:rPr lang="en-GB" b="1" dirty="0">
                <a:solidFill>
                  <a:srgbClr val="8064A2"/>
                </a:solidFill>
                <a:latin typeface="Courier New Bold"/>
                <a:cs typeface="Courier New Bold"/>
              </a:rPr>
              <a:t>l</a:t>
            </a:r>
            <a:r>
              <a:rPr lang="en-GB" dirty="0"/>
              <a:t> is the Local size as a tuple or None</a:t>
            </a:r>
          </a:p>
          <a:p>
            <a:pPr marL="803275" lvl="1" indent="-346075">
              <a:buFont typeface="+mj-lt"/>
              <a:buAutoNum type="arabicPeriod"/>
            </a:pPr>
            <a:r>
              <a:rPr lang="en-GB" dirty="0"/>
              <a:t> </a:t>
            </a:r>
            <a:r>
              <a:rPr lang="en-GB" b="1" dirty="0">
                <a:solidFill>
                  <a:srgbClr val="8064A2"/>
                </a:solidFill>
                <a:latin typeface="Courier New Bold"/>
                <a:cs typeface="Courier New Bold"/>
              </a:rPr>
              <a:t>a</a:t>
            </a:r>
            <a:r>
              <a:rPr lang="en-GB" dirty="0"/>
              <a:t> is the list of arguments to pass to the kernel</a:t>
            </a:r>
          </a:p>
          <a:p>
            <a:pPr marL="1258888" lvl="2" indent="-401638"/>
            <a:r>
              <a:rPr lang="en-GB" dirty="0"/>
              <a:t>Scalars must be type cast to </a:t>
            </a:r>
            <a:r>
              <a:rPr lang="en-GB" dirty="0" err="1"/>
              <a:t>numpy</a:t>
            </a:r>
            <a:r>
              <a:rPr lang="en-GB" dirty="0"/>
              <a:t> types; i.e. numpy.uint32(</a:t>
            </a:r>
            <a:r>
              <a:rPr lang="en-GB" dirty="0" err="1"/>
              <a:t>var</a:t>
            </a:r>
            <a:r>
              <a:rPr lang="en-GB" dirty="0"/>
              <a:t>), numpy.float32(</a:t>
            </a:r>
            <a:r>
              <a:rPr lang="en-GB" dirty="0" err="1"/>
              <a:t>var</a:t>
            </a:r>
            <a:r>
              <a:rPr lang="en-GB" dirty="0"/>
              <a:t>)</a:t>
            </a:r>
          </a:p>
        </p:txBody>
      </p:sp>
    </p:spTree>
    <p:extLst>
      <p:ext uri="{BB962C8B-B14F-4D97-AF65-F5344CB8AC3E}">
        <p14:creationId xmlns:p14="http://schemas.microsoft.com/office/powerpoint/2010/main" val="3357516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with Kernels (Python)</a:t>
            </a:r>
          </a:p>
        </p:txBody>
      </p:sp>
      <p:sp>
        <p:nvSpPr>
          <p:cNvPr id="3" name="Content Placeholder 2"/>
          <p:cNvSpPr>
            <a:spLocks noGrp="1"/>
          </p:cNvSpPr>
          <p:nvPr>
            <p:ph idx="1"/>
          </p:nvPr>
        </p:nvSpPr>
        <p:spPr>
          <a:xfrm>
            <a:off x="107504" y="1600200"/>
            <a:ext cx="8928992" cy="5141168"/>
          </a:xfrm>
        </p:spPr>
        <p:txBody>
          <a:bodyPr>
            <a:normAutofit fontScale="77500" lnSpcReduction="20000"/>
          </a:bodyPr>
          <a:lstStyle/>
          <a:p>
            <a:r>
              <a:rPr lang="en-GB" dirty="0"/>
              <a:t>Calling the kernel from within the program object calls </a:t>
            </a:r>
            <a:r>
              <a:rPr lang="en-GB" dirty="0" err="1">
                <a:solidFill>
                  <a:schemeClr val="accent4"/>
                </a:solidFill>
              </a:rPr>
              <a:t>clCreateKernel</a:t>
            </a:r>
            <a:r>
              <a:rPr lang="en-GB" dirty="0">
                <a:solidFill>
                  <a:schemeClr val="accent4"/>
                </a:solidFill>
              </a:rPr>
              <a:t>()</a:t>
            </a:r>
            <a:r>
              <a:rPr lang="en-GB" dirty="0"/>
              <a:t> from the C API</a:t>
            </a:r>
          </a:p>
          <a:p>
            <a:pPr lvl="1"/>
            <a:r>
              <a:rPr lang="en-GB" dirty="0"/>
              <a:t>I.e. calling </a:t>
            </a:r>
            <a:r>
              <a:rPr lang="en-GB" dirty="0" err="1">
                <a:solidFill>
                  <a:srgbClr val="8064A2"/>
                </a:solidFill>
              </a:rPr>
              <a:t>program.kernel</a:t>
            </a:r>
            <a:r>
              <a:rPr lang="en-GB" dirty="0">
                <a:solidFill>
                  <a:srgbClr val="8064A2"/>
                </a:solidFill>
              </a:rPr>
              <a:t>()</a:t>
            </a:r>
            <a:r>
              <a:rPr lang="en-GB" dirty="0"/>
              <a:t> creates the kernel object every time, which is unnecessary</a:t>
            </a:r>
          </a:p>
          <a:p>
            <a:pPr lvl="1"/>
            <a:endParaRPr lang="en-GB" dirty="0"/>
          </a:p>
          <a:p>
            <a:r>
              <a:rPr lang="en-GB" dirty="0"/>
              <a:t>Can pull out the kernel to stop this:</a:t>
            </a:r>
          </a:p>
          <a:p>
            <a:pPr marL="457200" lvl="1" indent="0">
              <a:buNone/>
            </a:pPr>
            <a:r>
              <a:rPr lang="en-GB" b="1" dirty="0">
                <a:solidFill>
                  <a:srgbClr val="8064A2"/>
                </a:solidFill>
                <a:latin typeface="Courier New Bold" panose="02070609020205020404" pitchFamily="49" charset="0"/>
                <a:cs typeface="Courier New Bold" panose="02070609020205020404" pitchFamily="49" charset="0"/>
              </a:rPr>
              <a:t>kernel = </a:t>
            </a:r>
            <a:r>
              <a:rPr lang="en-GB" b="1" dirty="0" err="1">
                <a:solidFill>
                  <a:srgbClr val="8064A2"/>
                </a:solidFill>
                <a:latin typeface="Courier New Bold" panose="02070609020205020404" pitchFamily="49" charset="0"/>
                <a:cs typeface="Courier New Bold" panose="02070609020205020404" pitchFamily="49" charset="0"/>
              </a:rPr>
              <a:t>program.kernel</a:t>
            </a:r>
            <a:endParaRPr lang="en-GB" b="1" dirty="0">
              <a:solidFill>
                <a:srgbClr val="8064A2"/>
              </a:solidFill>
              <a:latin typeface="Courier New Bold" panose="02070609020205020404" pitchFamily="49" charset="0"/>
              <a:cs typeface="Courier New Bold" panose="02070609020205020404" pitchFamily="49" charset="0"/>
            </a:endParaRPr>
          </a:p>
          <a:p>
            <a:pPr marL="457200" lvl="1" indent="0">
              <a:buNone/>
            </a:pPr>
            <a:endParaRPr lang="en-GB" b="1" dirty="0">
              <a:solidFill>
                <a:srgbClr val="8064A2"/>
              </a:solidFill>
              <a:latin typeface="Courier New Bold" panose="02070609020205020404" pitchFamily="49" charset="0"/>
              <a:cs typeface="Courier New Bold" panose="02070609020205020404" pitchFamily="49" charset="0"/>
            </a:endParaRPr>
          </a:p>
          <a:p>
            <a:r>
              <a:rPr lang="en-GB" dirty="0"/>
              <a:t>Specify the scalar arguments on the kernel object to save casting in the kernel execution call:</a:t>
            </a:r>
          </a:p>
          <a:p>
            <a:pPr marL="457200" lvl="1" indent="0">
              <a:buNone/>
            </a:pPr>
            <a:r>
              <a:rPr lang="en-GB" sz="2600" b="1" dirty="0" err="1">
                <a:solidFill>
                  <a:srgbClr val="8064A2"/>
                </a:solidFill>
                <a:latin typeface="Courier New Bold" panose="02070609020205020404" pitchFamily="49" charset="0"/>
                <a:cs typeface="Courier New Bold" panose="02070609020205020404" pitchFamily="49" charset="0"/>
              </a:rPr>
              <a:t>kernel.set_scalar_arg_dtypes</a:t>
            </a:r>
            <a:r>
              <a:rPr lang="en-GB" sz="2600" b="1" dirty="0">
                <a:solidFill>
                  <a:srgbClr val="8064A2"/>
                </a:solidFill>
                <a:latin typeface="Courier New Bold" panose="02070609020205020404" pitchFamily="49" charset="0"/>
                <a:cs typeface="Courier New Bold" panose="02070609020205020404" pitchFamily="49" charset="0"/>
              </a:rPr>
              <a:t>([list, of, </a:t>
            </a:r>
            <a:r>
              <a:rPr lang="en-GB" sz="2600" b="1" dirty="0" err="1">
                <a:solidFill>
                  <a:srgbClr val="8064A2"/>
                </a:solidFill>
                <a:latin typeface="Courier New Bold" panose="02070609020205020404" pitchFamily="49" charset="0"/>
                <a:cs typeface="Courier New Bold" panose="02070609020205020404" pitchFamily="49" charset="0"/>
              </a:rPr>
              <a:t>arg</a:t>
            </a:r>
            <a:r>
              <a:rPr lang="en-GB" sz="2600" b="1" dirty="0">
                <a:solidFill>
                  <a:srgbClr val="8064A2"/>
                </a:solidFill>
                <a:latin typeface="Courier New Bold" panose="02070609020205020404" pitchFamily="49" charset="0"/>
                <a:cs typeface="Courier New Bold" panose="02070609020205020404" pitchFamily="49" charset="0"/>
              </a:rPr>
              <a:t>, types])</a:t>
            </a:r>
          </a:p>
          <a:p>
            <a:pPr marL="457200" lvl="1" indent="0">
              <a:buNone/>
            </a:pPr>
            <a:endParaRPr lang="en-GB" sz="2400" b="1" dirty="0">
              <a:solidFill>
                <a:srgbClr val="8064A2"/>
              </a:solidFill>
              <a:latin typeface="Courier New Bold" panose="02070609020205020404" pitchFamily="49" charset="0"/>
              <a:cs typeface="Courier New Bold" panose="02070609020205020404" pitchFamily="49" charset="0"/>
            </a:endParaRPr>
          </a:p>
          <a:p>
            <a:pPr lvl="1"/>
            <a:r>
              <a:rPr lang="en-GB" dirty="0"/>
              <a:t>Buffer and local memory arguments should be set as None</a:t>
            </a:r>
          </a:p>
          <a:p>
            <a:pPr lvl="1"/>
            <a:r>
              <a:rPr lang="en-GB" dirty="0"/>
              <a:t>Scalar arguments could be numpy.float32, numpy.uint32, etc.</a:t>
            </a:r>
          </a:p>
        </p:txBody>
      </p:sp>
    </p:spTree>
    <p:extLst>
      <p:ext uri="{BB962C8B-B14F-4D97-AF65-F5344CB8AC3E}">
        <p14:creationId xmlns:p14="http://schemas.microsoft.com/office/powerpoint/2010/main" val="1143225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5: The D = A + B + C problem</a:t>
            </a:r>
          </a:p>
        </p:txBody>
      </p:sp>
      <p:sp>
        <p:nvSpPr>
          <p:cNvPr id="8" name="Content Placeholder 7"/>
          <p:cNvSpPr>
            <a:spLocks noGrp="1"/>
          </p:cNvSpPr>
          <p:nvPr>
            <p:ph idx="1"/>
          </p:nvPr>
        </p:nvSpPr>
        <p:spPr>
          <a:xfrm>
            <a:off x="179512" y="1127502"/>
            <a:ext cx="8784976" cy="5541858"/>
          </a:xfrm>
        </p:spPr>
        <p:txBody>
          <a:bodyPr>
            <a:normAutofit fontScale="85000" lnSpcReduction="10000"/>
          </a:bodyPr>
          <a:lstStyle/>
          <a:p>
            <a:r>
              <a:rPr lang="en-GB" dirty="0">
                <a:solidFill>
                  <a:schemeClr val="accent2"/>
                </a:solidFill>
              </a:rPr>
              <a:t>Goal:</a:t>
            </a:r>
          </a:p>
          <a:p>
            <a:pPr lvl="1"/>
            <a:r>
              <a:rPr lang="en-US" dirty="0"/>
              <a:t>To verify that you understand how to control the </a:t>
            </a:r>
            <a:r>
              <a:rPr lang="en-US" dirty="0">
                <a:solidFill>
                  <a:schemeClr val="accent4"/>
                </a:solidFill>
              </a:rPr>
              <a:t>argument definitions </a:t>
            </a:r>
            <a:r>
              <a:rPr lang="en-US" dirty="0"/>
              <a:t>for a </a:t>
            </a:r>
            <a:r>
              <a:rPr lang="en-US" u="sng" dirty="0"/>
              <a:t>kernel</a:t>
            </a:r>
            <a:endParaRPr lang="en-US" dirty="0"/>
          </a:p>
          <a:p>
            <a:pPr lvl="1"/>
            <a:r>
              <a:rPr lang="en-US" dirty="0"/>
              <a:t>To verify that you understand the host/kernel interface</a:t>
            </a:r>
          </a:p>
          <a:p>
            <a:r>
              <a:rPr lang="en-GB" dirty="0">
                <a:solidFill>
                  <a:schemeClr val="accent2"/>
                </a:solidFill>
              </a:rPr>
              <a:t>Procedure: </a:t>
            </a:r>
          </a:p>
          <a:p>
            <a:pPr lvl="1"/>
            <a:r>
              <a:rPr lang="en-GB" dirty="0"/>
              <a:t>Start with a VADD program.  </a:t>
            </a:r>
          </a:p>
          <a:p>
            <a:pPr lvl="1"/>
            <a:r>
              <a:rPr lang="en-GB" dirty="0"/>
              <a:t>Modify the kernel so it adds three vectors together</a:t>
            </a:r>
          </a:p>
          <a:p>
            <a:pPr lvl="1"/>
            <a:r>
              <a:rPr lang="en-GB" dirty="0"/>
              <a:t>Modify the host code to define three vectors and associate them with relevant kernel arguments</a:t>
            </a:r>
          </a:p>
          <a:p>
            <a:pPr lvl="1"/>
            <a:r>
              <a:rPr lang="en-GB" dirty="0"/>
              <a:t>Read back the final result and verify that it is correct</a:t>
            </a:r>
          </a:p>
          <a:p>
            <a:r>
              <a:rPr lang="en-GB" dirty="0">
                <a:solidFill>
                  <a:schemeClr val="accent2"/>
                </a:solidFill>
              </a:rPr>
              <a:t>Expected output:</a:t>
            </a:r>
          </a:p>
          <a:p>
            <a:pPr lvl="1"/>
            <a:r>
              <a:rPr lang="en-GB" dirty="0"/>
              <a:t>Test your result and verify that it is correct.  Print a message to that effect on the screen</a:t>
            </a:r>
          </a:p>
        </p:txBody>
      </p:sp>
    </p:spTree>
    <p:extLst>
      <p:ext uri="{BB962C8B-B14F-4D97-AF65-F5344CB8AC3E}">
        <p14:creationId xmlns:p14="http://schemas.microsoft.com/office/powerpoint/2010/main" val="196932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AMD GPU</a:t>
            </a:r>
            <a:r>
              <a:rPr lang="zh-CN" altLang="en-US" dirty="0"/>
              <a:t>用户的安装过程（旧版）</a:t>
            </a:r>
            <a:endParaRPr lang="en-GB" baseline="30000" dirty="0"/>
          </a:p>
        </p:txBody>
      </p:sp>
      <p:sp>
        <p:nvSpPr>
          <p:cNvPr id="8" name="Content Placeholder 7"/>
          <p:cNvSpPr>
            <a:spLocks noGrp="1"/>
          </p:cNvSpPr>
          <p:nvPr>
            <p:ph idx="1"/>
          </p:nvPr>
        </p:nvSpPr>
        <p:spPr>
          <a:xfrm>
            <a:off x="179512" y="1600200"/>
            <a:ext cx="8784976" cy="5141168"/>
          </a:xfrm>
        </p:spPr>
        <p:txBody>
          <a:bodyPr>
            <a:normAutofit fontScale="70000" lnSpcReduction="20000"/>
          </a:bodyPr>
          <a:lstStyle/>
          <a:p>
            <a:r>
              <a:rPr lang="zh-CN" altLang="en-US" dirty="0"/>
              <a:t>首先安装一些依赖包</a:t>
            </a:r>
            <a:r>
              <a:rPr lang="en-GB" dirty="0"/>
              <a:t>:</a:t>
            </a:r>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apt-get install build-essential </a:t>
            </a:r>
            <a:r>
              <a:rPr lang="en-GB" b="1" dirty="0" err="1">
                <a:solidFill>
                  <a:schemeClr val="accent6">
                    <a:lumMod val="75000"/>
                  </a:schemeClr>
                </a:solidFill>
                <a:latin typeface="Courier New Bold"/>
                <a:cs typeface="Courier New Bold"/>
              </a:rPr>
              <a:t>linux</a:t>
            </a:r>
            <a:r>
              <a:rPr lang="en-GB" b="1" dirty="0">
                <a:solidFill>
                  <a:schemeClr val="accent6">
                    <a:lumMod val="75000"/>
                  </a:schemeClr>
                </a:solidFill>
                <a:latin typeface="Courier New Bold"/>
                <a:cs typeface="Courier New Bold"/>
              </a:rPr>
              <a:t>-headers-generic </a:t>
            </a:r>
            <a:r>
              <a:rPr lang="en-GB" b="1" dirty="0" err="1">
                <a:solidFill>
                  <a:schemeClr val="accent6">
                    <a:lumMod val="75000"/>
                  </a:schemeClr>
                </a:solidFill>
                <a:latin typeface="Courier New Bold"/>
                <a:cs typeface="Courier New Bold"/>
              </a:rPr>
              <a:t>debhelper</a:t>
            </a:r>
            <a:r>
              <a:rPr lang="en-GB" b="1" dirty="0">
                <a:solidFill>
                  <a:schemeClr val="accent6">
                    <a:lumMod val="75000"/>
                  </a:schemeClr>
                </a:solidFill>
                <a:latin typeface="Courier New Bold"/>
                <a:cs typeface="Courier New Bold"/>
              </a:rPr>
              <a:t> dh-</a:t>
            </a:r>
            <a:r>
              <a:rPr lang="en-GB" b="1" dirty="0" err="1">
                <a:solidFill>
                  <a:schemeClr val="accent6">
                    <a:lumMod val="75000"/>
                  </a:schemeClr>
                </a:solidFill>
                <a:latin typeface="Courier New Bold"/>
                <a:cs typeface="Courier New Bold"/>
              </a:rPr>
              <a:t>modaliases</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execstack</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dkms</a:t>
            </a:r>
            <a:r>
              <a:rPr lang="en-GB" b="1" dirty="0">
                <a:solidFill>
                  <a:schemeClr val="accent6">
                    <a:lumMod val="75000"/>
                  </a:schemeClr>
                </a:solidFill>
                <a:latin typeface="Courier New Bold"/>
                <a:cs typeface="Courier New Bold"/>
              </a:rPr>
              <a:t> lib32gcc1 libc6-i386 </a:t>
            </a:r>
            <a:r>
              <a:rPr lang="en-GB" b="1" dirty="0" err="1">
                <a:solidFill>
                  <a:schemeClr val="accent6">
                    <a:lumMod val="75000"/>
                  </a:schemeClr>
                </a:solidFill>
                <a:latin typeface="Courier New Bold"/>
                <a:cs typeface="Courier New Bold"/>
              </a:rPr>
              <a:t>opencl</a:t>
            </a:r>
            <a:r>
              <a:rPr lang="en-GB" b="1" dirty="0">
                <a:solidFill>
                  <a:schemeClr val="accent6">
                    <a:lumMod val="75000"/>
                  </a:schemeClr>
                </a:solidFill>
                <a:latin typeface="Courier New Bold"/>
                <a:cs typeface="Courier New Bold"/>
              </a:rPr>
              <a:t>-headers</a:t>
            </a:r>
          </a:p>
          <a:p>
            <a:r>
              <a:rPr lang="zh-CN" altLang="en-US" dirty="0"/>
              <a:t>下载官方驱动，可以访问 </a:t>
            </a:r>
            <a:r>
              <a:rPr lang="en-GB" dirty="0"/>
              <a:t>amd.com/drivers</a:t>
            </a:r>
          </a:p>
          <a:p>
            <a:pPr lvl="1"/>
            <a:r>
              <a:rPr lang="zh-CN" altLang="en-US" dirty="0"/>
              <a:t>选择好你的 </a:t>
            </a:r>
            <a:r>
              <a:rPr lang="en-GB" dirty="0"/>
              <a:t>GPU </a:t>
            </a:r>
            <a:r>
              <a:rPr lang="zh-CN" altLang="en-US" dirty="0"/>
              <a:t>型号，操作系统版本等等</a:t>
            </a:r>
            <a:r>
              <a:rPr lang="en-GB" dirty="0"/>
              <a:t>.</a:t>
            </a:r>
          </a:p>
          <a:p>
            <a:pPr lvl="1"/>
            <a:r>
              <a:rPr lang="zh-CN" altLang="en-US" dirty="0"/>
              <a:t>下载</a:t>
            </a:r>
            <a:r>
              <a:rPr lang="en-GB" dirty="0"/>
              <a:t>.zip </a:t>
            </a:r>
            <a:r>
              <a:rPr lang="zh-CN" altLang="en-US" dirty="0"/>
              <a:t>文件</a:t>
            </a:r>
            <a:endParaRPr lang="en-GB" dirty="0"/>
          </a:p>
          <a:p>
            <a:pPr lvl="1"/>
            <a:r>
              <a:rPr lang="zh-CN" altLang="en-US" dirty="0"/>
              <a:t>解压缩下载的 </a:t>
            </a:r>
            <a:r>
              <a:rPr lang="en-GB" dirty="0"/>
              <a:t>zip </a:t>
            </a:r>
            <a:r>
              <a:rPr lang="zh-CN" altLang="en-US" dirty="0"/>
              <a:t>文件</a:t>
            </a:r>
            <a:endParaRPr lang="en-GB" dirty="0"/>
          </a:p>
          <a:p>
            <a:r>
              <a:rPr lang="zh-CN" altLang="en-US" dirty="0"/>
              <a:t>运行下面的命令创建安装包</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sh</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fglrx</a:t>
            </a:r>
            <a:r>
              <a:rPr lang="en-GB" b="1" dirty="0">
                <a:solidFill>
                  <a:schemeClr val="accent6">
                    <a:lumMod val="75000"/>
                  </a:schemeClr>
                </a:solidFill>
                <a:latin typeface="Courier New Bold"/>
                <a:cs typeface="Courier New Bold"/>
              </a:rPr>
              <a:t>*.run --</a:t>
            </a:r>
            <a:r>
              <a:rPr lang="en-GB" b="1" dirty="0" err="1">
                <a:solidFill>
                  <a:schemeClr val="accent6">
                    <a:lumMod val="75000"/>
                  </a:schemeClr>
                </a:solidFill>
                <a:latin typeface="Courier New Bold"/>
                <a:cs typeface="Courier New Bold"/>
              </a:rPr>
              <a:t>buildpkg</a:t>
            </a:r>
            <a:r>
              <a:rPr lang="en-GB" b="1" dirty="0">
                <a:solidFill>
                  <a:schemeClr val="accent6">
                    <a:lumMod val="75000"/>
                  </a:schemeClr>
                </a:solidFill>
                <a:latin typeface="Courier New Bold"/>
                <a:cs typeface="Courier New Bold"/>
              </a:rPr>
              <a:t> Ubuntu/precise</a:t>
            </a:r>
          </a:p>
          <a:p>
            <a:r>
              <a:rPr lang="zh-CN" altLang="en-US" dirty="0"/>
              <a:t>安装驱动</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dpkg</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i</a:t>
            </a:r>
            <a:r>
              <a:rPr lang="en-GB" b="1" dirty="0">
                <a:solidFill>
                  <a:schemeClr val="accent6">
                    <a:lumMod val="75000"/>
                  </a:schemeClr>
                </a:solidFill>
                <a:latin typeface="Courier New Bold"/>
                <a:cs typeface="Courier New Bold"/>
              </a:rPr>
              <a:t> fglrx*.deb</a:t>
            </a:r>
          </a:p>
          <a:p>
            <a:r>
              <a:rPr lang="zh-CN" altLang="en-US" dirty="0"/>
              <a:t>更新 </a:t>
            </a:r>
            <a:r>
              <a:rPr lang="en-GB" dirty="0" err="1"/>
              <a:t>Xorg.conf</a:t>
            </a:r>
            <a:r>
              <a:rPr lang="en-GB" dirty="0"/>
              <a:t> </a:t>
            </a:r>
            <a:r>
              <a:rPr lang="zh-CN" altLang="en-US" dirty="0"/>
              <a:t>文件</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amdconfig</a:t>
            </a:r>
            <a:r>
              <a:rPr lang="en-GB" b="1" dirty="0">
                <a:solidFill>
                  <a:schemeClr val="accent6">
                    <a:lumMod val="75000"/>
                  </a:schemeClr>
                </a:solidFill>
                <a:latin typeface="Courier New Bold"/>
                <a:cs typeface="Courier New Bold"/>
              </a:rPr>
              <a:t> --initial --adapter=all</a:t>
            </a:r>
          </a:p>
          <a:p>
            <a:r>
              <a:rPr lang="zh-CN" altLang="en-US" dirty="0"/>
              <a:t>重启</a:t>
            </a:r>
            <a:r>
              <a:rPr lang="en-GB" dirty="0"/>
              <a:t>!</a:t>
            </a:r>
          </a:p>
          <a:p>
            <a:pPr lvl="1"/>
            <a:r>
              <a:rPr lang="zh-CN" altLang="en-US" dirty="0"/>
              <a:t>检查一下是不是都装好了，运行 </a:t>
            </a:r>
            <a:r>
              <a:rPr lang="en-GB" b="1" dirty="0" err="1">
                <a:solidFill>
                  <a:schemeClr val="accent6">
                    <a:lumMod val="75000"/>
                  </a:schemeClr>
                </a:solidFill>
                <a:latin typeface="Courier New Bold"/>
                <a:cs typeface="Courier New Bold"/>
              </a:rPr>
              <a:t>fglrxinfo</a:t>
            </a:r>
            <a:endParaRPr lang="en-GB" b="1" dirty="0">
              <a:solidFill>
                <a:schemeClr val="accent6">
                  <a:lumMod val="75000"/>
                </a:schemeClr>
              </a:solidFill>
              <a:latin typeface="Courier New Bold"/>
              <a:cs typeface="Courier New Bold"/>
            </a:endParaRPr>
          </a:p>
        </p:txBody>
      </p:sp>
      <p:sp>
        <p:nvSpPr>
          <p:cNvPr id="2" name="TextBox 1"/>
          <p:cNvSpPr txBox="1"/>
          <p:nvPr/>
        </p:nvSpPr>
        <p:spPr>
          <a:xfrm>
            <a:off x="4355976" y="6577607"/>
            <a:ext cx="4643964" cy="307777"/>
          </a:xfrm>
          <a:prstGeom prst="rect">
            <a:avLst/>
          </a:prstGeom>
          <a:noFill/>
        </p:spPr>
        <p:txBody>
          <a:bodyPr wrap="none" rtlCol="0">
            <a:spAutoFit/>
          </a:bodyPr>
          <a:lstStyle/>
          <a:p>
            <a:r>
              <a:rPr lang="en-GB" sz="1400" dirty="0"/>
              <a:t>* </a:t>
            </a:r>
            <a:r>
              <a:rPr lang="en-GB" sz="1400" dirty="0" err="1"/>
              <a:t>Fglrx</a:t>
            </a:r>
            <a:r>
              <a:rPr lang="en-GB" sz="1400" dirty="0"/>
              <a:t> </a:t>
            </a:r>
            <a:r>
              <a:rPr lang="zh-CN" altLang="en-US" sz="1400" dirty="0"/>
              <a:t>这里指代的是与你所用</a:t>
            </a:r>
            <a:r>
              <a:rPr lang="en-GB" sz="1400" dirty="0"/>
              <a:t> AMD GPU </a:t>
            </a:r>
            <a:r>
              <a:rPr lang="zh-CN" altLang="en-US" sz="1400" dirty="0"/>
              <a:t>对应的驱动名称</a:t>
            </a:r>
            <a:endParaRPr lang="en-GB" sz="1400" dirty="0"/>
          </a:p>
        </p:txBody>
      </p:sp>
    </p:spTree>
    <p:extLst>
      <p:ext uri="{BB962C8B-B14F-4D97-AF65-F5344CB8AC3E}">
        <p14:creationId xmlns:p14="http://schemas.microsoft.com/office/powerpoint/2010/main" val="4130641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1143000"/>
          </a:xfrm>
        </p:spPr>
        <p:txBody>
          <a:bodyPr>
            <a:normAutofit fontScale="90000"/>
          </a:bodyPr>
          <a:lstStyle/>
          <a:p>
            <a:r>
              <a:rPr lang="en-GB" dirty="0"/>
              <a:t>We have now covered the basic platform runtime APIs in OpenCL</a:t>
            </a:r>
          </a:p>
        </p:txBody>
      </p:sp>
      <p:sp>
        <p:nvSpPr>
          <p:cNvPr id="74" name="Rectangle 1"/>
          <p:cNvSpPr>
            <a:spLocks/>
          </p:cNvSpPr>
          <p:nvPr/>
        </p:nvSpPr>
        <p:spPr bwMode="auto">
          <a:xfrm>
            <a:off x="3409972" y="3812750"/>
            <a:ext cx="1196975" cy="1530350"/>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5" name="Rectangle 1"/>
          <p:cNvSpPr>
            <a:spLocks/>
          </p:cNvSpPr>
          <p:nvPr/>
        </p:nvSpPr>
        <p:spPr bwMode="auto">
          <a:xfrm>
            <a:off x="3338513" y="3873075"/>
            <a:ext cx="1198562"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76" name="Rectangle 3"/>
          <p:cNvSpPr>
            <a:spLocks/>
          </p:cNvSpPr>
          <p:nvPr/>
        </p:nvSpPr>
        <p:spPr bwMode="auto">
          <a:xfrm>
            <a:off x="3622675" y="42382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77" name="Rectangle 4"/>
          <p:cNvSpPr>
            <a:spLocks/>
          </p:cNvSpPr>
          <p:nvPr/>
        </p:nvSpPr>
        <p:spPr bwMode="auto">
          <a:xfrm>
            <a:off x="3622675" y="4596975"/>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78" name="Rectangle 5"/>
          <p:cNvSpPr>
            <a:spLocks/>
          </p:cNvSpPr>
          <p:nvPr/>
        </p:nvSpPr>
        <p:spPr bwMode="auto">
          <a:xfrm>
            <a:off x="3622675" y="4962100"/>
            <a:ext cx="668338"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79" name="Rectangle 8"/>
          <p:cNvSpPr>
            <a:spLocks/>
          </p:cNvSpPr>
          <p:nvPr/>
        </p:nvSpPr>
        <p:spPr bwMode="auto">
          <a:xfrm>
            <a:off x="3562364" y="42763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[0] value</a:t>
            </a:r>
          </a:p>
        </p:txBody>
      </p:sp>
      <p:sp>
        <p:nvSpPr>
          <p:cNvPr id="80" name="Rectangle 9"/>
          <p:cNvSpPr>
            <a:spLocks/>
          </p:cNvSpPr>
          <p:nvPr/>
        </p:nvSpPr>
        <p:spPr bwMode="auto">
          <a:xfrm>
            <a:off x="3562364" y="4635075"/>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[1] value</a:t>
            </a:r>
          </a:p>
        </p:txBody>
      </p:sp>
      <p:sp>
        <p:nvSpPr>
          <p:cNvPr id="81" name="Rectangle 10"/>
          <p:cNvSpPr>
            <a:spLocks/>
          </p:cNvSpPr>
          <p:nvPr/>
        </p:nvSpPr>
        <p:spPr bwMode="auto">
          <a:xfrm>
            <a:off x="3562364" y="5000200"/>
            <a:ext cx="669925" cy="336550"/>
          </a:xfrm>
          <a:prstGeom prst="rect">
            <a:avLst/>
          </a:prstGeom>
          <a:solidFill>
            <a:srgbClr val="8EA6BE"/>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arg [2] value</a:t>
            </a:r>
          </a:p>
        </p:txBody>
      </p:sp>
      <p:sp>
        <p:nvSpPr>
          <p:cNvPr id="82" name="Rectangle 11"/>
          <p:cNvSpPr>
            <a:spLocks/>
          </p:cNvSpPr>
          <p:nvPr/>
        </p:nvSpPr>
        <p:spPr bwMode="auto">
          <a:xfrm>
            <a:off x="6872288" y="3846088"/>
            <a:ext cx="1828800" cy="1490662"/>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3" name="Rectangle 12"/>
          <p:cNvSpPr>
            <a:spLocks/>
          </p:cNvSpPr>
          <p:nvPr/>
        </p:nvSpPr>
        <p:spPr bwMode="auto">
          <a:xfrm>
            <a:off x="7067556" y="4036588"/>
            <a:ext cx="696913" cy="865187"/>
          </a:xfrm>
          <a:prstGeom prst="rect">
            <a:avLst/>
          </a:prstGeom>
          <a:solidFill>
            <a:srgbClr val="1D7135"/>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84" name="Rectangle 13"/>
          <p:cNvSpPr>
            <a:spLocks/>
          </p:cNvSpPr>
          <p:nvPr/>
        </p:nvSpPr>
        <p:spPr bwMode="auto">
          <a:xfrm>
            <a:off x="7002478" y="4090563"/>
            <a:ext cx="708025" cy="89852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5" name="Rectangle 14"/>
          <p:cNvSpPr>
            <a:spLocks/>
          </p:cNvSpPr>
          <p:nvPr/>
        </p:nvSpPr>
        <p:spPr bwMode="auto">
          <a:xfrm>
            <a:off x="6948493" y="4139775"/>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6" name="Rectangle 15"/>
          <p:cNvSpPr>
            <a:spLocks/>
          </p:cNvSpPr>
          <p:nvPr/>
        </p:nvSpPr>
        <p:spPr bwMode="auto">
          <a:xfrm>
            <a:off x="6958013" y="4254075"/>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In</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87" name="Rectangle 17"/>
          <p:cNvSpPr>
            <a:spLocks/>
          </p:cNvSpPr>
          <p:nvPr/>
        </p:nvSpPr>
        <p:spPr bwMode="auto">
          <a:xfrm>
            <a:off x="7901008" y="4079453"/>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8" name="Rectangle 18"/>
          <p:cNvSpPr>
            <a:spLocks/>
          </p:cNvSpPr>
          <p:nvPr/>
        </p:nvSpPr>
        <p:spPr bwMode="auto">
          <a:xfrm>
            <a:off x="7845428" y="4128663"/>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89" name="Rectangle 19"/>
          <p:cNvSpPr>
            <a:spLocks/>
          </p:cNvSpPr>
          <p:nvPr/>
        </p:nvSpPr>
        <p:spPr bwMode="auto">
          <a:xfrm>
            <a:off x="7856538" y="4242963"/>
            <a:ext cx="658812" cy="681037"/>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Out of</a:t>
            </a:r>
            <a:br>
              <a:rPr lang="en-US" sz="1500">
                <a:solidFill>
                  <a:srgbClr val="000000"/>
                </a:solidFill>
                <a:latin typeface="Myriad Set Text" charset="0"/>
                <a:ea typeface="ヒラギノ角ゴ ProN W3" charset="-128"/>
                <a:cs typeface="Arial"/>
                <a:sym typeface="Myriad Set Text" charset="0"/>
              </a:rPr>
            </a:br>
            <a:r>
              <a:rPr lang="en-US" sz="1500">
                <a:solidFill>
                  <a:srgbClr val="000000"/>
                </a:solidFill>
                <a:latin typeface="Myriad Set Text"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Queue</a:t>
            </a:r>
          </a:p>
        </p:txBody>
      </p:sp>
      <p:sp>
        <p:nvSpPr>
          <p:cNvPr id="90" name="Rectangle 20"/>
          <p:cNvSpPr>
            <a:spLocks/>
          </p:cNvSpPr>
          <p:nvPr/>
        </p:nvSpPr>
        <p:spPr bwMode="auto">
          <a:xfrm>
            <a:off x="6958013" y="5103388"/>
            <a:ext cx="453970"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a:solidFill>
                  <a:srgbClr val="000000"/>
                </a:solidFill>
                <a:latin typeface="Myriad Set Text" charset="0"/>
                <a:ea typeface="ヒラギノ角ゴ ProN W3" charset="-128"/>
                <a:cs typeface="Arial"/>
                <a:sym typeface="Myriad Set Text" charset="0"/>
              </a:rPr>
              <a:t>GPU</a:t>
            </a:r>
          </a:p>
        </p:txBody>
      </p:sp>
      <p:sp>
        <p:nvSpPr>
          <p:cNvPr id="91" name="Rectangle 21"/>
          <p:cNvSpPr>
            <a:spLocks/>
          </p:cNvSpPr>
          <p:nvPr/>
        </p:nvSpPr>
        <p:spPr bwMode="auto">
          <a:xfrm>
            <a:off x="6796100" y="3904828"/>
            <a:ext cx="1838325" cy="1508125"/>
          </a:xfrm>
          <a:prstGeom prst="rect">
            <a:avLst/>
          </a:prstGeom>
          <a:solidFill>
            <a:srgbClr val="F5DB93"/>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2" name="Rectangle 22"/>
          <p:cNvSpPr>
            <a:spLocks/>
          </p:cNvSpPr>
          <p:nvPr/>
        </p:nvSpPr>
        <p:spPr bwMode="auto">
          <a:xfrm>
            <a:off x="6991353" y="4095328"/>
            <a:ext cx="696913" cy="866775"/>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93" name="Rectangle 23"/>
          <p:cNvSpPr>
            <a:spLocks/>
          </p:cNvSpPr>
          <p:nvPr/>
        </p:nvSpPr>
        <p:spPr bwMode="auto">
          <a:xfrm>
            <a:off x="3273451" y="3933400"/>
            <a:ext cx="1198563" cy="152876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ourier New Bold" charset="0"/>
              <a:ea typeface="ヒラギノ角ゴ ProN W3" charset="-128"/>
              <a:cs typeface="Arial"/>
              <a:sym typeface="Myriad Set Text" charset="0"/>
            </a:endParaRPr>
          </a:p>
        </p:txBody>
      </p:sp>
      <p:sp>
        <p:nvSpPr>
          <p:cNvPr id="94" name="Rectangle 24"/>
          <p:cNvSpPr>
            <a:spLocks/>
          </p:cNvSpPr>
          <p:nvPr/>
        </p:nvSpPr>
        <p:spPr bwMode="auto">
          <a:xfrm>
            <a:off x="79376" y="3866725"/>
            <a:ext cx="3090863" cy="1573213"/>
          </a:xfrm>
          <a:prstGeom prst="rect">
            <a:avLst/>
          </a:prstGeom>
          <a:solidFill>
            <a:srgbClr val="FED6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5" name="Rectangle 25"/>
          <p:cNvSpPr>
            <a:spLocks/>
          </p:cNvSpPr>
          <p:nvPr/>
        </p:nvSpPr>
        <p:spPr bwMode="auto">
          <a:xfrm>
            <a:off x="263525" y="3949275"/>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6" name="Rectangle 26"/>
          <p:cNvSpPr>
            <a:spLocks/>
          </p:cNvSpPr>
          <p:nvPr/>
        </p:nvSpPr>
        <p:spPr bwMode="auto">
          <a:xfrm>
            <a:off x="209551" y="4003250"/>
            <a:ext cx="1546225"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7" name="Rectangle 27"/>
          <p:cNvSpPr>
            <a:spLocks/>
          </p:cNvSpPr>
          <p:nvPr/>
        </p:nvSpPr>
        <p:spPr bwMode="auto">
          <a:xfrm>
            <a:off x="155575" y="4063575"/>
            <a:ext cx="1544638" cy="1322388"/>
          </a:xfrm>
          <a:prstGeom prst="rect">
            <a:avLst/>
          </a:prstGeom>
          <a:solidFill>
            <a:srgbClr val="EAEAEA"/>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98" name="Rectangle 29"/>
          <p:cNvSpPr>
            <a:spLocks/>
          </p:cNvSpPr>
          <p:nvPr/>
        </p:nvSpPr>
        <p:spPr bwMode="auto">
          <a:xfrm>
            <a:off x="819150" y="2653878"/>
            <a:ext cx="7391400" cy="396875"/>
          </a:xfrm>
          <a:prstGeom prst="rect">
            <a:avLst/>
          </a:prstGeom>
          <a:solidFill>
            <a:srgbClr val="FFCC99"/>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100000"/>
              </a:lnSpc>
              <a:spcBef>
                <a:spcPct val="0"/>
              </a:spcBef>
              <a:spcAft>
                <a:spcPct val="0"/>
              </a:spcAft>
              <a:buClrTx/>
              <a:buSzTx/>
              <a:buFontTx/>
              <a:buNone/>
              <a:tabLst>
                <a:tab pos="66675" algn="l"/>
                <a:tab pos="752475" algn="l"/>
                <a:tab pos="1438275" algn="l"/>
                <a:tab pos="2122488" algn="l"/>
                <a:tab pos="2806700" algn="l"/>
              </a:tabLst>
              <a:defRPr/>
            </a:pPr>
            <a:r>
              <a:rPr kumimoji="0" lang="en-US" sz="2100" b="1" i="0" u="none" strike="noStrike" kern="0" cap="none" spc="0" normalizeH="0" baseline="0" noProof="0" dirty="0">
                <a:ln>
                  <a:noFill/>
                </a:ln>
                <a:solidFill>
                  <a:srgbClr val="000000"/>
                </a:solidFill>
                <a:effectLst/>
                <a:uLnTx/>
                <a:uFillTx/>
                <a:latin typeface="Arial Narrow" pitchFamily="34" charset="0"/>
                <a:ea typeface="ヒラギノ角ゴ ProN W3" charset="-128"/>
                <a:cs typeface="Arial"/>
                <a:sym typeface="Myriad Set Text" charset="0"/>
              </a:rPr>
              <a:t>Context</a:t>
            </a:r>
          </a:p>
        </p:txBody>
      </p:sp>
      <p:sp>
        <p:nvSpPr>
          <p:cNvPr id="99" name="Rectangle 30"/>
          <p:cNvSpPr>
            <a:spLocks/>
          </p:cNvSpPr>
          <p:nvPr/>
        </p:nvSpPr>
        <p:spPr bwMode="auto">
          <a:xfrm>
            <a:off x="280988" y="4200100"/>
            <a:ext cx="1327608" cy="1096710"/>
          </a:xfrm>
          <a:prstGeom prst="rect">
            <a:avLst/>
          </a:prstGeom>
          <a:solidFill>
            <a:srgbClr val="EAEAEA"/>
          </a:solid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__kernel void</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dp_mul(global const float *a,</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const float *b,</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global float *c)</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int id = get_global_id(0);</a:t>
            </a:r>
          </a:p>
          <a:p>
            <a:pPr marL="36513" fontAlgn="base">
              <a:lnSpc>
                <a:spcPct val="99000"/>
              </a:lnSpc>
              <a:spcBef>
                <a:spcPct val="0"/>
              </a:spcBef>
              <a:spcAft>
                <a:spcPct val="0"/>
              </a:spcAft>
              <a:tabLst>
                <a:tab pos="66675" algn="l"/>
                <a:tab pos="752475" algn="l"/>
                <a:tab pos="1438275" algn="l"/>
                <a:tab pos="2122488" algn="l"/>
                <a:tab pos="2806700" algn="l"/>
              </a:tabLst>
            </a:pPr>
            <a:r>
              <a:rPr lang="en-US" sz="900" b="1">
                <a:solidFill>
                  <a:srgbClr val="000000"/>
                </a:solidFill>
                <a:latin typeface="Arial Narrow" pitchFamily="34" charset="0"/>
                <a:ea typeface="ヒラギノ角ゴ ProN W3" charset="-128"/>
                <a:cs typeface="Arial"/>
                <a:sym typeface="Myriad Set Text" charset="0"/>
              </a:rPr>
              <a:t>  c[id] = a[id] * b[id];</a:t>
            </a:r>
            <a:br>
              <a:rPr lang="en-US" sz="900" b="1">
                <a:solidFill>
                  <a:srgbClr val="000000"/>
                </a:solidFill>
                <a:latin typeface="Arial Narrow" pitchFamily="34" charset="0"/>
                <a:ea typeface="ヒラギノ角ゴ ProN W3" charset="-128"/>
                <a:cs typeface="Arial"/>
                <a:sym typeface="Myriad Set Text" charset="0"/>
              </a:rPr>
            </a:br>
            <a:r>
              <a:rPr lang="en-US" sz="900" b="1">
                <a:solidFill>
                  <a:srgbClr val="000000"/>
                </a:solidFill>
                <a:latin typeface="Arial Narrow" pitchFamily="34" charset="0"/>
                <a:ea typeface="ヒラギノ角ゴ ProN W3" charset="-128"/>
                <a:cs typeface="Arial"/>
                <a:sym typeface="Myriad Set Text" charset="0"/>
              </a:rPr>
              <a:t>}</a:t>
            </a:r>
          </a:p>
        </p:txBody>
      </p:sp>
      <p:sp>
        <p:nvSpPr>
          <p:cNvPr id="100" name="Rectangle 31"/>
          <p:cNvSpPr>
            <a:spLocks/>
          </p:cNvSpPr>
          <p:nvPr/>
        </p:nvSpPr>
        <p:spPr bwMode="auto">
          <a:xfrm>
            <a:off x="1957391" y="4166763"/>
            <a:ext cx="1131887" cy="1023937"/>
          </a:xfrm>
          <a:prstGeom prst="rect">
            <a:avLst/>
          </a:prstGeom>
          <a:solidFill>
            <a:srgbClr val="CCCCCC"/>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Myriad Set Text" charset="0"/>
              <a:ea typeface="ヒラギノ角ゴ ProN W3" charset="-128"/>
              <a:cs typeface="Arial"/>
              <a:sym typeface="Myriad Set Text" charset="0"/>
            </a:endParaRPr>
          </a:p>
        </p:txBody>
      </p:sp>
      <p:sp>
        <p:nvSpPr>
          <p:cNvPr id="101" name="Rectangle 32"/>
          <p:cNvSpPr>
            <a:spLocks/>
          </p:cNvSpPr>
          <p:nvPr/>
        </p:nvSpPr>
        <p:spPr bwMode="auto">
          <a:xfrm>
            <a:off x="2027238" y="4254075"/>
            <a:ext cx="990600"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CPU program binary</a:t>
            </a:r>
          </a:p>
        </p:txBody>
      </p:sp>
      <p:sp>
        <p:nvSpPr>
          <p:cNvPr id="102" name="Rectangle 33"/>
          <p:cNvSpPr>
            <a:spLocks/>
          </p:cNvSpPr>
          <p:nvPr/>
        </p:nvSpPr>
        <p:spPr bwMode="auto">
          <a:xfrm>
            <a:off x="2016129" y="4711275"/>
            <a:ext cx="1012825" cy="385763"/>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dp_mul</a:t>
            </a:r>
          </a:p>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GPU program binary</a:t>
            </a:r>
          </a:p>
        </p:txBody>
      </p:sp>
      <p:sp>
        <p:nvSpPr>
          <p:cNvPr id="103" name="Rectangle 35"/>
          <p:cNvSpPr>
            <a:spLocks/>
          </p:cNvSpPr>
          <p:nvPr/>
        </p:nvSpPr>
        <p:spPr bwMode="auto">
          <a:xfrm>
            <a:off x="1273188" y="3371425"/>
            <a:ext cx="772969"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FFFFFF"/>
                </a:solidFill>
                <a:latin typeface="Arial Narrow" pitchFamily="34" charset="0"/>
                <a:ea typeface="ヒラギノ角ゴ ProN W3" charset="-128"/>
                <a:cs typeface="Arial"/>
                <a:sym typeface="Myriad Set Text" charset="0"/>
              </a:rPr>
              <a:t>Programs</a:t>
            </a:r>
          </a:p>
        </p:txBody>
      </p:sp>
      <p:sp>
        <p:nvSpPr>
          <p:cNvPr id="105" name="Rectangle 39"/>
          <p:cNvSpPr>
            <a:spLocks/>
          </p:cNvSpPr>
          <p:nvPr/>
        </p:nvSpPr>
        <p:spPr bwMode="auto">
          <a:xfrm>
            <a:off x="3436938" y="43302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arg[0] value</a:t>
            </a:r>
          </a:p>
        </p:txBody>
      </p:sp>
      <p:sp>
        <p:nvSpPr>
          <p:cNvPr id="106" name="Rectangle 40"/>
          <p:cNvSpPr>
            <a:spLocks/>
          </p:cNvSpPr>
          <p:nvPr/>
        </p:nvSpPr>
        <p:spPr bwMode="auto">
          <a:xfrm>
            <a:off x="3436938" y="4689050"/>
            <a:ext cx="882650" cy="338138"/>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arg[1] value</a:t>
            </a:r>
          </a:p>
        </p:txBody>
      </p:sp>
      <p:sp>
        <p:nvSpPr>
          <p:cNvPr id="107" name="Rectangle 41"/>
          <p:cNvSpPr>
            <a:spLocks/>
          </p:cNvSpPr>
          <p:nvPr/>
        </p:nvSpPr>
        <p:spPr bwMode="auto">
          <a:xfrm>
            <a:off x="3436938" y="5054175"/>
            <a:ext cx="882650" cy="336550"/>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arg[2] value</a:t>
            </a:r>
          </a:p>
        </p:txBody>
      </p:sp>
      <p:sp>
        <p:nvSpPr>
          <p:cNvPr id="108" name="Rectangle 44"/>
          <p:cNvSpPr>
            <a:spLocks/>
          </p:cNvSpPr>
          <p:nvPr/>
        </p:nvSpPr>
        <p:spPr bwMode="auto">
          <a:xfrm>
            <a:off x="4852988" y="3884188"/>
            <a:ext cx="838200" cy="3365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09" name="Rectangle 45"/>
          <p:cNvSpPr>
            <a:spLocks/>
          </p:cNvSpPr>
          <p:nvPr/>
        </p:nvSpPr>
        <p:spPr bwMode="auto">
          <a:xfrm>
            <a:off x="4797425" y="39381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0" name="Rectangle 46"/>
          <p:cNvSpPr>
            <a:spLocks/>
          </p:cNvSpPr>
          <p:nvPr/>
        </p:nvSpPr>
        <p:spPr bwMode="auto">
          <a:xfrm>
            <a:off x="47434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1" name="Rectangle 47"/>
          <p:cNvSpPr>
            <a:spLocks/>
          </p:cNvSpPr>
          <p:nvPr/>
        </p:nvSpPr>
        <p:spPr bwMode="auto">
          <a:xfrm>
            <a:off x="4834175" y="4079450"/>
            <a:ext cx="55200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Buffers</a:t>
            </a:r>
          </a:p>
        </p:txBody>
      </p:sp>
      <p:sp>
        <p:nvSpPr>
          <p:cNvPr id="112" name="Rectangle 48"/>
          <p:cNvSpPr>
            <a:spLocks/>
          </p:cNvSpPr>
          <p:nvPr/>
        </p:nvSpPr>
        <p:spPr bwMode="auto">
          <a:xfrm>
            <a:off x="5821363" y="3900063"/>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3" name="Rectangle 49"/>
          <p:cNvSpPr>
            <a:spLocks/>
          </p:cNvSpPr>
          <p:nvPr/>
        </p:nvSpPr>
        <p:spPr bwMode="auto">
          <a:xfrm>
            <a:off x="5776913" y="3954038"/>
            <a:ext cx="838200" cy="338137"/>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4" name="Rectangle 50"/>
          <p:cNvSpPr>
            <a:spLocks/>
          </p:cNvSpPr>
          <p:nvPr/>
        </p:nvSpPr>
        <p:spPr bwMode="auto">
          <a:xfrm>
            <a:off x="5734050" y="4009600"/>
            <a:ext cx="833438" cy="374650"/>
          </a:xfrm>
          <a:prstGeom prst="rect">
            <a:avLst/>
          </a:prstGeom>
          <a:solidFill>
            <a:srgbClr val="99CCFF"/>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5" name="Rectangle 51"/>
          <p:cNvSpPr>
            <a:spLocks/>
          </p:cNvSpPr>
          <p:nvPr/>
        </p:nvSpPr>
        <p:spPr bwMode="auto">
          <a:xfrm>
            <a:off x="5833712" y="4079450"/>
            <a:ext cx="543643" cy="228909"/>
          </a:xfrm>
          <a:prstGeom prst="rect">
            <a:avLst/>
          </a:prstGeom>
          <a:solidFill>
            <a:srgbClr val="99CCFF"/>
          </a:solidFill>
          <a:ln w="12700">
            <a:noFill/>
            <a:miter lim="800000"/>
            <a:headEnd/>
            <a:tailEnd/>
          </a:ln>
        </p:spPr>
        <p:txBody>
          <a:bodyPr wrap="none" lIns="0" tIns="0" rIns="0" bIns="0">
            <a:spAutoFit/>
          </a:bodyPr>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500" b="1" dirty="0">
                <a:solidFill>
                  <a:srgbClr val="000000"/>
                </a:solidFill>
                <a:latin typeface="Arial Narrow" pitchFamily="34" charset="0"/>
                <a:ea typeface="ヒラギノ角ゴ ProN W3" charset="-128"/>
                <a:cs typeface="Arial"/>
                <a:sym typeface="Myriad Set Text" charset="0"/>
              </a:rPr>
              <a:t>Images</a:t>
            </a:r>
          </a:p>
        </p:txBody>
      </p:sp>
      <p:sp>
        <p:nvSpPr>
          <p:cNvPr id="116" name="Rectangle 54"/>
          <p:cNvSpPr>
            <a:spLocks/>
          </p:cNvSpPr>
          <p:nvPr/>
        </p:nvSpPr>
        <p:spPr bwMode="auto">
          <a:xfrm>
            <a:off x="6926275" y="4150888"/>
            <a:ext cx="708025" cy="896937"/>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7" name="Rectangle 55"/>
          <p:cNvSpPr>
            <a:spLocks/>
          </p:cNvSpPr>
          <p:nvPr/>
        </p:nvSpPr>
        <p:spPr bwMode="auto">
          <a:xfrm>
            <a:off x="6872290" y="4200100"/>
            <a:ext cx="706437" cy="914400"/>
          </a:xfrm>
          <a:prstGeom prst="rect">
            <a:avLst/>
          </a:prstGeom>
          <a:solidFill>
            <a:srgbClr val="E7FFE7"/>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18" name="Rectangle 56"/>
          <p:cNvSpPr>
            <a:spLocks/>
          </p:cNvSpPr>
          <p:nvPr/>
        </p:nvSpPr>
        <p:spPr bwMode="auto">
          <a:xfrm>
            <a:off x="6881813" y="4314400"/>
            <a:ext cx="658812" cy="679450"/>
          </a:xfrm>
          <a:prstGeom prst="rect">
            <a:avLst/>
          </a:prstGeom>
          <a:solidFill>
            <a:srgbClr val="E7FFE7"/>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In</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19" name="Rectangle 57"/>
          <p:cNvSpPr>
            <a:spLocks/>
          </p:cNvSpPr>
          <p:nvPr/>
        </p:nvSpPr>
        <p:spPr bwMode="auto">
          <a:xfrm>
            <a:off x="7889896" y="4085800"/>
            <a:ext cx="696913" cy="865188"/>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0" name="Rectangle 58"/>
          <p:cNvSpPr>
            <a:spLocks/>
          </p:cNvSpPr>
          <p:nvPr/>
        </p:nvSpPr>
        <p:spPr bwMode="auto">
          <a:xfrm>
            <a:off x="7824805" y="4139778"/>
            <a:ext cx="706437" cy="898525"/>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1" name="Rectangle 59"/>
          <p:cNvSpPr>
            <a:spLocks/>
          </p:cNvSpPr>
          <p:nvPr/>
        </p:nvSpPr>
        <p:spPr bwMode="auto">
          <a:xfrm>
            <a:off x="7769225" y="4188988"/>
            <a:ext cx="708025" cy="914400"/>
          </a:xfrm>
          <a:prstGeom prst="rect">
            <a:avLst/>
          </a:prstGeom>
          <a:solidFill>
            <a:srgbClr val="E0FF89"/>
          </a:solidFill>
          <a:ln w="25400">
            <a:solidFill>
              <a:srgbClr val="000000"/>
            </a:solidFill>
            <a:miter lim="800000"/>
            <a:headEnd/>
            <a:tailEnd/>
          </a:ln>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000000"/>
              </a:solidFill>
              <a:effectLst/>
              <a:uLnTx/>
              <a:uFillTx/>
              <a:latin typeface="Myriad Set Text" charset="0"/>
              <a:ea typeface="ヒラギノ角ゴ ProN W3" charset="-128"/>
              <a:cs typeface="Arial"/>
              <a:sym typeface="Myriad Set Text" charset="0"/>
            </a:endParaRPr>
          </a:p>
        </p:txBody>
      </p:sp>
      <p:sp>
        <p:nvSpPr>
          <p:cNvPr id="122" name="Rectangle 60"/>
          <p:cNvSpPr>
            <a:spLocks/>
          </p:cNvSpPr>
          <p:nvPr/>
        </p:nvSpPr>
        <p:spPr bwMode="auto">
          <a:xfrm>
            <a:off x="7780338" y="4303288"/>
            <a:ext cx="658812" cy="679450"/>
          </a:xfrm>
          <a:prstGeom prst="rect">
            <a:avLst/>
          </a:prstGeom>
          <a:solidFill>
            <a:srgbClr val="E0FF89"/>
          </a:solidFill>
          <a:ln w="12700">
            <a:noFill/>
            <a:miter lim="800000"/>
            <a:headEnd/>
            <a:tailEnd/>
          </a:ln>
        </p:spPr>
        <p:txBody>
          <a:bodyPr lIns="0" tIns="0" rIns="0" bIns="0"/>
          <a:lstStyle/>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Out of</a:t>
            </a:r>
            <a:br>
              <a:rPr lang="en-US" sz="1400" b="1">
                <a:solidFill>
                  <a:srgbClr val="000000"/>
                </a:solidFill>
                <a:latin typeface="Arial Narrow" pitchFamily="34" charset="0"/>
                <a:ea typeface="ヒラギノ角ゴ ProN W3" charset="-128"/>
                <a:cs typeface="Arial"/>
                <a:sym typeface="Myriad Set Text" charset="0"/>
              </a:rPr>
            </a:br>
            <a:r>
              <a:rPr lang="en-US" sz="1400" b="1">
                <a:solidFill>
                  <a:srgbClr val="000000"/>
                </a:solidFill>
                <a:latin typeface="Arial Narrow" pitchFamily="34" charset="0"/>
                <a:ea typeface="ヒラギノ角ゴ ProN W3" charset="-128"/>
                <a:cs typeface="Arial"/>
                <a:sym typeface="Myriad Set Text" charset="0"/>
              </a:rPr>
              <a:t>Order</a:t>
            </a:r>
          </a:p>
          <a:p>
            <a:pPr marL="36513" algn="ctr" fontAlgn="base">
              <a:lnSpc>
                <a:spcPct val="99000"/>
              </a:lnSpc>
              <a:spcBef>
                <a:spcPct val="0"/>
              </a:spcBef>
              <a:spcAft>
                <a:spcPct val="0"/>
              </a:spcAft>
              <a:tabLst>
                <a:tab pos="66675" algn="l"/>
                <a:tab pos="752475" algn="l"/>
                <a:tab pos="1438275" algn="l"/>
                <a:tab pos="2122488" algn="l"/>
                <a:tab pos="2806700" algn="l"/>
              </a:tabLst>
            </a:pPr>
            <a:r>
              <a:rPr lang="en-US" sz="1400" b="1">
                <a:solidFill>
                  <a:srgbClr val="000000"/>
                </a:solidFill>
                <a:latin typeface="Arial Narrow" pitchFamily="34" charset="0"/>
                <a:ea typeface="ヒラギノ角ゴ ProN W3" charset="-128"/>
                <a:cs typeface="Arial"/>
                <a:sym typeface="Myriad Set Text" charset="0"/>
              </a:rPr>
              <a:t>Queue</a:t>
            </a:r>
          </a:p>
        </p:txBody>
      </p:sp>
      <p:sp>
        <p:nvSpPr>
          <p:cNvPr id="123" name="Rectangle 61"/>
          <p:cNvSpPr>
            <a:spLocks/>
          </p:cNvSpPr>
          <p:nvPr/>
        </p:nvSpPr>
        <p:spPr bwMode="auto">
          <a:xfrm>
            <a:off x="6881823" y="5162125"/>
            <a:ext cx="1273105" cy="228524"/>
          </a:xfrm>
          <a:prstGeom prst="rect">
            <a:avLst/>
          </a:prstGeom>
          <a:noFill/>
          <a:ln w="12700">
            <a:noFill/>
            <a:miter lim="800000"/>
            <a:headEnd/>
            <a:tailEnd/>
          </a:ln>
        </p:spPr>
        <p:txBody>
          <a:bodyPr wrap="none" lIns="0" tIns="0" rIns="0" bIns="0">
            <a:spAutoFit/>
          </a:bodyPr>
          <a:lstStyle/>
          <a:p>
            <a:pPr marL="36513" fontAlgn="base">
              <a:lnSpc>
                <a:spcPct val="99000"/>
              </a:lnSpc>
              <a:spcBef>
                <a:spcPct val="0"/>
              </a:spcBef>
              <a:spcAft>
                <a:spcPct val="0"/>
              </a:spcAft>
              <a:tabLst>
                <a:tab pos="66675" algn="l"/>
                <a:tab pos="752475" algn="l"/>
                <a:tab pos="1438275" algn="l"/>
                <a:tab pos="2122488" algn="l"/>
                <a:tab pos="2806700" algn="l"/>
              </a:tabLst>
            </a:pPr>
            <a:r>
              <a:rPr lang="en-US" sz="1500" b="1">
                <a:solidFill>
                  <a:srgbClr val="000000"/>
                </a:solidFill>
                <a:latin typeface="Arial Narrow" pitchFamily="34" charset="0"/>
                <a:ea typeface="ヒラギノ角ゴ ProN W3" charset="-128"/>
                <a:cs typeface="Arial"/>
                <a:sym typeface="Myriad Set Text" charset="0"/>
              </a:rPr>
              <a:t>Compute Device</a:t>
            </a:r>
          </a:p>
        </p:txBody>
      </p:sp>
      <p:pic>
        <p:nvPicPr>
          <p:cNvPr id="124" name="Picture 62"/>
          <p:cNvPicPr>
            <a:picLocks noChangeAspect="1" noChangeArrowheads="1"/>
          </p:cNvPicPr>
          <p:nvPr/>
        </p:nvPicPr>
        <p:blipFill>
          <a:blip r:embed="rId2" cstate="print"/>
          <a:srcRect/>
          <a:stretch>
            <a:fillRect/>
          </a:stretch>
        </p:blipFill>
        <p:spPr bwMode="auto">
          <a:xfrm>
            <a:off x="0" y="5533603"/>
            <a:ext cx="9018588" cy="847725"/>
          </a:xfrm>
          <a:prstGeom prst="rect">
            <a:avLst/>
          </a:prstGeom>
          <a:noFill/>
          <a:ln w="25400">
            <a:noFill/>
            <a:miter lim="800000"/>
            <a:headEnd/>
            <a:tailEnd/>
          </a:ln>
        </p:spPr>
      </p:pic>
      <p:sp>
        <p:nvSpPr>
          <p:cNvPr id="125" name="Line 66"/>
          <p:cNvSpPr>
            <a:spLocks noChangeShapeType="1"/>
          </p:cNvSpPr>
          <p:nvPr/>
        </p:nvSpPr>
        <p:spPr bwMode="auto">
          <a:xfrm flipH="1">
            <a:off x="3408386" y="2387175"/>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6" name="Line 67"/>
          <p:cNvSpPr>
            <a:spLocks noChangeShapeType="1"/>
          </p:cNvSpPr>
          <p:nvPr/>
        </p:nvSpPr>
        <p:spPr bwMode="auto">
          <a:xfrm flipH="1">
            <a:off x="5805488" y="2376063"/>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7" name="Line 69"/>
          <p:cNvSpPr>
            <a:spLocks noChangeShapeType="1"/>
          </p:cNvSpPr>
          <p:nvPr/>
        </p:nvSpPr>
        <p:spPr bwMode="auto">
          <a:xfrm flipH="1">
            <a:off x="1672296" y="3039638"/>
            <a:ext cx="0"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8" name="Line 70"/>
          <p:cNvSpPr>
            <a:spLocks noChangeShapeType="1"/>
          </p:cNvSpPr>
          <p:nvPr/>
        </p:nvSpPr>
        <p:spPr bwMode="auto">
          <a:xfrm flipH="1">
            <a:off x="3808862" y="3050750"/>
            <a:ext cx="1587"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29" name="Line 71"/>
          <p:cNvSpPr>
            <a:spLocks noChangeShapeType="1"/>
          </p:cNvSpPr>
          <p:nvPr/>
        </p:nvSpPr>
        <p:spPr bwMode="auto">
          <a:xfrm flipH="1">
            <a:off x="5657850"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0" name="Line 72"/>
          <p:cNvSpPr>
            <a:spLocks noChangeShapeType="1"/>
          </p:cNvSpPr>
          <p:nvPr/>
        </p:nvSpPr>
        <p:spPr bwMode="auto">
          <a:xfrm flipH="1">
            <a:off x="7623175" y="3050750"/>
            <a:ext cx="1588"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1" name="Line 73"/>
          <p:cNvSpPr>
            <a:spLocks noChangeShapeType="1"/>
          </p:cNvSpPr>
          <p:nvPr/>
        </p:nvSpPr>
        <p:spPr bwMode="auto">
          <a:xfrm>
            <a:off x="1662254" y="3655588"/>
            <a:ext cx="4762" cy="220662"/>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2" name="Line 74"/>
          <p:cNvSpPr>
            <a:spLocks noChangeShapeType="1"/>
          </p:cNvSpPr>
          <p:nvPr/>
        </p:nvSpPr>
        <p:spPr bwMode="auto">
          <a:xfrm flipH="1">
            <a:off x="3788245" y="3647650"/>
            <a:ext cx="7938" cy="2174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3" name="Line 75"/>
          <p:cNvSpPr>
            <a:spLocks noChangeShapeType="1"/>
          </p:cNvSpPr>
          <p:nvPr/>
        </p:nvSpPr>
        <p:spPr bwMode="auto">
          <a:xfrm flipH="1">
            <a:off x="5205422"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4" name="Line 76"/>
          <p:cNvSpPr>
            <a:spLocks noChangeShapeType="1"/>
          </p:cNvSpPr>
          <p:nvPr/>
        </p:nvSpPr>
        <p:spPr bwMode="auto">
          <a:xfrm flipH="1">
            <a:off x="6103939" y="3611138"/>
            <a:ext cx="1587" cy="280987"/>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5" name="Line 77"/>
          <p:cNvSpPr>
            <a:spLocks noChangeShapeType="1"/>
          </p:cNvSpPr>
          <p:nvPr/>
        </p:nvSpPr>
        <p:spPr bwMode="auto">
          <a:xfrm flipH="1">
            <a:off x="7625562" y="3600025"/>
            <a:ext cx="0" cy="280988"/>
          </a:xfrm>
          <a:prstGeom prst="line">
            <a:avLst/>
          </a:prstGeom>
          <a:noFill/>
          <a:ln w="50800">
            <a:solidFill>
              <a:srgbClr val="E71125"/>
            </a:solidFill>
            <a:miter lim="800000"/>
            <a:headEnd type="stealth" w="med" len="sm"/>
            <a:tailEnd type="stealth" w="med" len="sm"/>
          </a:ln>
          <a:effectLst>
            <a:outerShdw dist="38099" dir="5400000" algn="ctr" rotWithShape="0">
              <a:srgbClr val="808080">
                <a:alpha val="20000"/>
              </a:srgbClr>
            </a:outerShdw>
          </a:effectLst>
        </p:spPr>
        <p:txBody>
          <a:bodyPr lIns="0" tIns="0" rIns="0" bIns="0"/>
          <a:lstStyle/>
          <a:p>
            <a:pPr marL="0" marR="0" lvl="0" indent="0" defTabSz="914400" eaLnBrk="1" fontAlgn="base" latinLnBrk="0" hangingPunct="1">
              <a:lnSpc>
                <a:spcPct val="99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Arial Narrow" pitchFamily="34" charset="0"/>
              <a:ea typeface="ヒラギノ角ゴ ProN W3" charset="-128"/>
              <a:cs typeface="Arial"/>
              <a:sym typeface="Myriad Set Text" charset="0"/>
            </a:endParaRPr>
          </a:p>
        </p:txBody>
      </p:sp>
      <p:sp>
        <p:nvSpPr>
          <p:cNvPr id="136" name="Rounded Rectangle 135"/>
          <p:cNvSpPr/>
          <p:nvPr/>
        </p:nvSpPr>
        <p:spPr bwMode="auto">
          <a:xfrm>
            <a:off x="5395913" y="1548977"/>
            <a:ext cx="817562"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GPU</a:t>
            </a:r>
          </a:p>
        </p:txBody>
      </p:sp>
      <p:sp>
        <p:nvSpPr>
          <p:cNvPr id="137" name="Rounded Rectangle 136"/>
          <p:cNvSpPr/>
          <p:nvPr/>
        </p:nvSpPr>
        <p:spPr bwMode="auto">
          <a:xfrm>
            <a:off x="3013078" y="1548977"/>
            <a:ext cx="815975" cy="815975"/>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cap="flat" cmpd="sng" algn="ctr">
            <a:solidFill>
              <a:srgbClr val="000000"/>
            </a:solidFill>
            <a:prstDash val="solid"/>
            <a:headEnd type="oval" w="med" len="med"/>
            <a:tailEnd type="none" w="med" len="med"/>
          </a:ln>
          <a:effectLst/>
        </p:spPr>
        <p:txBody>
          <a:bodyPr lIns="39182" tIns="19591" rIns="39182" bIns="19591"/>
          <a:lstStyle/>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 </a:t>
            </a:r>
          </a:p>
          <a:p>
            <a:pPr marL="0" marR="0" lvl="0" indent="0" algn="ctr" defTabSz="914400" eaLnBrk="1" fontAlgn="base" latinLnBrk="0" hangingPunct="1">
              <a:lnSpc>
                <a:spcPct val="99000"/>
              </a:lnSpc>
              <a:spcBef>
                <a:spcPct val="0"/>
              </a:spcBef>
              <a:spcAft>
                <a:spcPct val="0"/>
              </a:spcAft>
              <a:buClrTx/>
              <a:buSzTx/>
              <a:buFontTx/>
              <a:buNone/>
              <a:tabLst>
                <a:tab pos="68024" algn="l"/>
                <a:tab pos="753030" algn="l"/>
                <a:tab pos="1438716" algn="l"/>
                <a:tab pos="2123721" algn="l"/>
                <a:tab pos="2808046" algn="l"/>
              </a:tabLst>
              <a:defRPr/>
            </a:pPr>
            <a:r>
              <a:rPr kumimoji="0" lang="en-US" sz="1500" b="0" i="0" u="none" strike="noStrike" kern="0" cap="none" spc="0" normalizeH="0" baseline="0" noProof="0" dirty="0">
                <a:ln>
                  <a:noFill/>
                </a:ln>
                <a:solidFill>
                  <a:srgbClr val="000000"/>
                </a:solidFill>
                <a:effectLst/>
                <a:uLnTx/>
                <a:uFillTx/>
                <a:latin typeface="Arial Black" pitchFamily="34" charset="0"/>
                <a:ea typeface="ヒラギノ角ゴ ProN W3" charset="-128"/>
                <a:cs typeface="Arial"/>
                <a:sym typeface="Myriad Set Text" charset="0"/>
              </a:rPr>
              <a:t>CPU</a:t>
            </a:r>
          </a:p>
        </p:txBody>
      </p:sp>
      <p:sp>
        <p:nvSpPr>
          <p:cNvPr id="138" name="Rectangle 7"/>
          <p:cNvSpPr>
            <a:spLocks/>
          </p:cNvSpPr>
          <p:nvPr/>
        </p:nvSpPr>
        <p:spPr bwMode="auto">
          <a:xfrm>
            <a:off x="3600476" y="3976263"/>
            <a:ext cx="555625" cy="338137"/>
          </a:xfrm>
          <a:prstGeom prst="rect">
            <a:avLst/>
          </a:prstGeom>
          <a:solidFill>
            <a:srgbClr val="EAEAEA"/>
          </a:solidFill>
          <a:ln w="25400">
            <a:solidFill>
              <a:srgbClr val="000000"/>
            </a:solidFill>
            <a:miter lim="800000"/>
            <a:headEnd/>
            <a:tailEnd/>
          </a:ln>
        </p:spPr>
        <p:txBody>
          <a:bodyPr lIns="0" tIns="0" rIns="0" bIns="0" anchor="ctr"/>
          <a:lstStyle/>
          <a:p>
            <a:pPr marL="36513" marR="0" lvl="0" indent="0" algn="ctr"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900" b="0" i="0" u="none" strike="noStrike" kern="0" cap="none" spc="0" normalizeH="0" baseline="0" noProof="0">
                <a:ln>
                  <a:noFill/>
                </a:ln>
                <a:solidFill>
                  <a:srgbClr val="000000"/>
                </a:solidFill>
                <a:effectLst/>
                <a:uLnTx/>
                <a:uFillTx/>
                <a:latin typeface="Courier New Bold" charset="0"/>
                <a:ea typeface="ヒラギノ角ゴ ProN W3" charset="-128"/>
                <a:cs typeface="Arial"/>
                <a:sym typeface="Myriad Set Text" charset="0"/>
              </a:rPr>
              <a:t>dp_mul</a:t>
            </a:r>
          </a:p>
        </p:txBody>
      </p:sp>
      <p:sp>
        <p:nvSpPr>
          <p:cNvPr id="139" name="Text Box 78"/>
          <p:cNvSpPr txBox="1">
            <a:spLocks/>
          </p:cNvSpPr>
          <p:nvPr/>
        </p:nvSpPr>
        <p:spPr bwMode="auto">
          <a:xfrm>
            <a:off x="1249364" y="3344439"/>
            <a:ext cx="814908"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Programs</a:t>
            </a:r>
          </a:p>
        </p:txBody>
      </p:sp>
      <p:sp>
        <p:nvSpPr>
          <p:cNvPr id="140" name="Text Box 79"/>
          <p:cNvSpPr txBox="1">
            <a:spLocks/>
          </p:cNvSpPr>
          <p:nvPr/>
        </p:nvSpPr>
        <p:spPr bwMode="auto">
          <a:xfrm>
            <a:off x="3470276" y="3344439"/>
            <a:ext cx="657814"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Kernels</a:t>
            </a:r>
          </a:p>
        </p:txBody>
      </p:sp>
      <p:sp>
        <p:nvSpPr>
          <p:cNvPr id="141" name="Text Box 80"/>
          <p:cNvSpPr txBox="1">
            <a:spLocks/>
          </p:cNvSpPr>
          <p:nvPr/>
        </p:nvSpPr>
        <p:spPr bwMode="auto">
          <a:xfrm>
            <a:off x="4972050" y="3344439"/>
            <a:ext cx="1307030"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Memory Objects</a:t>
            </a:r>
          </a:p>
        </p:txBody>
      </p:sp>
      <p:sp>
        <p:nvSpPr>
          <p:cNvPr id="142" name="Text Box 81"/>
          <p:cNvSpPr txBox="1">
            <a:spLocks/>
          </p:cNvSpPr>
          <p:nvPr/>
        </p:nvSpPr>
        <p:spPr bwMode="auto">
          <a:xfrm>
            <a:off x="6899290" y="3344439"/>
            <a:ext cx="1472139" cy="268089"/>
          </a:xfrm>
          <a:prstGeom prst="rect">
            <a:avLst/>
          </a:prstGeom>
          <a:solidFill>
            <a:srgbClr val="99CCFF"/>
          </a:solidFill>
          <a:ln w="25400">
            <a:solidFill>
              <a:srgbClr val="000000"/>
            </a:solidFill>
            <a:miter lim="800000"/>
            <a:headEnd/>
            <a:tailEnd/>
          </a:ln>
        </p:spPr>
        <p:txBody>
          <a:bodyPr wrap="none" lIns="39182" tIns="19591" rIns="39182" bIns="19591">
            <a:spAutoFit/>
          </a:bodyPr>
          <a:lstStyle/>
          <a:p>
            <a:pPr marL="0" marR="0" lvl="0" indent="0" defTabSz="914400" eaLnBrk="1" fontAlgn="base" latinLnBrk="0" hangingPunct="1">
              <a:lnSpc>
                <a:spcPct val="99000"/>
              </a:lnSpc>
              <a:spcBef>
                <a:spcPct val="0"/>
              </a:spcBef>
              <a:spcAft>
                <a:spcPct val="0"/>
              </a:spcAft>
              <a:buClrTx/>
              <a:buSzTx/>
              <a:buFontTx/>
              <a:buNone/>
              <a:tabLst>
                <a:tab pos="66675" algn="l"/>
                <a:tab pos="752475" algn="l"/>
                <a:tab pos="1438275" algn="l"/>
                <a:tab pos="2122488" algn="l"/>
                <a:tab pos="2806700" algn="l"/>
              </a:tabLst>
              <a:defRPr/>
            </a:pPr>
            <a:r>
              <a:rPr kumimoji="0" lang="en-US" sz="1500" b="1" i="0" u="none" strike="noStrike" kern="0" cap="none" spc="0" normalizeH="0" baseline="0" noProof="0">
                <a:ln>
                  <a:noFill/>
                </a:ln>
                <a:solidFill>
                  <a:srgbClr val="000000"/>
                </a:solidFill>
                <a:effectLst/>
                <a:uLnTx/>
                <a:uFillTx/>
                <a:latin typeface="Arial Narrow" pitchFamily="34" charset="0"/>
                <a:ea typeface="ヒラギノ角ゴ ProN W3" charset="-128"/>
                <a:cs typeface="Arial"/>
                <a:sym typeface="Myriad Set Text" charset="0"/>
              </a:rPr>
              <a:t>Command Queues</a:t>
            </a:r>
          </a:p>
        </p:txBody>
      </p:sp>
    </p:spTree>
    <p:extLst>
      <p:ext uri="{BB962C8B-B14F-4D97-AF65-F5344CB8AC3E}">
        <p14:creationId xmlns:p14="http://schemas.microsoft.com/office/powerpoint/2010/main" val="3404679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4406900"/>
            <a:ext cx="7772400" cy="1362075"/>
          </a:xfrm>
        </p:spPr>
        <p:txBody>
          <a:bodyPr>
            <a:normAutofit/>
          </a:bodyPr>
          <a:lstStyle/>
          <a:p>
            <a:r>
              <a:rPr lang="en-GB" dirty="0"/>
              <a:t>Introduction to OpenCL kernel programming</a:t>
            </a:r>
          </a:p>
        </p:txBody>
      </p:sp>
      <p:sp>
        <p:nvSpPr>
          <p:cNvPr id="5" name="Text Placeholder 4"/>
          <p:cNvSpPr>
            <a:spLocks noGrp="1"/>
          </p:cNvSpPr>
          <p:nvPr>
            <p:ph type="body" idx="1"/>
          </p:nvPr>
        </p:nvSpPr>
        <p:spPr>
          <a:xfrm>
            <a:off x="539552" y="2852936"/>
            <a:ext cx="7772400" cy="1500187"/>
          </a:xfrm>
        </p:spPr>
        <p:txBody>
          <a:bodyPr/>
          <a:lstStyle/>
          <a:p>
            <a:r>
              <a:rPr lang="zh-CN" altLang="en-US" dirty="0">
                <a:solidFill>
                  <a:schemeClr val="tx1"/>
                </a:solidFill>
              </a:rPr>
              <a:t>章节</a:t>
            </a:r>
            <a:r>
              <a:rPr lang="en-GB" dirty="0">
                <a:solidFill>
                  <a:schemeClr val="tx1"/>
                </a:solidFill>
              </a:rPr>
              <a:t> 5</a:t>
            </a:r>
          </a:p>
        </p:txBody>
      </p:sp>
    </p:spTree>
    <p:extLst>
      <p:ext uri="{BB962C8B-B14F-4D97-AF65-F5344CB8AC3E}">
        <p14:creationId xmlns:p14="http://schemas.microsoft.com/office/powerpoint/2010/main" val="1321239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lnSpcReduction="10000"/>
          </a:bodyPr>
          <a:lstStyle/>
          <a:p>
            <a:r>
              <a:rPr lang="en-GB" dirty="0"/>
              <a:t>Derived from </a:t>
            </a:r>
            <a:r>
              <a:rPr lang="en-GB" b="1" dirty="0">
                <a:solidFill>
                  <a:schemeClr val="accent5"/>
                </a:solidFill>
              </a:rPr>
              <a:t>ISO C99</a:t>
            </a:r>
          </a:p>
          <a:p>
            <a:pPr lvl="1"/>
            <a:r>
              <a:rPr lang="en-GB" dirty="0"/>
              <a:t>A few </a:t>
            </a:r>
            <a:r>
              <a:rPr lang="en-GB" b="1" i="1" dirty="0">
                <a:solidFill>
                  <a:schemeClr val="accent2"/>
                </a:solidFill>
              </a:rPr>
              <a:t>restrictions</a:t>
            </a:r>
            <a:r>
              <a:rPr lang="en-GB" dirty="0"/>
              <a:t>: no recursion, function pointers, functions in C99 standard headers ...</a:t>
            </a:r>
          </a:p>
          <a:p>
            <a:pPr lvl="1"/>
            <a:r>
              <a:rPr lang="en-GB" dirty="0" err="1"/>
              <a:t>Preprocessing</a:t>
            </a:r>
            <a:r>
              <a:rPr lang="en-GB" dirty="0"/>
              <a:t> directives defined by C99 are supported (#include etc.)</a:t>
            </a:r>
          </a:p>
          <a:p>
            <a:r>
              <a:rPr lang="en-GB" dirty="0"/>
              <a:t>Built-in data types</a:t>
            </a:r>
          </a:p>
          <a:p>
            <a:pPr lvl="1"/>
            <a:r>
              <a:rPr lang="en-GB" dirty="0"/>
              <a:t>Scalar and vector data types, pointers</a:t>
            </a:r>
          </a:p>
          <a:p>
            <a:pPr lvl="1"/>
            <a:r>
              <a:rPr lang="en-GB" dirty="0"/>
              <a:t>Data-type conversion functions:</a:t>
            </a:r>
          </a:p>
          <a:p>
            <a:pPr lvl="2"/>
            <a:r>
              <a:rPr lang="en-GB" dirty="0" err="1"/>
              <a:t>convert_type</a:t>
            </a:r>
            <a:r>
              <a:rPr lang="en-GB" dirty="0"/>
              <a:t>&lt;_sat&gt;&lt;_</a:t>
            </a:r>
            <a:r>
              <a:rPr lang="en-GB" dirty="0" err="1"/>
              <a:t>roundingmode</a:t>
            </a:r>
            <a:r>
              <a:rPr lang="en-GB" dirty="0"/>
              <a:t>&gt; </a:t>
            </a:r>
          </a:p>
          <a:p>
            <a:pPr lvl="1"/>
            <a:r>
              <a:rPr lang="en-GB" dirty="0"/>
              <a:t>Image types:</a:t>
            </a:r>
          </a:p>
          <a:p>
            <a:pPr lvl="2"/>
            <a:r>
              <a:rPr lang="en-GB" dirty="0"/>
              <a:t>image2d_t, image3d_t and </a:t>
            </a:r>
            <a:r>
              <a:rPr lang="en-GB" dirty="0" err="1"/>
              <a:t>sampler_t</a:t>
            </a:r>
            <a:endParaRPr lang="en-GB" dirty="0"/>
          </a:p>
        </p:txBody>
      </p:sp>
    </p:spTree>
    <p:extLst>
      <p:ext uri="{BB962C8B-B14F-4D97-AF65-F5344CB8AC3E}">
        <p14:creationId xmlns:p14="http://schemas.microsoft.com/office/powerpoint/2010/main" val="2481585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OpenCL C for Compute Kernels</a:t>
            </a:r>
          </a:p>
        </p:txBody>
      </p:sp>
      <p:sp>
        <p:nvSpPr>
          <p:cNvPr id="5" name="Content Placeholder 4"/>
          <p:cNvSpPr>
            <a:spLocks noGrp="1"/>
          </p:cNvSpPr>
          <p:nvPr>
            <p:ph idx="1"/>
          </p:nvPr>
        </p:nvSpPr>
        <p:spPr>
          <a:xfrm>
            <a:off x="179512" y="1484784"/>
            <a:ext cx="8856984" cy="5373216"/>
          </a:xfrm>
        </p:spPr>
        <p:txBody>
          <a:bodyPr>
            <a:normAutofit fontScale="92500"/>
          </a:bodyPr>
          <a:lstStyle/>
          <a:p>
            <a:r>
              <a:rPr lang="en-GB" dirty="0"/>
              <a:t>Built-in functions — </a:t>
            </a:r>
            <a:r>
              <a:rPr lang="en-GB" b="1" i="1" dirty="0">
                <a:solidFill>
                  <a:schemeClr val="accent2"/>
                </a:solidFill>
              </a:rPr>
              <a:t>mandatory</a:t>
            </a:r>
          </a:p>
          <a:p>
            <a:pPr lvl="1"/>
            <a:r>
              <a:rPr lang="en-GB" dirty="0"/>
              <a:t>Work-Item functions, </a:t>
            </a:r>
            <a:r>
              <a:rPr lang="en-GB" dirty="0" err="1"/>
              <a:t>math.h</a:t>
            </a:r>
            <a:r>
              <a:rPr lang="en-GB" dirty="0"/>
              <a:t>, read and write image</a:t>
            </a:r>
          </a:p>
          <a:p>
            <a:pPr lvl="1"/>
            <a:r>
              <a:rPr lang="en-GB" dirty="0"/>
              <a:t>Relational, geometric functions, synchronization functions</a:t>
            </a:r>
          </a:p>
          <a:p>
            <a:pPr lvl="1"/>
            <a:r>
              <a:rPr lang="en-GB" dirty="0" err="1"/>
              <a:t>printf</a:t>
            </a:r>
            <a:r>
              <a:rPr lang="en-GB" dirty="0"/>
              <a:t> (v1.2 only, so not currently for NVIDIA GPUs)</a:t>
            </a:r>
          </a:p>
          <a:p>
            <a:r>
              <a:rPr lang="en-GB" dirty="0"/>
              <a:t>Built-in functions — </a:t>
            </a:r>
            <a:r>
              <a:rPr lang="en-GB" b="1" i="1" dirty="0">
                <a:solidFill>
                  <a:schemeClr val="accent4"/>
                </a:solidFill>
              </a:rPr>
              <a:t>optional</a:t>
            </a:r>
            <a:r>
              <a:rPr lang="en-GB" dirty="0">
                <a:solidFill>
                  <a:schemeClr val="accent4"/>
                </a:solidFill>
              </a:rPr>
              <a:t> (called “extensions”)</a:t>
            </a:r>
          </a:p>
          <a:p>
            <a:pPr lvl="1"/>
            <a:r>
              <a:rPr lang="en-GB" dirty="0"/>
              <a:t>Double precision, atomics to global and local memory</a:t>
            </a:r>
          </a:p>
          <a:p>
            <a:pPr lvl="1"/>
            <a:r>
              <a:rPr lang="en-GB" dirty="0"/>
              <a:t>Selection of rounding mode, writes to image3d_t surface</a:t>
            </a:r>
          </a:p>
          <a:p>
            <a:endParaRPr lang="en-GB" dirty="0"/>
          </a:p>
        </p:txBody>
      </p:sp>
    </p:spTree>
    <p:extLst>
      <p:ext uri="{BB962C8B-B14F-4D97-AF65-F5344CB8AC3E}">
        <p14:creationId xmlns:p14="http://schemas.microsoft.com/office/powerpoint/2010/main" val="69399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Highlights</a:t>
            </a:r>
          </a:p>
        </p:txBody>
      </p:sp>
      <p:sp>
        <p:nvSpPr>
          <p:cNvPr id="3" name="Content Placeholder 2"/>
          <p:cNvSpPr>
            <a:spLocks noGrp="1"/>
          </p:cNvSpPr>
          <p:nvPr>
            <p:ph idx="1"/>
          </p:nvPr>
        </p:nvSpPr>
        <p:spPr>
          <a:xfrm>
            <a:off x="179512" y="1412776"/>
            <a:ext cx="8856984" cy="5257800"/>
          </a:xfrm>
        </p:spPr>
        <p:txBody>
          <a:bodyPr>
            <a:normAutofit fontScale="77500" lnSpcReduction="20000"/>
          </a:bodyPr>
          <a:lstStyle/>
          <a:p>
            <a:r>
              <a:rPr lang="en-GB" dirty="0"/>
              <a:t>Function qualifiers</a:t>
            </a:r>
          </a:p>
          <a:p>
            <a:pPr lvl="1"/>
            <a:r>
              <a:rPr lang="en-GB" b="1" dirty="0">
                <a:solidFill>
                  <a:schemeClr val="accent4">
                    <a:lumMod val="75000"/>
                  </a:schemeClr>
                </a:solidFill>
              </a:rPr>
              <a:t>__kernel</a:t>
            </a:r>
            <a:r>
              <a:rPr lang="en-GB" dirty="0"/>
              <a:t> qualifier declares a function as a kernel</a:t>
            </a:r>
          </a:p>
          <a:p>
            <a:pPr lvl="2"/>
            <a:r>
              <a:rPr lang="en-GB" dirty="0"/>
              <a:t>I.e. makes it visible to host code so it can be </a:t>
            </a:r>
            <a:r>
              <a:rPr lang="en-GB" dirty="0" err="1"/>
              <a:t>enqueued</a:t>
            </a:r>
            <a:endParaRPr lang="en-GB" dirty="0"/>
          </a:p>
          <a:p>
            <a:pPr lvl="1"/>
            <a:r>
              <a:rPr lang="en-GB" dirty="0"/>
              <a:t>Kernels can call other kernel-side functions</a:t>
            </a:r>
          </a:p>
          <a:p>
            <a:r>
              <a:rPr lang="en-GB" dirty="0"/>
              <a:t>Address space qualifiers</a:t>
            </a:r>
          </a:p>
          <a:p>
            <a:pPr lvl="1"/>
            <a:r>
              <a:rPr lang="en-GB" b="1" dirty="0">
                <a:solidFill>
                  <a:schemeClr val="accent4">
                    <a:lumMod val="75000"/>
                  </a:schemeClr>
                </a:solidFill>
              </a:rPr>
              <a:t>__global, __local, __constant, __private</a:t>
            </a:r>
          </a:p>
          <a:p>
            <a:pPr lvl="1"/>
            <a:r>
              <a:rPr lang="en-GB" dirty="0"/>
              <a:t>Pointer kernel arguments must be declared with an address space qualifier</a:t>
            </a:r>
          </a:p>
          <a:p>
            <a:r>
              <a:rPr lang="en-GB" dirty="0"/>
              <a:t>Work-item functions</a:t>
            </a:r>
          </a:p>
          <a:p>
            <a:pPr lvl="1"/>
            <a:r>
              <a:rPr lang="en-GB" dirty="0" err="1">
                <a:solidFill>
                  <a:schemeClr val="accent4">
                    <a:lumMod val="75000"/>
                  </a:schemeClr>
                </a:solidFill>
              </a:rPr>
              <a:t>get_work_dim</a:t>
            </a:r>
            <a:r>
              <a:rPr lang="en-GB" dirty="0">
                <a:solidFill>
                  <a:schemeClr val="accent4">
                    <a:lumMod val="75000"/>
                  </a:schemeClr>
                </a:solidFill>
              </a:rPr>
              <a:t>(),  </a:t>
            </a:r>
            <a:r>
              <a:rPr lang="en-GB" dirty="0" err="1">
                <a:solidFill>
                  <a:schemeClr val="accent4">
                    <a:lumMod val="75000"/>
                  </a:schemeClr>
                </a:solidFill>
              </a:rPr>
              <a:t>get_global_id</a:t>
            </a:r>
            <a:r>
              <a:rPr lang="en-GB" dirty="0">
                <a:solidFill>
                  <a:schemeClr val="accent4">
                    <a:lumMod val="75000"/>
                  </a:schemeClr>
                </a:solidFill>
              </a:rPr>
              <a:t>(), </a:t>
            </a:r>
            <a:r>
              <a:rPr lang="en-GB" dirty="0" err="1">
                <a:solidFill>
                  <a:schemeClr val="accent4">
                    <a:lumMod val="75000"/>
                  </a:schemeClr>
                </a:solidFill>
              </a:rPr>
              <a:t>get_local_id</a:t>
            </a:r>
            <a:r>
              <a:rPr lang="en-GB" dirty="0">
                <a:solidFill>
                  <a:schemeClr val="accent4">
                    <a:lumMod val="75000"/>
                  </a:schemeClr>
                </a:solidFill>
              </a:rPr>
              <a:t>(), </a:t>
            </a:r>
            <a:r>
              <a:rPr lang="en-GB" dirty="0" err="1">
                <a:solidFill>
                  <a:schemeClr val="accent4">
                    <a:lumMod val="75000"/>
                  </a:schemeClr>
                </a:solidFill>
              </a:rPr>
              <a:t>get_group_id</a:t>
            </a:r>
            <a:r>
              <a:rPr lang="en-GB" dirty="0">
                <a:solidFill>
                  <a:schemeClr val="accent4">
                    <a:lumMod val="75000"/>
                  </a:schemeClr>
                </a:solidFill>
              </a:rPr>
              <a:t>()</a:t>
            </a:r>
          </a:p>
          <a:p>
            <a:r>
              <a:rPr lang="en-GB" dirty="0"/>
              <a:t>Synchronization functions</a:t>
            </a:r>
          </a:p>
          <a:p>
            <a:pPr lvl="1"/>
            <a:r>
              <a:rPr lang="en-GB" b="1" dirty="0">
                <a:solidFill>
                  <a:schemeClr val="accent1"/>
                </a:solidFill>
              </a:rPr>
              <a:t>Barriers</a:t>
            </a:r>
            <a:r>
              <a:rPr lang="en-GB" dirty="0"/>
              <a:t> - all work-items within a work-group must execute the barrier function before any work-item can continue</a:t>
            </a:r>
          </a:p>
          <a:p>
            <a:pPr lvl="1"/>
            <a:r>
              <a:rPr lang="en-GB" b="1" dirty="0">
                <a:solidFill>
                  <a:schemeClr val="accent1"/>
                </a:solidFill>
              </a:rPr>
              <a:t>Memory fences </a:t>
            </a:r>
            <a:r>
              <a:rPr lang="en-GB" dirty="0"/>
              <a:t>- provides ordering between memory operations</a:t>
            </a:r>
          </a:p>
        </p:txBody>
      </p:sp>
    </p:spTree>
    <p:extLst>
      <p:ext uri="{BB962C8B-B14F-4D97-AF65-F5344CB8AC3E}">
        <p14:creationId xmlns:p14="http://schemas.microsoft.com/office/powerpoint/2010/main" val="102097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OpenCL C Language Restrictions</a:t>
            </a:r>
          </a:p>
        </p:txBody>
      </p:sp>
      <p:sp>
        <p:nvSpPr>
          <p:cNvPr id="3" name="Content Placeholder 2"/>
          <p:cNvSpPr>
            <a:spLocks noGrp="1"/>
          </p:cNvSpPr>
          <p:nvPr>
            <p:ph idx="1"/>
          </p:nvPr>
        </p:nvSpPr>
        <p:spPr>
          <a:xfrm>
            <a:off x="107504" y="1628800"/>
            <a:ext cx="8856984" cy="4997152"/>
          </a:xfrm>
        </p:spPr>
        <p:txBody>
          <a:bodyPr>
            <a:normAutofit fontScale="92500" lnSpcReduction="10000"/>
          </a:bodyPr>
          <a:lstStyle/>
          <a:p>
            <a:r>
              <a:rPr lang="en-GB" dirty="0"/>
              <a:t>Pointers to functions are </a:t>
            </a:r>
            <a:r>
              <a:rPr lang="en-GB" b="1" i="1" dirty="0">
                <a:solidFill>
                  <a:schemeClr val="accent2"/>
                </a:solidFill>
              </a:rPr>
              <a:t>not</a:t>
            </a:r>
            <a:r>
              <a:rPr lang="en-GB" dirty="0"/>
              <a:t> allowed</a:t>
            </a:r>
          </a:p>
          <a:p>
            <a:r>
              <a:rPr lang="en-GB" dirty="0"/>
              <a:t>Pointers to pointers allowed </a:t>
            </a:r>
            <a:r>
              <a:rPr lang="en-GB" b="1" i="1" dirty="0">
                <a:solidFill>
                  <a:schemeClr val="accent3"/>
                </a:solidFill>
              </a:rPr>
              <a:t>within</a:t>
            </a:r>
            <a:r>
              <a:rPr lang="en-GB" dirty="0">
                <a:solidFill>
                  <a:schemeClr val="accent1"/>
                </a:solidFill>
              </a:rPr>
              <a:t> </a:t>
            </a:r>
            <a:r>
              <a:rPr lang="en-GB" dirty="0"/>
              <a:t>a kernel, but not as an argument to a kernel invocation</a:t>
            </a:r>
          </a:p>
          <a:p>
            <a:r>
              <a:rPr lang="en-GB" dirty="0"/>
              <a:t>Bit-fields are not supported</a:t>
            </a:r>
          </a:p>
          <a:p>
            <a:r>
              <a:rPr lang="en-GB" dirty="0"/>
              <a:t>Variable length arrays and structures are not supported</a:t>
            </a:r>
          </a:p>
          <a:p>
            <a:r>
              <a:rPr lang="en-GB" dirty="0"/>
              <a:t>Recursion is not supported (yet!)</a:t>
            </a:r>
          </a:p>
          <a:p>
            <a:r>
              <a:rPr lang="en-GB" dirty="0"/>
              <a:t>Double types are </a:t>
            </a:r>
            <a:r>
              <a:rPr lang="en-GB" dirty="0">
                <a:solidFill>
                  <a:schemeClr val="accent1">
                    <a:lumMod val="75000"/>
                  </a:schemeClr>
                </a:solidFill>
              </a:rPr>
              <a:t>optional</a:t>
            </a:r>
            <a:r>
              <a:rPr lang="en-GB" dirty="0">
                <a:solidFill>
                  <a:schemeClr val="accent3"/>
                </a:solidFill>
              </a:rPr>
              <a:t> </a:t>
            </a:r>
            <a:r>
              <a:rPr lang="en-GB" dirty="0"/>
              <a:t>in OpenCL v1.1, but the key word is reserved</a:t>
            </a:r>
          </a:p>
          <a:p>
            <a:pPr marL="0" indent="0">
              <a:buNone/>
            </a:pPr>
            <a:r>
              <a:rPr lang="en-GB" dirty="0">
                <a:solidFill>
                  <a:schemeClr val="accent1">
                    <a:lumMod val="75000"/>
                  </a:schemeClr>
                </a:solidFill>
              </a:rPr>
              <a:t>   (note: most implementations support double)</a:t>
            </a:r>
          </a:p>
        </p:txBody>
      </p:sp>
    </p:spTree>
    <p:extLst>
      <p:ext uri="{BB962C8B-B14F-4D97-AF65-F5344CB8AC3E}">
        <p14:creationId xmlns:p14="http://schemas.microsoft.com/office/powerpoint/2010/main" val="1828329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oup 4"/>
          <p:cNvGraphicFramePr>
            <a:graphicFrameLocks/>
          </p:cNvGraphicFramePr>
          <p:nvPr>
            <p:extLst>
              <p:ext uri="{D42A27DB-BD31-4B8C-83A1-F6EECF244321}">
                <p14:modId xmlns:p14="http://schemas.microsoft.com/office/powerpoint/2010/main" val="2177364634"/>
              </p:ext>
            </p:extLst>
          </p:nvPr>
        </p:nvGraphicFramePr>
        <p:xfrm>
          <a:off x="2244726" y="5160771"/>
          <a:ext cx="4321175" cy="1397000"/>
        </p:xfrm>
        <a:graphic>
          <a:graphicData uri="http://schemas.openxmlformats.org/drawingml/2006/table">
            <a:tbl>
              <a:tblPr/>
              <a:tblGrid>
                <a:gridCol w="720725">
                  <a:extLst>
                    <a:ext uri="{9D8B030D-6E8A-4147-A177-3AD203B41FA5}">
                      <a16:colId xmlns:a16="http://schemas.microsoft.com/office/drawing/2014/main" val="20000"/>
                    </a:ext>
                  </a:extLst>
                </a:gridCol>
                <a:gridCol w="7175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698500">
                  <a:extLst>
                    <a:ext uri="{9D8B030D-6E8A-4147-A177-3AD203B41FA5}">
                      <a16:colId xmlns:a16="http://schemas.microsoft.com/office/drawing/2014/main" val="20005"/>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x</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y</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2</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 4</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z</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0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a:ln>
                            <a:noFill/>
                          </a:ln>
                          <a:solidFill>
                            <a:schemeClr val="tx1"/>
                          </a:solidFill>
                          <a:effectLst/>
                          <a:latin typeface="+mn-lt"/>
                        </a:rPr>
                        <a:t>6</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457200" y="-90264"/>
            <a:ext cx="8229600" cy="1143000"/>
          </a:xfrm>
        </p:spPr>
        <p:txBody>
          <a:bodyPr>
            <a:normAutofit fontScale="90000"/>
          </a:bodyPr>
          <a:lstStyle/>
          <a:p>
            <a:r>
              <a:rPr lang="en-GB" dirty="0"/>
              <a:t>Worked example: Linear Algebra</a:t>
            </a:r>
          </a:p>
        </p:txBody>
      </p:sp>
      <p:sp>
        <p:nvSpPr>
          <p:cNvPr id="3" name="Content Placeholder 2"/>
          <p:cNvSpPr>
            <a:spLocks noGrp="1"/>
          </p:cNvSpPr>
          <p:nvPr>
            <p:ph idx="1"/>
          </p:nvPr>
        </p:nvSpPr>
        <p:spPr>
          <a:xfrm>
            <a:off x="107504" y="1135285"/>
            <a:ext cx="8856984" cy="3877891"/>
          </a:xfrm>
        </p:spPr>
        <p:txBody>
          <a:bodyPr>
            <a:normAutofit fontScale="77500" lnSpcReduction="20000"/>
          </a:bodyPr>
          <a:lstStyle/>
          <a:p>
            <a:r>
              <a:rPr lang="en-GB" dirty="0">
                <a:solidFill>
                  <a:schemeClr val="accent2"/>
                </a:solidFill>
              </a:rPr>
              <a:t>Definition:</a:t>
            </a:r>
          </a:p>
          <a:p>
            <a:pPr lvl="1"/>
            <a:r>
              <a:rPr lang="en-GB" dirty="0"/>
              <a:t>The branch of mathematics concerned with the study of vectors, vector spaces, linear transformations and systems of linear equations. </a:t>
            </a:r>
          </a:p>
          <a:p>
            <a:r>
              <a:rPr lang="en-GB" dirty="0">
                <a:solidFill>
                  <a:schemeClr val="accent2"/>
                </a:solidFill>
              </a:rPr>
              <a:t>Example: </a:t>
            </a:r>
            <a:r>
              <a:rPr lang="en-GB" dirty="0"/>
              <a:t>Consider the following system of linear equations</a:t>
            </a:r>
          </a:p>
          <a:p>
            <a:pPr marL="0" indent="0">
              <a:buNone/>
            </a:pPr>
            <a:r>
              <a:rPr lang="en-GB" dirty="0"/>
              <a:t> 			x + 2y +  z  = 1</a:t>
            </a:r>
          </a:p>
          <a:p>
            <a:pPr marL="0" indent="0">
              <a:buNone/>
            </a:pPr>
            <a:r>
              <a:rPr lang="en-GB" dirty="0"/>
              <a:t> 			x + 3y + 3z = 2</a:t>
            </a:r>
          </a:p>
          <a:p>
            <a:pPr marL="0" indent="0">
              <a:buNone/>
            </a:pPr>
            <a:r>
              <a:rPr lang="en-GB" dirty="0"/>
              <a:t> 			x +  y +  4z = 6</a:t>
            </a:r>
          </a:p>
          <a:p>
            <a:pPr lvl="1"/>
            <a:r>
              <a:rPr lang="en-GB" dirty="0"/>
              <a:t>This system can be represented in terms of vectors and a matrix as the classic “</a:t>
            </a:r>
            <a:r>
              <a:rPr lang="en-GB" dirty="0" err="1"/>
              <a:t>Ax</a:t>
            </a:r>
            <a:r>
              <a:rPr lang="en-GB" dirty="0"/>
              <a:t> = b” problem.</a:t>
            </a:r>
          </a:p>
          <a:p>
            <a:endParaRPr lang="en-GB" dirty="0"/>
          </a:p>
          <a:p>
            <a:endParaRPr lang="en-GB" dirty="0"/>
          </a:p>
        </p:txBody>
      </p:sp>
      <p:sp>
        <p:nvSpPr>
          <p:cNvPr id="14" name="AutoShape 33"/>
          <p:cNvSpPr>
            <a:spLocks/>
          </p:cNvSpPr>
          <p:nvPr/>
        </p:nvSpPr>
        <p:spPr bwMode="auto">
          <a:xfrm>
            <a:off x="2162295" y="512486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5" name="AutoShape 34"/>
          <p:cNvSpPr>
            <a:spLocks/>
          </p:cNvSpPr>
          <p:nvPr/>
        </p:nvSpPr>
        <p:spPr bwMode="auto">
          <a:xfrm>
            <a:off x="4346695" y="5155287"/>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6" name="AutoShape 35"/>
          <p:cNvSpPr>
            <a:spLocks/>
          </p:cNvSpPr>
          <p:nvPr/>
        </p:nvSpPr>
        <p:spPr bwMode="auto">
          <a:xfrm>
            <a:off x="5805607" y="513809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7" name="AutoShape 36"/>
          <p:cNvSpPr>
            <a:spLocks/>
          </p:cNvSpPr>
          <p:nvPr/>
        </p:nvSpPr>
        <p:spPr bwMode="auto">
          <a:xfrm>
            <a:off x="6140581" y="513809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8" name="AutoShape 37"/>
          <p:cNvSpPr>
            <a:spLocks/>
          </p:cNvSpPr>
          <p:nvPr/>
        </p:nvSpPr>
        <p:spPr bwMode="auto">
          <a:xfrm>
            <a:off x="4653082" y="5157932"/>
            <a:ext cx="115888" cy="1354667"/>
          </a:xfrm>
          <a:prstGeom prst="rightBracket">
            <a:avLst>
              <a:gd name="adj" fmla="val 116894"/>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19" name="AutoShape 38"/>
          <p:cNvSpPr>
            <a:spLocks/>
          </p:cNvSpPr>
          <p:nvPr/>
        </p:nvSpPr>
        <p:spPr bwMode="auto">
          <a:xfrm>
            <a:off x="4006984" y="5127507"/>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86634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Group 4"/>
          <p:cNvGraphicFramePr>
            <a:graphicFrameLocks/>
          </p:cNvGraphicFramePr>
          <p:nvPr>
            <p:extLst>
              <p:ext uri="{D42A27DB-BD31-4B8C-83A1-F6EECF244321}">
                <p14:modId xmlns:p14="http://schemas.microsoft.com/office/powerpoint/2010/main" val="4197125795"/>
              </p:ext>
            </p:extLst>
          </p:nvPr>
        </p:nvGraphicFramePr>
        <p:xfrm>
          <a:off x="603365" y="3020826"/>
          <a:ext cx="7924800" cy="1397000"/>
        </p:xfrm>
        <a:graphic>
          <a:graphicData uri="http://schemas.openxmlformats.org/drawingml/2006/table">
            <a:tbl>
              <a:tblPr>
                <a:effectLst/>
              </a:tblPr>
              <a:tblGrid>
                <a:gridCol w="720725">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73025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gridCol w="720725">
                  <a:extLst>
                    <a:ext uri="{9D8B030D-6E8A-4147-A177-3AD203B41FA5}">
                      <a16:colId xmlns:a16="http://schemas.microsoft.com/office/drawing/2014/main" val="20008"/>
                    </a:ext>
                  </a:extLst>
                </a:gridCol>
                <a:gridCol w="717550">
                  <a:extLst>
                    <a:ext uri="{9D8B030D-6E8A-4147-A177-3AD203B41FA5}">
                      <a16:colId xmlns:a16="http://schemas.microsoft.com/office/drawing/2014/main" val="20009"/>
                    </a:ext>
                  </a:extLst>
                </a:gridCol>
                <a:gridCol w="720725">
                  <a:extLst>
                    <a:ext uri="{9D8B030D-6E8A-4147-A177-3AD203B41FA5}">
                      <a16:colId xmlns:a16="http://schemas.microsoft.com/office/drawing/2014/main" val="20010"/>
                    </a:ext>
                  </a:extLst>
                </a:gridCol>
              </a:tblGrid>
              <a:tr h="473604">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1</a:t>
                      </a:r>
                    </a:p>
                  </a:txBody>
                  <a:tcPr marT="38100" marB="381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1" i="0" u="none" strike="noStrike" cap="none" normalizeH="0" baseline="0" dirty="0">
                          <a:ln>
                            <a:noFill/>
                          </a:ln>
                          <a:solidFill>
                            <a:schemeClr val="tx1"/>
                          </a:solidFill>
                          <a:effectLst/>
                          <a:latin typeface="+mn-lt"/>
                        </a:rPr>
                        <a:t> </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2</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 3</a:t>
                      </a:r>
                    </a:p>
                  </a:txBody>
                  <a:tcPr marT="38100" marB="38100"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3</a:t>
                      </a:r>
                    </a:p>
                  </a:txBody>
                  <a:tcPr marT="38100" marB="3810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61698">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a:ln>
                            <a:noFill/>
                          </a:ln>
                          <a:solidFill>
                            <a:schemeClr val="tx1"/>
                          </a:solidFill>
                          <a:effectLst/>
                          <a:latin typeface="+mn-lt"/>
                        </a:rPr>
                        <a:t>0</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5</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endParaRPr kumimoji="0" lang="en-US" sz="2400" b="0" i="0" u="none" strike="noStrike" cap="none" normalizeH="0" baseline="0">
                        <a:ln>
                          <a:noFill/>
                        </a:ln>
                        <a:solidFill>
                          <a:schemeClr val="tx1"/>
                        </a:solidFill>
                        <a:effectLst/>
                        <a:latin typeface="+mn-lt"/>
                      </a:endParaRP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1</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2</a:t>
                      </a:r>
                    </a:p>
                  </a:txBody>
                  <a:tcPr marT="38100" marB="38100"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MS PGothic"/>
                          <a:cs typeface="Arial"/>
                        </a:defRPr>
                      </a:lvl1pPr>
                      <a:lvl2pPr marL="457200" algn="l" defTabSz="914400" rtl="0" eaLnBrk="1" latinLnBrk="0" hangingPunct="1">
                        <a:defRPr sz="1800" kern="1200">
                          <a:solidFill>
                            <a:schemeClr val="tx1"/>
                          </a:solidFill>
                          <a:latin typeface="Arial"/>
                          <a:ea typeface="MS PGothic"/>
                          <a:cs typeface="Arial"/>
                        </a:defRPr>
                      </a:lvl2pPr>
                      <a:lvl3pPr marL="914400" algn="l" defTabSz="914400" rtl="0" eaLnBrk="1" latinLnBrk="0" hangingPunct="1">
                        <a:defRPr sz="1800" kern="1200">
                          <a:solidFill>
                            <a:schemeClr val="tx1"/>
                          </a:solidFill>
                          <a:latin typeface="Arial"/>
                          <a:ea typeface="MS PGothic"/>
                          <a:cs typeface="Arial"/>
                        </a:defRPr>
                      </a:lvl3pPr>
                      <a:lvl4pPr marL="1371600" algn="l" defTabSz="914400" rtl="0" eaLnBrk="1" latinLnBrk="0" hangingPunct="1">
                        <a:defRPr sz="1800" kern="1200">
                          <a:solidFill>
                            <a:schemeClr val="tx1"/>
                          </a:solidFill>
                          <a:latin typeface="Arial"/>
                          <a:ea typeface="MS PGothic"/>
                          <a:cs typeface="Arial"/>
                        </a:defRPr>
                      </a:lvl4pPr>
                      <a:lvl5pPr marL="1828800" algn="l" defTabSz="914400" rtl="0" eaLnBrk="1" latinLnBrk="0" hangingPunct="1">
                        <a:defRPr sz="1800" kern="1200">
                          <a:solidFill>
                            <a:schemeClr val="tx1"/>
                          </a:solidFill>
                          <a:latin typeface="Arial"/>
                          <a:ea typeface="MS PGothic"/>
                          <a:cs typeface="Arial"/>
                        </a:defRPr>
                      </a:lvl5pPr>
                      <a:lvl6pPr marL="2286000" algn="l" defTabSz="914400" rtl="0" eaLnBrk="1" latinLnBrk="0" hangingPunct="1">
                        <a:defRPr sz="1800" kern="1200">
                          <a:solidFill>
                            <a:schemeClr val="tx1"/>
                          </a:solidFill>
                          <a:latin typeface="Arial"/>
                          <a:ea typeface="MS PGothic"/>
                          <a:cs typeface="Arial"/>
                        </a:defRPr>
                      </a:lvl6pPr>
                      <a:lvl7pPr marL="2743200" algn="l" defTabSz="914400" rtl="0" eaLnBrk="1" latinLnBrk="0" hangingPunct="1">
                        <a:defRPr sz="1800" kern="1200">
                          <a:solidFill>
                            <a:schemeClr val="tx1"/>
                          </a:solidFill>
                          <a:latin typeface="Arial"/>
                          <a:ea typeface="MS PGothic"/>
                          <a:cs typeface="Arial"/>
                        </a:defRPr>
                      </a:lvl7pPr>
                      <a:lvl8pPr marL="3200400" algn="l" defTabSz="914400" rtl="0" eaLnBrk="1" latinLnBrk="0" hangingPunct="1">
                        <a:defRPr sz="1800" kern="1200">
                          <a:solidFill>
                            <a:schemeClr val="tx1"/>
                          </a:solidFill>
                          <a:latin typeface="Arial"/>
                          <a:ea typeface="MS PGothic"/>
                          <a:cs typeface="Arial"/>
                        </a:defRPr>
                      </a:lvl8pPr>
                      <a:lvl9pPr marL="3657600" algn="l" defTabSz="914400" rtl="0" eaLnBrk="1" latinLnBrk="0" hangingPunct="1">
                        <a:defRPr sz="1800" kern="1200">
                          <a:solidFill>
                            <a:schemeClr val="tx1"/>
                          </a:solidFill>
                          <a:latin typeface="Arial"/>
                          <a:ea typeface="MS PGothic"/>
                          <a:cs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400" b="0" i="0" u="none" strike="noStrike" cap="none" normalizeH="0" baseline="0" dirty="0">
                          <a:ln>
                            <a:noFill/>
                          </a:ln>
                          <a:solidFill>
                            <a:schemeClr val="tx1"/>
                          </a:solidFill>
                          <a:effectLst/>
                          <a:latin typeface="+mn-lt"/>
                        </a:rPr>
                        <a:t>  4</a:t>
                      </a:r>
                    </a:p>
                  </a:txBody>
                  <a:tcPr marT="38100" marB="381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GB" dirty="0"/>
              <a:t>Solving </a:t>
            </a:r>
            <a:r>
              <a:rPr lang="en-GB" dirty="0" err="1"/>
              <a:t>Ax</a:t>
            </a:r>
            <a:r>
              <a:rPr lang="en-GB" dirty="0"/>
              <a:t>=b</a:t>
            </a:r>
          </a:p>
        </p:txBody>
      </p:sp>
      <p:sp>
        <p:nvSpPr>
          <p:cNvPr id="3" name="Content Placeholder 2"/>
          <p:cNvSpPr>
            <a:spLocks noGrp="1"/>
          </p:cNvSpPr>
          <p:nvPr>
            <p:ph idx="1"/>
          </p:nvPr>
        </p:nvSpPr>
        <p:spPr>
          <a:xfrm>
            <a:off x="457200" y="1412776"/>
            <a:ext cx="8229600" cy="1324744"/>
          </a:xfrm>
        </p:spPr>
        <p:txBody>
          <a:bodyPr>
            <a:normAutofit fontScale="77500" lnSpcReduction="20000"/>
          </a:bodyPr>
          <a:lstStyle/>
          <a:p>
            <a:r>
              <a:rPr lang="en-GB" dirty="0"/>
              <a:t>LU Decomposition:</a:t>
            </a:r>
          </a:p>
          <a:p>
            <a:pPr lvl="1"/>
            <a:r>
              <a:rPr lang="en-GB" dirty="0"/>
              <a:t>transform a matrix into the product of a lower triangular and upper triangular matrix.  It is used to solve a linear system of equations. </a:t>
            </a:r>
          </a:p>
          <a:p>
            <a:pPr lvl="1"/>
            <a:endParaRPr lang="en-GB" dirty="0"/>
          </a:p>
        </p:txBody>
      </p:sp>
      <p:sp>
        <p:nvSpPr>
          <p:cNvPr id="39" name="Text Box 55"/>
          <p:cNvSpPr txBox="1">
            <a:spLocks noChangeArrowheads="1"/>
          </p:cNvSpPr>
          <p:nvPr/>
        </p:nvSpPr>
        <p:spPr bwMode="auto">
          <a:xfrm>
            <a:off x="992574"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L</a:t>
            </a:r>
          </a:p>
        </p:txBody>
      </p:sp>
      <p:sp>
        <p:nvSpPr>
          <p:cNvPr id="40" name="Text Box 56"/>
          <p:cNvSpPr txBox="1">
            <a:spLocks noChangeArrowheads="1"/>
          </p:cNvSpPr>
          <p:nvPr/>
        </p:nvSpPr>
        <p:spPr bwMode="auto">
          <a:xfrm>
            <a:off x="6993329"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a:solidFill>
                  <a:srgbClr val="FFFFFF"/>
                </a:solidFill>
                <a:latin typeface="Arial"/>
                <a:ea typeface="MS PGothic"/>
                <a:cs typeface="Arial"/>
                <a:sym typeface="Myriad Set Text" charset="0"/>
              </a:rPr>
              <a:t>A</a:t>
            </a:r>
          </a:p>
        </p:txBody>
      </p:sp>
      <p:sp>
        <p:nvSpPr>
          <p:cNvPr id="41" name="Text Box 57"/>
          <p:cNvSpPr txBox="1">
            <a:spLocks noChangeArrowheads="1"/>
          </p:cNvSpPr>
          <p:nvPr/>
        </p:nvSpPr>
        <p:spPr bwMode="auto">
          <a:xfrm>
            <a:off x="4126308"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Arial"/>
                <a:ea typeface="MS PGothic"/>
                <a:cs typeface="Arial"/>
                <a:sym typeface="Myriad Set Text" charset="0"/>
              </a:rPr>
              <a:t>U</a:t>
            </a:r>
          </a:p>
        </p:txBody>
      </p:sp>
      <p:sp>
        <p:nvSpPr>
          <p:cNvPr id="42" name="Text Box 58"/>
          <p:cNvSpPr txBox="1">
            <a:spLocks noChangeArrowheads="1"/>
          </p:cNvSpPr>
          <p:nvPr/>
        </p:nvSpPr>
        <p:spPr bwMode="auto">
          <a:xfrm>
            <a:off x="5528087" y="4376633"/>
            <a:ext cx="942975" cy="584775"/>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3200" dirty="0">
                <a:solidFill>
                  <a:srgbClr val="FFFFFF"/>
                </a:solidFill>
                <a:latin typeface="Times" pitchFamily="18" charset="0"/>
                <a:ea typeface="MS PGothic"/>
                <a:cs typeface="Arial"/>
                <a:sym typeface="Myriad Set Text" charset="0"/>
              </a:rPr>
              <a:t>=</a:t>
            </a:r>
          </a:p>
        </p:txBody>
      </p:sp>
      <p:sp>
        <p:nvSpPr>
          <p:cNvPr id="44" name="Oval 60"/>
          <p:cNvSpPr>
            <a:spLocks noChangeArrowheads="1"/>
          </p:cNvSpPr>
          <p:nvPr/>
        </p:nvSpPr>
        <p:spPr bwMode="auto">
          <a:xfrm>
            <a:off x="2936719" y="3704834"/>
            <a:ext cx="101600" cy="74083"/>
          </a:xfrm>
          <a:prstGeom prst="ellipse">
            <a:avLst/>
          </a:prstGeom>
          <a:solidFill>
            <a:schemeClr val="tx1"/>
          </a:solidFill>
          <a:ln w="9525">
            <a:solidFill>
              <a:srgbClr val="FFFFFF"/>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46" name="Content Placeholder 2"/>
          <p:cNvSpPr txBox="1">
            <a:spLocks/>
          </p:cNvSpPr>
          <p:nvPr/>
        </p:nvSpPr>
        <p:spPr>
          <a:xfrm>
            <a:off x="482995" y="4941168"/>
            <a:ext cx="8229600" cy="132474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We solve for x, given a problem </a:t>
            </a:r>
            <a:r>
              <a:rPr lang="en-GB" dirty="0" err="1"/>
              <a:t>Ax</a:t>
            </a:r>
            <a:r>
              <a:rPr lang="en-GB" dirty="0"/>
              <a:t>=b</a:t>
            </a:r>
          </a:p>
          <a:p>
            <a:pPr lvl="1"/>
            <a:r>
              <a:rPr lang="pl-PL" dirty="0"/>
              <a:t>Ax=b                   LUx=b</a:t>
            </a:r>
          </a:p>
          <a:p>
            <a:pPr lvl="1"/>
            <a:r>
              <a:rPr lang="pl-PL" dirty="0"/>
              <a:t>Ux=(L</a:t>
            </a:r>
            <a:r>
              <a:rPr lang="pl-PL" baseline="30000" dirty="0"/>
              <a:t>-1</a:t>
            </a:r>
            <a:r>
              <a:rPr lang="pl-PL" dirty="0"/>
              <a:t>)b             x = (U</a:t>
            </a:r>
            <a:r>
              <a:rPr lang="pl-PL" baseline="30000" dirty="0"/>
              <a:t>-1</a:t>
            </a:r>
            <a:r>
              <a:rPr lang="pl-PL" dirty="0"/>
              <a:t>)</a:t>
            </a:r>
            <a:r>
              <a:rPr lang="en-GB" dirty="0"/>
              <a:t>(</a:t>
            </a:r>
            <a:r>
              <a:rPr lang="pl-PL" dirty="0"/>
              <a:t>L</a:t>
            </a:r>
            <a:r>
              <a:rPr lang="pl-PL" baseline="30000" dirty="0"/>
              <a:t>-1</a:t>
            </a:r>
            <a:r>
              <a:rPr lang="en-GB" baseline="30000" dirty="0"/>
              <a:t>)</a:t>
            </a:r>
            <a:r>
              <a:rPr lang="pl-PL" dirty="0"/>
              <a:t>b </a:t>
            </a:r>
            <a:endParaRPr lang="en-GB" dirty="0"/>
          </a:p>
        </p:txBody>
      </p:sp>
      <p:sp>
        <p:nvSpPr>
          <p:cNvPr id="47" name="TextBox 46"/>
          <p:cNvSpPr txBox="1"/>
          <p:nvPr/>
        </p:nvSpPr>
        <p:spPr>
          <a:xfrm>
            <a:off x="1742739" y="6372036"/>
            <a:ext cx="5349541" cy="369332"/>
          </a:xfrm>
          <a:prstGeom prst="rect">
            <a:avLst/>
          </a:prstGeom>
          <a:noFill/>
        </p:spPr>
        <p:txBody>
          <a:bodyPr wrap="none" rtlCol="0">
            <a:spAutoFit/>
          </a:bodyPr>
          <a:lstStyle/>
          <a:p>
            <a:r>
              <a:rPr lang="en-GB" dirty="0">
                <a:solidFill>
                  <a:schemeClr val="accent4"/>
                </a:solidFill>
              </a:rPr>
              <a:t>So we need to be able to do matrix multiplication</a:t>
            </a:r>
          </a:p>
        </p:txBody>
      </p:sp>
      <p:sp>
        <p:nvSpPr>
          <p:cNvPr id="19" name="AutoShape 33"/>
          <p:cNvSpPr>
            <a:spLocks/>
          </p:cNvSpPr>
          <p:nvPr/>
        </p:nvSpPr>
        <p:spPr bwMode="auto">
          <a:xfrm>
            <a:off x="56707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0" name="AutoShape 38"/>
          <p:cNvSpPr>
            <a:spLocks/>
          </p:cNvSpPr>
          <p:nvPr/>
        </p:nvSpPr>
        <p:spPr bwMode="auto">
          <a:xfrm>
            <a:off x="241176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1" name="AutoShape 33"/>
          <p:cNvSpPr>
            <a:spLocks/>
          </p:cNvSpPr>
          <p:nvPr/>
        </p:nvSpPr>
        <p:spPr bwMode="auto">
          <a:xfrm>
            <a:off x="344739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2" name="AutoShape 38"/>
          <p:cNvSpPr>
            <a:spLocks/>
          </p:cNvSpPr>
          <p:nvPr/>
        </p:nvSpPr>
        <p:spPr bwMode="auto">
          <a:xfrm>
            <a:off x="5292080"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3" name="AutoShape 33"/>
          <p:cNvSpPr>
            <a:spLocks/>
          </p:cNvSpPr>
          <p:nvPr/>
        </p:nvSpPr>
        <p:spPr bwMode="auto">
          <a:xfrm>
            <a:off x="6327711" y="3064542"/>
            <a:ext cx="88900" cy="1354667"/>
          </a:xfrm>
          <a:prstGeom prst="leftBracket">
            <a:avLst>
              <a:gd name="adj" fmla="val 152381"/>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
        <p:nvSpPr>
          <p:cNvPr id="24" name="AutoShape 38"/>
          <p:cNvSpPr>
            <a:spLocks/>
          </p:cNvSpPr>
          <p:nvPr/>
        </p:nvSpPr>
        <p:spPr bwMode="auto">
          <a:xfrm>
            <a:off x="8244408" y="3064542"/>
            <a:ext cx="115887" cy="1354667"/>
          </a:xfrm>
          <a:prstGeom prst="rightBracket">
            <a:avLst>
              <a:gd name="adj" fmla="val 116895"/>
            </a:avLst>
          </a:prstGeom>
          <a:noFill/>
          <a:ln w="38100">
            <a:solidFill>
              <a:schemeClr val="tx1"/>
            </a:solidFill>
            <a:round/>
            <a:headEnd/>
            <a:tailEnd/>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3200" b="0" i="0" u="none" strike="noStrike" kern="0" cap="none" spc="0" normalizeH="0" baseline="0" noProof="0">
              <a:ln>
                <a:noFill/>
              </a:ln>
              <a:effectLst>
                <a:outerShdw blurRad="38100" dist="38100" dir="2700000" algn="tl">
                  <a:srgbClr val="000000">
                    <a:alpha val="43137"/>
                  </a:srgbClr>
                </a:outerShdw>
              </a:effectLst>
              <a:uLnTx/>
              <a:uFillTx/>
              <a:latin typeface="Times" pitchFamily="18" charset="0"/>
              <a:ea typeface="MS PGothic"/>
              <a:cs typeface="Arial"/>
              <a:sym typeface="Myriad Set Text" charset="0"/>
            </a:endParaRPr>
          </a:p>
        </p:txBody>
      </p:sp>
    </p:spTree>
    <p:extLst>
      <p:ext uri="{BB962C8B-B14F-4D97-AF65-F5344CB8AC3E}">
        <p14:creationId xmlns:p14="http://schemas.microsoft.com/office/powerpoint/2010/main" val="3758498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9036496" cy="4425355"/>
          </a:xfrm>
        </p:spPr>
        <p:txBody>
          <a:bodyPr>
            <a:normAutofit fontScale="625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a:t>
            </a:r>
            <a:r>
              <a:rPr lang="en-GB" b="1" dirty="0">
                <a:solidFill>
                  <a:schemeClr val="accent2"/>
                </a:solidFill>
                <a:latin typeface="Courier New Bold"/>
              </a:rPr>
              <a:t> 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0.0f;</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p>
          <a:p>
            <a:pPr marL="0" indent="0">
              <a:buNone/>
            </a:pPr>
            <a:r>
              <a:rPr lang="en-GB" b="1" dirty="0">
                <a:solidFill>
                  <a:schemeClr val="tx1">
                    <a:lumMod val="85000"/>
                  </a:schemeClr>
                </a:solidFill>
                <a:latin typeface="Courier New Bold"/>
              </a:rPr>
              <a:t>                //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4" name="TextBox 3"/>
          <p:cNvSpPr txBox="1"/>
          <p:nvPr/>
        </p:nvSpPr>
        <p:spPr>
          <a:xfrm>
            <a:off x="971600" y="940078"/>
            <a:ext cx="6591418" cy="400110"/>
          </a:xfrm>
          <a:prstGeom prst="rect">
            <a:avLst/>
          </a:prstGeom>
          <a:noFill/>
        </p:spPr>
        <p:txBody>
          <a:bodyPr wrap="none" rtlCol="0">
            <a:spAutoFit/>
          </a:bodyPr>
          <a:lstStyle/>
          <a:p>
            <a:r>
              <a:rPr lang="en-GB" sz="2000" b="1" dirty="0">
                <a:solidFill>
                  <a:schemeClr val="accent1"/>
                </a:solidFill>
                <a:latin typeface="+mj-lt"/>
              </a:rPr>
              <a:t>We calculate C=AB, where all three matrices are </a:t>
            </a:r>
            <a:r>
              <a:rPr lang="en-GB" sz="2000" b="1" dirty="0" err="1">
                <a:solidFill>
                  <a:schemeClr val="accent1"/>
                </a:solidFill>
                <a:latin typeface="+mj-lt"/>
              </a:rPr>
              <a:t>NxN</a:t>
            </a:r>
            <a:endParaRPr lang="en-GB" sz="2000" b="1" dirty="0">
              <a:solidFill>
                <a:schemeClr val="accent1"/>
              </a:solidFill>
              <a:latin typeface="+mj-lt"/>
            </a:endParaRPr>
          </a:p>
        </p:txBody>
      </p:sp>
      <p:sp>
        <p:nvSpPr>
          <p:cNvPr id="22" name="Rectangle 5"/>
          <p:cNvSpPr>
            <a:spLocks noChangeArrowheads="1"/>
          </p:cNvSpPr>
          <p:nvPr/>
        </p:nvSpPr>
        <p:spPr bwMode="auto">
          <a:xfrm>
            <a:off x="4176797"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3" name="Text Box 6"/>
          <p:cNvSpPr txBox="1">
            <a:spLocks noChangeArrowheads="1"/>
          </p:cNvSpPr>
          <p:nvPr/>
        </p:nvSpPr>
        <p:spPr bwMode="auto">
          <a:xfrm>
            <a:off x="3540902" y="5356338"/>
            <a:ext cx="541337"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a:t>
            </a:r>
          </a:p>
        </p:txBody>
      </p:sp>
      <p:sp>
        <p:nvSpPr>
          <p:cNvPr id="25" name="Text Box 8"/>
          <p:cNvSpPr txBox="1">
            <a:spLocks noChangeArrowheads="1"/>
          </p:cNvSpPr>
          <p:nvPr/>
        </p:nvSpPr>
        <p:spPr bwMode="auto">
          <a:xfrm>
            <a:off x="5392038" y="5356338"/>
            <a:ext cx="163512" cy="461665"/>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2400" b="1" dirty="0">
                <a:latin typeface="Arial" charset="0"/>
                <a:ea typeface="MS PGothic"/>
                <a:cs typeface="Arial"/>
                <a:sym typeface="Myriad Set Text" charset="0"/>
              </a:rPr>
              <a:t>x</a:t>
            </a:r>
          </a:p>
        </p:txBody>
      </p:sp>
      <p:sp>
        <p:nvSpPr>
          <p:cNvPr id="27" name="Rectangle 10"/>
          <p:cNvSpPr>
            <a:spLocks noChangeArrowheads="1"/>
          </p:cNvSpPr>
          <p:nvPr/>
        </p:nvSpPr>
        <p:spPr bwMode="auto">
          <a:xfrm>
            <a:off x="4176797" y="5458296"/>
            <a:ext cx="1150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29" name="Text Box 12"/>
          <p:cNvSpPr txBox="1">
            <a:spLocks noChangeArrowheads="1"/>
          </p:cNvSpPr>
          <p:nvPr/>
        </p:nvSpPr>
        <p:spPr bwMode="auto">
          <a:xfrm>
            <a:off x="4245089" y="5140810"/>
            <a:ext cx="676275"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A(i,:)</a:t>
            </a:r>
          </a:p>
        </p:txBody>
      </p:sp>
      <p:sp>
        <p:nvSpPr>
          <p:cNvPr id="30" name="Rectangle 13"/>
          <p:cNvSpPr>
            <a:spLocks noChangeArrowheads="1"/>
          </p:cNvSpPr>
          <p:nvPr/>
        </p:nvSpPr>
        <p:spPr bwMode="auto">
          <a:xfrm>
            <a:off x="5726200" y="5013796"/>
            <a:ext cx="1152525"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1" name="Rectangle 14"/>
          <p:cNvSpPr>
            <a:spLocks noChangeArrowheads="1"/>
          </p:cNvSpPr>
          <p:nvPr/>
        </p:nvSpPr>
        <p:spPr bwMode="auto">
          <a:xfrm>
            <a:off x="5954797" y="5013796"/>
            <a:ext cx="134938" cy="10795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2" name="Text Box 15"/>
          <p:cNvSpPr txBox="1">
            <a:spLocks noChangeArrowheads="1"/>
          </p:cNvSpPr>
          <p:nvPr/>
        </p:nvSpPr>
        <p:spPr bwMode="auto">
          <a:xfrm>
            <a:off x="6140535" y="53948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a:latin typeface="+mj-lt"/>
                <a:ea typeface="MS PGothic"/>
                <a:cs typeface="Arial"/>
                <a:sym typeface="Myriad Set Text" charset="0"/>
              </a:rPr>
              <a:t>B(:,j)</a:t>
            </a:r>
          </a:p>
        </p:txBody>
      </p:sp>
      <p:sp>
        <p:nvSpPr>
          <p:cNvPr id="33" name="Rectangle 16"/>
          <p:cNvSpPr>
            <a:spLocks noChangeArrowheads="1"/>
          </p:cNvSpPr>
          <p:nvPr/>
        </p:nvSpPr>
        <p:spPr bwMode="auto">
          <a:xfrm>
            <a:off x="2123728" y="5013796"/>
            <a:ext cx="1150938" cy="1079500"/>
          </a:xfrm>
          <a:prstGeom prst="rect">
            <a:avLst/>
          </a:prstGeom>
          <a:noFill/>
          <a:ln w="12700">
            <a:solidFill>
              <a:schemeClr val="tx1"/>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4" name="Rectangle 17"/>
          <p:cNvSpPr>
            <a:spLocks noChangeArrowheads="1"/>
          </p:cNvSpPr>
          <p:nvPr/>
        </p:nvSpPr>
        <p:spPr bwMode="auto">
          <a:xfrm>
            <a:off x="2580928" y="5458296"/>
            <a:ext cx="134938" cy="127000"/>
          </a:xfrm>
          <a:prstGeom prst="rect">
            <a:avLst/>
          </a:prstGeom>
          <a:solidFill>
            <a:srgbClr val="FC0128"/>
          </a:solidFill>
          <a:ln w="12700">
            <a:solidFill>
              <a:srgbClr val="000000"/>
            </a:solidFill>
            <a:miter lim="800000"/>
            <a:headEnd/>
            <a:tailEnd/>
          </a:ln>
          <a:effectLst/>
        </p:spPr>
        <p:txBody>
          <a:bodyPr wrap="none" anchor="ctr"/>
          <a:lstStyle/>
          <a:p>
            <a:pPr eaLnBrk="0" hangingPunct="0">
              <a:defRPr/>
            </a:pPr>
            <a:endParaRPr lang="en-US" sz="2000" b="1" kern="0">
              <a:solidFill>
                <a:srgbClr val="FC0128"/>
              </a:solidFill>
              <a:latin typeface="Arial" charset="0"/>
              <a:ea typeface="MS PGothic"/>
              <a:cs typeface="Arial"/>
              <a:sym typeface="Myriad Set Text" charset="0"/>
            </a:endParaRPr>
          </a:p>
        </p:txBody>
      </p:sp>
      <p:sp>
        <p:nvSpPr>
          <p:cNvPr id="35" name="Text Box 18"/>
          <p:cNvSpPr txBox="1">
            <a:spLocks noChangeArrowheads="1"/>
          </p:cNvSpPr>
          <p:nvPr/>
        </p:nvSpPr>
        <p:spPr bwMode="auto">
          <a:xfrm>
            <a:off x="2309466" y="5204310"/>
            <a:ext cx="677862" cy="307777"/>
          </a:xfrm>
          <a:prstGeom prst="rect">
            <a:avLst/>
          </a:prstGeom>
          <a:noFill/>
          <a:ln w="12700">
            <a:noFill/>
            <a:miter lim="800000"/>
            <a:headEnd/>
            <a:tailEnd/>
          </a:ln>
          <a:effectLst/>
        </p:spPr>
        <p:txBody>
          <a:bodyPr>
            <a:spAutoFit/>
          </a:bodyPr>
          <a:lstStyle/>
          <a:p>
            <a:pPr eaLnBrk="0" fontAlgn="base" hangingPunct="0">
              <a:spcBef>
                <a:spcPct val="50000"/>
              </a:spcBef>
              <a:spcAft>
                <a:spcPct val="0"/>
              </a:spcAft>
            </a:pPr>
            <a:r>
              <a:rPr lang="en-US" sz="1400" dirty="0">
                <a:latin typeface="+mj-lt"/>
                <a:ea typeface="MS PGothic"/>
                <a:cs typeface="Arial"/>
                <a:sym typeface="Myriad Set Text" charset="0"/>
              </a:rPr>
              <a:t>C(</a:t>
            </a:r>
            <a:r>
              <a:rPr lang="en-US" sz="1400" dirty="0" err="1">
                <a:latin typeface="+mj-lt"/>
                <a:ea typeface="MS PGothic"/>
                <a:cs typeface="Arial"/>
                <a:sym typeface="Myriad Set Text" charset="0"/>
              </a:rPr>
              <a:t>i,j</a:t>
            </a:r>
            <a:r>
              <a:rPr lang="en-US" sz="1400" dirty="0">
                <a:latin typeface="+mj-lt"/>
                <a:ea typeface="MS PGothic"/>
                <a:cs typeface="Arial"/>
                <a:sym typeface="Myriad Set Text" charset="0"/>
              </a:rPr>
              <a:t>)</a:t>
            </a:r>
          </a:p>
        </p:txBody>
      </p:sp>
      <p:sp>
        <p:nvSpPr>
          <p:cNvPr id="36" name="TextBox 35"/>
          <p:cNvSpPr txBox="1"/>
          <p:nvPr/>
        </p:nvSpPr>
        <p:spPr>
          <a:xfrm>
            <a:off x="611560" y="6237312"/>
            <a:ext cx="8111190" cy="397545"/>
          </a:xfrm>
          <a:prstGeom prst="rect">
            <a:avLst/>
          </a:prstGeom>
          <a:noFill/>
        </p:spPr>
        <p:txBody>
          <a:bodyPr wrap="square" rtlCol="0">
            <a:spAutoFit/>
          </a:bodyPr>
          <a:lstStyle/>
          <a:p>
            <a:pPr algn="ctr" fontAlgn="base">
              <a:lnSpc>
                <a:spcPct val="99000"/>
              </a:lnSpc>
              <a:spcBef>
                <a:spcPct val="0"/>
              </a:spcBef>
              <a:spcAft>
                <a:spcPct val="0"/>
              </a:spcAft>
            </a:pPr>
            <a:r>
              <a:rPr lang="en-US" sz="2000" b="1" dirty="0">
                <a:latin typeface="+mj-lt"/>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4095533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lstStyle/>
          <a:p>
            <a:r>
              <a:rPr lang="en-GB" dirty="0"/>
              <a:t>Serial C code on CPU (single core).</a:t>
            </a:r>
          </a:p>
        </p:txBody>
      </p:sp>
      <p:graphicFrame>
        <p:nvGraphicFramePr>
          <p:cNvPr id="5" name="Table 4"/>
          <p:cNvGraphicFramePr>
            <a:graphicFrameLocks noGrp="1"/>
          </p:cNvGraphicFramePr>
          <p:nvPr>
            <p:extLst>
              <p:ext uri="{D42A27DB-BD31-4B8C-83A1-F6EECF244321}">
                <p14:modId xmlns:p14="http://schemas.microsoft.com/office/powerpoint/2010/main" val="1712691979"/>
              </p:ext>
            </p:extLst>
          </p:nvPr>
        </p:nvGraphicFramePr>
        <p:xfrm>
          <a:off x="611560" y="2636912"/>
          <a:ext cx="7920879" cy="110236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solidFill>
                      <a:schemeClr val="tx1">
                        <a:alpha val="20000"/>
                      </a:schemeClr>
                    </a:solidFill>
                  </a:tcPr>
                </a:tc>
                <a:extLst>
                  <a:ext uri="{0D108BD9-81ED-4DB2-BD59-A6C34878D82A}">
                    <a16:rowId xmlns:a16="http://schemas.microsoft.com/office/drawing/2014/main" val="10002"/>
                  </a:ext>
                </a:extLst>
              </a:tr>
            </a:tbl>
          </a:graphicData>
        </a:graphic>
      </p:graphicFrame>
      <p:sp>
        <p:nvSpPr>
          <p:cNvPr id="6" name="TextBox 5"/>
          <p:cNvSpPr txBox="1"/>
          <p:nvPr/>
        </p:nvSpPr>
        <p:spPr>
          <a:xfrm>
            <a:off x="1619672" y="4263479"/>
            <a:ext cx="5688632" cy="707886"/>
          </a:xfrm>
          <a:prstGeom prst="rect">
            <a:avLst/>
          </a:prstGeom>
          <a:noFill/>
        </p:spPr>
        <p:txBody>
          <a:bodyPr wrap="square" rtlCol="0">
            <a:spAutoFit/>
          </a:bodyPr>
          <a:lstStyle/>
          <a:p>
            <a:r>
              <a:rPr lang="en-GB" sz="2000" dirty="0"/>
              <a:t>Device is Intel® Xeon® CPU, E5649 @ 2.53GHz using the </a:t>
            </a:r>
            <a:r>
              <a:rPr lang="en-GB" sz="2000" dirty="0" err="1"/>
              <a:t>gcc</a:t>
            </a:r>
            <a:r>
              <a:rPr lang="en-GB" sz="2000" dirty="0"/>
              <a:t> compiler.</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267353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AMD </a:t>
            </a:r>
            <a:r>
              <a:rPr lang="en-US" altLang="zh-CN" dirty="0"/>
              <a:t>C</a:t>
            </a:r>
            <a:r>
              <a:rPr lang="en-GB" altLang="zh-CN" dirty="0"/>
              <a:t>PU</a:t>
            </a:r>
            <a:r>
              <a:rPr lang="zh-CN" altLang="en-US" dirty="0"/>
              <a:t>用户的安装过程（旧版）</a:t>
            </a:r>
            <a:endParaRPr lang="en-GB" dirty="0"/>
          </a:p>
        </p:txBody>
      </p:sp>
      <p:sp>
        <p:nvSpPr>
          <p:cNvPr id="3" name="Content Placeholder 2"/>
          <p:cNvSpPr>
            <a:spLocks noGrp="1"/>
          </p:cNvSpPr>
          <p:nvPr>
            <p:ph idx="1"/>
          </p:nvPr>
        </p:nvSpPr>
        <p:spPr>
          <a:xfrm>
            <a:off x="179512" y="1600200"/>
            <a:ext cx="8856984" cy="5069160"/>
          </a:xfrm>
        </p:spPr>
        <p:txBody>
          <a:bodyPr>
            <a:normAutofit fontScale="85000" lnSpcReduction="10000"/>
          </a:bodyPr>
          <a:lstStyle/>
          <a:p>
            <a:r>
              <a:rPr lang="zh-CN" altLang="en-US" dirty="0"/>
              <a:t>从</a:t>
            </a:r>
            <a:r>
              <a:rPr lang="en-US" altLang="zh-CN" dirty="0"/>
              <a:t> AMD </a:t>
            </a:r>
            <a:r>
              <a:rPr lang="zh-CN" altLang="en-US" dirty="0"/>
              <a:t>官网下载 </a:t>
            </a:r>
            <a:r>
              <a:rPr lang="en-GB" dirty="0"/>
              <a:t>AMD APP SDK </a:t>
            </a:r>
          </a:p>
          <a:p>
            <a:r>
              <a:rPr lang="zh-CN" altLang="en-US" dirty="0"/>
              <a:t>解压缩，命令大概是 </a:t>
            </a:r>
            <a:r>
              <a:rPr lang="en-GB" b="1" dirty="0">
                <a:solidFill>
                  <a:schemeClr val="accent6">
                    <a:lumMod val="75000"/>
                  </a:schemeClr>
                </a:solidFill>
                <a:latin typeface="Courier New Bold"/>
                <a:cs typeface="Courier New Bold"/>
              </a:rPr>
              <a:t>tar -</a:t>
            </a:r>
            <a:r>
              <a:rPr lang="en-GB" b="1" dirty="0" err="1">
                <a:solidFill>
                  <a:schemeClr val="accent6">
                    <a:lumMod val="75000"/>
                  </a:schemeClr>
                </a:solidFill>
                <a:latin typeface="Courier New Bold"/>
                <a:cs typeface="Courier New Bold"/>
              </a:rPr>
              <a:t>zxf</a:t>
            </a:r>
            <a:r>
              <a:rPr lang="en-GB" b="1" dirty="0">
                <a:solidFill>
                  <a:schemeClr val="accent6">
                    <a:lumMod val="75000"/>
                  </a:schemeClr>
                </a:solidFill>
                <a:latin typeface="Courier New Bold"/>
                <a:cs typeface="Courier New Bold"/>
              </a:rPr>
              <a:t> file.tar.gz</a:t>
            </a:r>
          </a:p>
          <a:p>
            <a:r>
              <a:rPr lang="zh-CN" altLang="en-US" dirty="0"/>
              <a:t>安装</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./Install*.sh</a:t>
            </a:r>
          </a:p>
          <a:p>
            <a:r>
              <a:rPr lang="zh-CN" altLang="en-US" dirty="0"/>
              <a:t>创建库（</a:t>
            </a:r>
            <a:r>
              <a:rPr lang="en-GB" altLang="zh-CN" dirty="0"/>
              <a:t>library</a:t>
            </a:r>
            <a:r>
              <a:rPr lang="zh-CN" altLang="en-US" dirty="0"/>
              <a:t>）和包含路径（</a:t>
            </a:r>
            <a:r>
              <a:rPr lang="en-GB" altLang="zh-CN" dirty="0"/>
              <a:t>include</a:t>
            </a:r>
            <a:r>
              <a:rPr lang="zh-CN" altLang="en-US" dirty="0"/>
              <a:t>）的符号链接（</a:t>
            </a:r>
            <a:r>
              <a:rPr lang="en-GB" altLang="zh-CN" dirty="0"/>
              <a:t>symbolic link</a:t>
            </a:r>
            <a:r>
              <a:rPr lang="zh-CN" altLang="en-US" dirty="0"/>
              <a:t>）</a:t>
            </a:r>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ln –s /opt/AMDAPP/lib/x86_64/*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/local/lib</a:t>
            </a:r>
          </a:p>
          <a:p>
            <a:pPr lvl="1"/>
            <a:r>
              <a:rPr lang="en-GB" sz="2400" b="1" dirty="0" err="1">
                <a:solidFill>
                  <a:schemeClr val="accent6">
                    <a:lumMod val="75000"/>
                  </a:schemeClr>
                </a:solidFill>
                <a:latin typeface="Courier New Bold"/>
                <a:cs typeface="Courier New Bold"/>
              </a:rPr>
              <a:t>sudo</a:t>
            </a:r>
            <a:r>
              <a:rPr lang="en-GB" sz="2400" b="1" dirty="0">
                <a:solidFill>
                  <a:schemeClr val="accent6">
                    <a:lumMod val="75000"/>
                  </a:schemeClr>
                </a:solidFill>
                <a:latin typeface="Courier New Bold"/>
                <a:cs typeface="Courier New Bold"/>
              </a:rPr>
              <a:t> </a:t>
            </a:r>
            <a:r>
              <a:rPr lang="en-GB" sz="2400" b="1" dirty="0" err="1">
                <a:solidFill>
                  <a:schemeClr val="accent6">
                    <a:lumMod val="75000"/>
                  </a:schemeClr>
                </a:solidFill>
                <a:latin typeface="Courier New Bold"/>
                <a:cs typeface="Courier New Bold"/>
              </a:rPr>
              <a:t>ln</a:t>
            </a:r>
            <a:r>
              <a:rPr lang="en-GB" sz="2400" b="1" dirty="0">
                <a:solidFill>
                  <a:schemeClr val="accent6">
                    <a:lumMod val="75000"/>
                  </a:schemeClr>
                </a:solidFill>
                <a:latin typeface="Courier New Bold"/>
                <a:cs typeface="Courier New Bold"/>
              </a:rPr>
              <a:t> –s /opt/AMDAPP/include/* /</a:t>
            </a:r>
            <a:r>
              <a:rPr lang="en-GB" sz="2400" b="1" dirty="0" err="1">
                <a:solidFill>
                  <a:schemeClr val="accent6">
                    <a:lumMod val="75000"/>
                  </a:schemeClr>
                </a:solidFill>
                <a:latin typeface="Courier New Bold"/>
                <a:cs typeface="Courier New Bold"/>
              </a:rPr>
              <a:t>usr</a:t>
            </a:r>
            <a:r>
              <a:rPr lang="en-GB" sz="2400" b="1" dirty="0">
                <a:solidFill>
                  <a:schemeClr val="accent6">
                    <a:lumMod val="75000"/>
                  </a:schemeClr>
                </a:solidFill>
                <a:latin typeface="Courier New Bold"/>
                <a:cs typeface="Courier New Bold"/>
              </a:rPr>
              <a:t>/local/include</a:t>
            </a:r>
          </a:p>
          <a:p>
            <a:r>
              <a:rPr lang="zh-CN" altLang="en-US" dirty="0"/>
              <a:t>更新链接器路径（</a:t>
            </a:r>
            <a:r>
              <a:rPr lang="en-GB" altLang="zh-CN" dirty="0"/>
              <a:t>linker paths</a:t>
            </a:r>
            <a:r>
              <a:rPr lang="zh-CN" altLang="en-US" dirty="0"/>
              <a:t>）</a:t>
            </a:r>
            <a:endParaRPr lang="en-GB" dirty="0"/>
          </a:p>
          <a:p>
            <a:pPr lvl="1"/>
            <a:r>
              <a:rPr lang="en-GB" b="1" dirty="0" err="1">
                <a:solidFill>
                  <a:schemeClr val="accent6">
                    <a:lumMod val="75000"/>
                  </a:schemeClr>
                </a:solidFill>
                <a:latin typeface="Courier New Bold"/>
                <a:cs typeface="Courier New Bold"/>
              </a:rPr>
              <a:t>sudo</a:t>
            </a:r>
            <a:r>
              <a:rPr lang="en-GB" b="1" dirty="0">
                <a:solidFill>
                  <a:schemeClr val="accent6">
                    <a:lumMod val="75000"/>
                  </a:schemeClr>
                </a:solidFill>
                <a:latin typeface="Courier New Bold"/>
                <a:cs typeface="Courier New Bold"/>
              </a:rPr>
              <a:t> </a:t>
            </a:r>
            <a:r>
              <a:rPr lang="en-GB" b="1" dirty="0" err="1">
                <a:solidFill>
                  <a:schemeClr val="accent6">
                    <a:lumMod val="75000"/>
                  </a:schemeClr>
                </a:solidFill>
                <a:latin typeface="Courier New Bold"/>
                <a:cs typeface="Courier New Bold"/>
              </a:rPr>
              <a:t>ldconfig</a:t>
            </a:r>
            <a:endParaRPr lang="en-GB" b="1" dirty="0">
              <a:solidFill>
                <a:schemeClr val="accent6">
                  <a:lumMod val="75000"/>
                </a:schemeClr>
              </a:solidFill>
              <a:latin typeface="Courier New Bold"/>
              <a:cs typeface="Courier New Bold"/>
            </a:endParaRPr>
          </a:p>
          <a:p>
            <a:r>
              <a:rPr lang="zh-CN" altLang="en-US" dirty="0"/>
              <a:t>重启然后运行 </a:t>
            </a:r>
            <a:r>
              <a:rPr lang="en-GB" b="1" dirty="0" err="1">
                <a:solidFill>
                  <a:schemeClr val="accent6">
                    <a:lumMod val="75000"/>
                  </a:schemeClr>
                </a:solidFill>
                <a:latin typeface="Courier New Bold"/>
                <a:cs typeface="Courier New Bold"/>
              </a:rPr>
              <a:t>clinfo</a:t>
            </a:r>
            <a:endParaRPr lang="en-GB" b="1" dirty="0">
              <a:solidFill>
                <a:schemeClr val="accent6">
                  <a:lumMod val="75000"/>
                </a:schemeClr>
              </a:solidFill>
              <a:latin typeface="Courier New Bold"/>
              <a:cs typeface="Courier New Bold"/>
            </a:endParaRPr>
          </a:p>
          <a:p>
            <a:pPr lvl="1"/>
            <a:r>
              <a:rPr lang="zh-CN" altLang="en-US" dirty="0"/>
              <a:t>你的</a:t>
            </a:r>
            <a:r>
              <a:rPr lang="en-GB" dirty="0"/>
              <a:t> CPU </a:t>
            </a:r>
            <a:r>
              <a:rPr lang="zh-CN" altLang="en-US" dirty="0"/>
              <a:t>就应该被列出了</a:t>
            </a:r>
            <a:endParaRPr lang="en-GB"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rmAutofit fontScale="90000"/>
          </a:bodyPr>
          <a:lstStyle/>
          <a:p>
            <a:r>
              <a:rPr lang="en-GB" dirty="0"/>
              <a:t>Matrix multiplication: sequential code</a:t>
            </a:r>
          </a:p>
        </p:txBody>
      </p:sp>
      <p:sp>
        <p:nvSpPr>
          <p:cNvPr id="3" name="Content Placeholder 2"/>
          <p:cNvSpPr>
            <a:spLocks noGrp="1"/>
          </p:cNvSpPr>
          <p:nvPr>
            <p:ph idx="1"/>
          </p:nvPr>
        </p:nvSpPr>
        <p:spPr>
          <a:xfrm>
            <a:off x="107504" y="1700808"/>
            <a:ext cx="8928992" cy="4425355"/>
          </a:xfrm>
        </p:spPr>
        <p:txBody>
          <a:bodyPr>
            <a:noAutofit/>
          </a:bodyPr>
          <a:lstStyle/>
          <a:p>
            <a:pPr marL="0" indent="0">
              <a:buNone/>
            </a:pPr>
            <a:r>
              <a:rPr lang="en-GB" sz="2000" b="1" dirty="0">
                <a:solidFill>
                  <a:schemeClr val="accent2"/>
                </a:solidFill>
                <a:latin typeface="Courier"/>
                <a:cs typeface="Courier"/>
              </a:rPr>
              <a:t>void</a:t>
            </a:r>
            <a:r>
              <a:rPr lang="en-GB" sz="2000" b="1" dirty="0">
                <a:latin typeface="Courier"/>
                <a:cs typeface="Courier"/>
              </a:rPr>
              <a:t> </a:t>
            </a:r>
            <a:r>
              <a:rPr lang="en-GB" sz="2000" b="1" dirty="0" err="1">
                <a:solidFill>
                  <a:schemeClr val="tx2">
                    <a:lumMod val="75000"/>
                  </a:schemeClr>
                </a:solidFill>
                <a:latin typeface="Courier"/>
                <a:cs typeface="Courier"/>
              </a:rPr>
              <a:t>mat_mul</a:t>
            </a:r>
            <a:r>
              <a:rPr lang="en-GB" sz="2000" b="1" dirty="0">
                <a:latin typeface="Courier"/>
                <a:cs typeface="Courier"/>
              </a:rPr>
              <a:t>(</a:t>
            </a:r>
            <a:r>
              <a:rPr lang="en-GB" sz="2000" b="1" dirty="0" err="1">
                <a:solidFill>
                  <a:schemeClr val="accent2"/>
                </a:solidFill>
                <a:latin typeface="Courier"/>
                <a:cs typeface="Courier"/>
              </a:rPr>
              <a:t>int</a:t>
            </a:r>
            <a:r>
              <a:rPr lang="en-GB" sz="2000" b="1" dirty="0">
                <a:latin typeface="Courier"/>
                <a:cs typeface="Courier"/>
              </a:rPr>
              <a:t> N, </a:t>
            </a:r>
            <a:r>
              <a:rPr lang="en-GB" sz="2000" b="1" dirty="0">
                <a:solidFill>
                  <a:schemeClr val="accent2"/>
                </a:solidFill>
                <a:latin typeface="Courier"/>
                <a:cs typeface="Courier"/>
              </a:rPr>
              <a:t>float</a:t>
            </a:r>
            <a:r>
              <a:rPr lang="en-GB" sz="2000" b="1" dirty="0">
                <a:latin typeface="Courier"/>
                <a:cs typeface="Courier"/>
              </a:rPr>
              <a:t> *A, </a:t>
            </a:r>
            <a:r>
              <a:rPr lang="en-GB" sz="2000" b="1" dirty="0">
                <a:solidFill>
                  <a:schemeClr val="accent2"/>
                </a:solidFill>
                <a:latin typeface="Courier"/>
                <a:cs typeface="Courier"/>
              </a:rPr>
              <a:t>float</a:t>
            </a:r>
            <a:r>
              <a:rPr lang="en-GB" sz="2000" b="1" dirty="0">
                <a:latin typeface="Courier"/>
                <a:cs typeface="Courier"/>
              </a:rPr>
              <a:t> *B, </a:t>
            </a:r>
            <a:r>
              <a:rPr lang="en-GB" sz="2000" b="1" dirty="0">
                <a:solidFill>
                  <a:schemeClr val="accent2"/>
                </a:solidFill>
                <a:latin typeface="Courier"/>
                <a:cs typeface="Courier"/>
              </a:rPr>
              <a:t>float</a:t>
            </a:r>
            <a:r>
              <a:rPr lang="en-GB" sz="2000" b="1" dirty="0">
                <a:latin typeface="Courier"/>
                <a:cs typeface="Courier"/>
              </a:rPr>
              <a:t> *C)</a:t>
            </a:r>
          </a:p>
          <a:p>
            <a:pPr marL="0" indent="0">
              <a:buNone/>
            </a:pPr>
            <a:r>
              <a:rPr lang="en-GB" sz="2000" b="1" dirty="0">
                <a:latin typeface="Courier"/>
                <a:cs typeface="Courier"/>
              </a:rPr>
              <a:t>{</a:t>
            </a:r>
          </a:p>
          <a:p>
            <a:pPr marL="0" indent="0">
              <a:buNone/>
            </a:pPr>
            <a:r>
              <a:rPr lang="en-GB" sz="2000" b="1" dirty="0">
                <a:latin typeface="Courier"/>
                <a:cs typeface="Courier"/>
              </a:rPr>
              <a:t>    </a:t>
            </a:r>
            <a:r>
              <a:rPr lang="en-GB" sz="2000" b="1" dirty="0" err="1">
                <a:solidFill>
                  <a:schemeClr val="accent2"/>
                </a:solidFill>
                <a:latin typeface="Courier"/>
                <a:cs typeface="Courier"/>
              </a:rPr>
              <a:t>int</a:t>
            </a:r>
            <a:r>
              <a:rPr lang="en-GB" sz="2000" b="1" dirty="0">
                <a:solidFill>
                  <a:schemeClr val="accent2"/>
                </a:solidFill>
                <a:latin typeface="Courier"/>
                <a:cs typeface="Courier"/>
              </a:rPr>
              <a:t> </a:t>
            </a:r>
            <a:r>
              <a:rPr lang="en-GB" sz="2000" b="1" dirty="0" err="1">
                <a:latin typeface="Courier"/>
                <a:cs typeface="Courier"/>
              </a:rPr>
              <a:t>i</a:t>
            </a:r>
            <a:r>
              <a:rPr lang="en-GB" sz="2000" b="1" dirty="0">
                <a:latin typeface="Courier"/>
                <a:cs typeface="Courier"/>
              </a:rPr>
              <a:t>, j, k;</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(i = 0; i &lt; N; i++) {</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(j = 0; j &lt; N; j++) {</a:t>
            </a:r>
          </a:p>
          <a:p>
            <a:pPr marL="0" indent="0">
              <a:buNone/>
            </a:pPr>
            <a:r>
              <a:rPr lang="en-GB" sz="2000" b="1" dirty="0">
                <a:latin typeface="Courier"/>
                <a:cs typeface="Courier"/>
              </a:rPr>
              <a:t>            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0.0f;</a:t>
            </a:r>
          </a:p>
          <a:p>
            <a:pPr marL="0" indent="0">
              <a:buNone/>
            </a:pPr>
            <a:r>
              <a:rPr lang="en-GB" sz="2000" b="1" dirty="0">
                <a:latin typeface="Courier"/>
                <a:cs typeface="Courier"/>
              </a:rPr>
              <a:t>            </a:t>
            </a:r>
            <a:r>
              <a:rPr lang="en-GB" sz="2000" b="1" dirty="0">
                <a:solidFill>
                  <a:schemeClr val="accent1"/>
                </a:solidFill>
                <a:latin typeface="Courier"/>
                <a:cs typeface="Courier"/>
              </a:rPr>
              <a:t>for</a:t>
            </a:r>
            <a:r>
              <a:rPr lang="en-GB" sz="2000" b="1" dirty="0">
                <a:latin typeface="Courier"/>
                <a:cs typeface="Courier"/>
              </a:rPr>
              <a:t> (k = 0; k &lt; N; k++) { </a:t>
            </a:r>
          </a:p>
          <a:p>
            <a:pPr marL="0" indent="0">
              <a:buNone/>
            </a:pPr>
            <a:r>
              <a:rPr lang="en-GB" sz="2000" b="1" dirty="0">
                <a:solidFill>
                  <a:schemeClr val="tx1">
                    <a:lumMod val="85000"/>
                  </a:schemeClr>
                </a:solidFill>
                <a:latin typeface="Courier"/>
                <a:cs typeface="Courier"/>
              </a:rPr>
              <a:t>              // C(i, j) = sum(over k) A(</a:t>
            </a:r>
            <a:r>
              <a:rPr lang="en-GB" sz="2000" b="1" dirty="0" err="1">
                <a:solidFill>
                  <a:schemeClr val="tx1">
                    <a:lumMod val="85000"/>
                  </a:schemeClr>
                </a:solidFill>
                <a:latin typeface="Courier"/>
                <a:cs typeface="Courier"/>
              </a:rPr>
              <a:t>i,k</a:t>
            </a:r>
            <a:r>
              <a:rPr lang="en-GB" sz="2000" b="1" dirty="0">
                <a:solidFill>
                  <a:schemeClr val="tx1">
                    <a:lumMod val="85000"/>
                  </a:schemeClr>
                </a:solidFill>
                <a:latin typeface="Courier"/>
                <a:cs typeface="Courier"/>
              </a:rPr>
              <a:t>) * B(</a:t>
            </a:r>
            <a:r>
              <a:rPr lang="en-GB" sz="2000" b="1" dirty="0" err="1">
                <a:solidFill>
                  <a:schemeClr val="tx1">
                    <a:lumMod val="85000"/>
                  </a:schemeClr>
                </a:solidFill>
                <a:latin typeface="Courier"/>
                <a:cs typeface="Courier"/>
              </a:rPr>
              <a:t>k,j</a:t>
            </a:r>
            <a:r>
              <a:rPr lang="en-GB" sz="2000" b="1" dirty="0">
                <a:solidFill>
                  <a:schemeClr val="tx1">
                    <a:lumMod val="85000"/>
                  </a:schemeClr>
                </a:solidFill>
                <a:latin typeface="Courier"/>
                <a:cs typeface="Courier"/>
              </a:rPr>
              <a:t>)</a:t>
            </a:r>
          </a:p>
          <a:p>
            <a:pPr marL="0" indent="0">
              <a:buNone/>
            </a:pPr>
            <a:r>
              <a:rPr lang="en-GB" sz="2000" b="1" dirty="0">
                <a:latin typeface="Courier"/>
                <a:cs typeface="Courier"/>
              </a:rPr>
              <a:t>              C[</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N+j</a:t>
            </a:r>
            <a:r>
              <a:rPr lang="en-GB" sz="2000" b="1" dirty="0">
                <a:latin typeface="Courier"/>
                <a:cs typeface="Courier"/>
              </a:rPr>
              <a:t>] += A[</a:t>
            </a:r>
            <a:r>
              <a:rPr lang="en-GB" sz="2000" b="1" dirty="0" err="1">
                <a:latin typeface="Courier"/>
                <a:cs typeface="Courier"/>
              </a:rPr>
              <a:t>i</a:t>
            </a:r>
            <a:r>
              <a:rPr lang="en-GB" sz="2000" b="1" dirty="0">
                <a:latin typeface="Courier"/>
                <a:cs typeface="Courier"/>
              </a:rPr>
              <a:t>*</a:t>
            </a:r>
            <a:r>
              <a:rPr lang="en-GB" sz="2000" b="1" dirty="0" err="1">
                <a:latin typeface="Courier"/>
                <a:cs typeface="Courier"/>
              </a:rPr>
              <a:t>N+k</a:t>
            </a:r>
            <a:r>
              <a:rPr lang="en-GB" sz="2000" b="1" dirty="0">
                <a:latin typeface="Courier"/>
                <a:cs typeface="Courier"/>
              </a:rPr>
              <a:t>] * B[k*</a:t>
            </a:r>
            <a:r>
              <a:rPr lang="en-GB" sz="2000" b="1" dirty="0" err="1">
                <a:latin typeface="Courier"/>
                <a:cs typeface="Courier"/>
              </a:rPr>
              <a:t>N+j</a:t>
            </a:r>
            <a:r>
              <a:rPr lang="en-GB" sz="2000" b="1" dirty="0">
                <a:latin typeface="Courier"/>
                <a:cs typeface="Courier"/>
              </a:rPr>
              <a:t>];</a:t>
            </a:r>
          </a:p>
          <a:p>
            <a:pPr marL="0" indent="0">
              <a:buNone/>
            </a:pPr>
            <a:r>
              <a:rPr lang="en-GB" sz="2000" b="1" dirty="0">
                <a:latin typeface="Courier"/>
                <a:cs typeface="Courier"/>
              </a:rPr>
              <a:t>            }</a:t>
            </a:r>
          </a:p>
          <a:p>
            <a:pPr marL="0" indent="0">
              <a:buNone/>
            </a:pPr>
            <a:r>
              <a:rPr lang="en-GB" sz="2000" b="1" dirty="0">
                <a:latin typeface="Courier"/>
                <a:cs typeface="Courier"/>
              </a:rPr>
              <a:t>        }</a:t>
            </a:r>
          </a:p>
          <a:p>
            <a:pPr marL="0" indent="0">
              <a:buNone/>
            </a:pPr>
            <a:r>
              <a:rPr lang="en-GB" sz="2000" b="1" dirty="0">
                <a:latin typeface="Courier"/>
                <a:cs typeface="Courier"/>
              </a:rPr>
              <a:t>    }</a:t>
            </a:r>
          </a:p>
          <a:p>
            <a:pPr marL="0" indent="0">
              <a:buNone/>
            </a:pPr>
            <a:r>
              <a:rPr lang="en-GB" sz="2000" b="1" dirty="0">
                <a:latin typeface="Courier"/>
                <a:cs typeface="Courier"/>
              </a:rPr>
              <a:t>}</a:t>
            </a:r>
          </a:p>
        </p:txBody>
      </p:sp>
      <p:sp>
        <p:nvSpPr>
          <p:cNvPr id="4" name="TextBox 3"/>
          <p:cNvSpPr txBox="1"/>
          <p:nvPr/>
        </p:nvSpPr>
        <p:spPr>
          <a:xfrm>
            <a:off x="1475656" y="5940569"/>
            <a:ext cx="6796604" cy="584775"/>
          </a:xfrm>
          <a:prstGeom prst="rect">
            <a:avLst/>
          </a:prstGeom>
          <a:noFill/>
        </p:spPr>
        <p:txBody>
          <a:bodyPr wrap="none" rtlCol="0">
            <a:spAutoFit/>
          </a:bodyPr>
          <a:lstStyle/>
          <a:p>
            <a:r>
              <a:rPr lang="en-GB" sz="3200" dirty="0">
                <a:solidFill>
                  <a:schemeClr val="accent3"/>
                </a:solidFill>
                <a:latin typeface="+mj-lt"/>
              </a:rPr>
              <a:t>We turn this into an OpenCL kernel!</a:t>
            </a:r>
          </a:p>
        </p:txBody>
      </p:sp>
    </p:spTree>
    <p:extLst>
      <p:ext uri="{BB962C8B-B14F-4D97-AF65-F5344CB8AC3E}">
        <p14:creationId xmlns:p14="http://schemas.microsoft.com/office/powerpoint/2010/main" val="422757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(1/2)</a:t>
            </a:r>
          </a:p>
        </p:txBody>
      </p:sp>
      <p:sp>
        <p:nvSpPr>
          <p:cNvPr id="3" name="Content Placeholder 2"/>
          <p:cNvSpPr>
            <a:spLocks noGrp="1"/>
          </p:cNvSpPr>
          <p:nvPr>
            <p:ph idx="1"/>
          </p:nvPr>
        </p:nvSpPr>
        <p:spPr>
          <a:xfrm>
            <a:off x="107504" y="1700808"/>
            <a:ext cx="9036496" cy="4425355"/>
          </a:xfrm>
        </p:spPr>
        <p:txBody>
          <a:bodyPr>
            <a:normAutofit fontScale="70000" lnSpcReduction="20000"/>
          </a:bodyPr>
          <a:lstStyle/>
          <a:p>
            <a:pPr marL="0" indent="0">
              <a:buNone/>
            </a:pPr>
            <a:r>
              <a:rPr lang="en-GB" b="1" dirty="0">
                <a:solidFill>
                  <a:schemeClr val="accent2"/>
                </a:solidFill>
                <a:latin typeface="Courier New Bold"/>
              </a:rPr>
              <a:t>void</a:t>
            </a:r>
            <a:r>
              <a:rPr lang="en-GB" b="1" dirty="0">
                <a:latin typeface="Courier New Bold"/>
              </a:rPr>
              <a:t> </a:t>
            </a:r>
            <a:r>
              <a:rPr lang="en-GB" b="1" dirty="0" err="1">
                <a:solidFill>
                  <a:schemeClr val="tx2">
                    <a:lumMod val="75000"/>
                  </a:schemeClr>
                </a:solidFill>
                <a:latin typeface="Courier New Bold"/>
              </a:rPr>
              <a:t>mat_mul</a:t>
            </a:r>
            <a:r>
              <a:rPr lang="en-GB" b="1" dirty="0">
                <a:latin typeface="Courier New Bold"/>
              </a:rPr>
              <a:t>(</a:t>
            </a:r>
            <a:r>
              <a:rPr lang="en-GB" b="1" dirty="0" err="1">
                <a:solidFill>
                  <a:schemeClr val="accent2"/>
                </a:solidFill>
                <a:latin typeface="Courier New Bold"/>
              </a:rPr>
              <a:t>int</a:t>
            </a:r>
            <a:r>
              <a:rPr lang="en-GB" b="1" dirty="0">
                <a:latin typeface="Courier New Bold"/>
              </a:rPr>
              <a:t> N, </a:t>
            </a:r>
            <a:r>
              <a:rPr lang="en-GB" b="1" dirty="0">
                <a:solidFill>
                  <a:schemeClr val="accent2"/>
                </a:solidFill>
                <a:latin typeface="Courier New Bold"/>
              </a:rPr>
              <a:t>float</a:t>
            </a:r>
            <a:r>
              <a:rPr lang="en-GB" b="1" dirty="0">
                <a:latin typeface="Courier New Bold"/>
              </a:rPr>
              <a:t> *A, </a:t>
            </a:r>
            <a:r>
              <a:rPr lang="en-GB" b="1" dirty="0">
                <a:solidFill>
                  <a:schemeClr val="accent2"/>
                </a:solidFill>
                <a:latin typeface="Courier New Bold"/>
              </a:rPr>
              <a:t>float</a:t>
            </a:r>
            <a:r>
              <a:rPr lang="en-GB" b="1" dirty="0">
                <a:latin typeface="Courier New Bold"/>
              </a:rPr>
              <a:t> *B, </a:t>
            </a:r>
            <a:r>
              <a:rPr lang="en-GB" b="1" dirty="0">
                <a:solidFill>
                  <a:schemeClr val="accent2"/>
                </a:solidFill>
                <a:latin typeface="Courier New Bold"/>
              </a:rPr>
              <a:t>float</a:t>
            </a:r>
            <a:r>
              <a:rPr lang="en-GB" b="1" dirty="0">
                <a:latin typeface="Courier New Bold"/>
              </a:rPr>
              <a:t> *C)</a:t>
            </a:r>
          </a:p>
          <a:p>
            <a:pPr marL="0" indent="0">
              <a:buNone/>
            </a:pPr>
            <a:r>
              <a:rPr lang="en-GB" b="1" dirty="0">
                <a:latin typeface="Courier New Bold"/>
              </a:rPr>
              <a:t>{</a:t>
            </a:r>
          </a:p>
          <a:p>
            <a:pPr marL="0" indent="0">
              <a:buNone/>
            </a:pPr>
            <a:r>
              <a:rPr lang="en-GB" b="1" dirty="0">
                <a:latin typeface="Courier New Bold"/>
              </a:rPr>
              <a:t>    </a:t>
            </a:r>
            <a:r>
              <a:rPr lang="en-GB" b="1" dirty="0" err="1">
                <a:solidFill>
                  <a:schemeClr val="accent2"/>
                </a:solidFill>
                <a:latin typeface="Courier New Bold"/>
              </a:rPr>
              <a:t>int</a:t>
            </a:r>
            <a:r>
              <a:rPr lang="en-GB" b="1" dirty="0">
                <a:solidFill>
                  <a:schemeClr val="accent2"/>
                </a:solidFill>
                <a:latin typeface="Courier New Bold"/>
              </a:rPr>
              <a:t> </a:t>
            </a:r>
            <a:r>
              <a:rPr lang="en-GB" b="1" dirty="0" err="1">
                <a:latin typeface="Courier New Bold"/>
              </a:rPr>
              <a:t>i</a:t>
            </a:r>
            <a:r>
              <a:rPr lang="en-GB" b="1" dirty="0">
                <a:latin typeface="Courier New Bold"/>
              </a:rPr>
              <a:t>, j, k;</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a:t>
            </a:r>
            <a:r>
              <a:rPr lang="en-GB" b="1" dirty="0" err="1">
                <a:latin typeface="Courier New Bold"/>
              </a:rPr>
              <a:t>i</a:t>
            </a:r>
            <a:r>
              <a:rPr lang="en-GB" b="1" dirty="0">
                <a:latin typeface="Courier New Bold"/>
              </a:rPr>
              <a:t> = 0; </a:t>
            </a:r>
            <a:r>
              <a:rPr lang="en-GB" b="1" dirty="0" err="1">
                <a:latin typeface="Courier New Bold"/>
              </a:rPr>
              <a:t>i</a:t>
            </a:r>
            <a:r>
              <a:rPr lang="en-GB" b="1" dirty="0">
                <a:latin typeface="Courier New Bold"/>
              </a:rPr>
              <a:t> &lt; N; </a:t>
            </a:r>
            <a:r>
              <a:rPr lang="en-GB" b="1" dirty="0" err="1">
                <a:latin typeface="Courier New Bold"/>
              </a:rPr>
              <a:t>i</a:t>
            </a:r>
            <a:r>
              <a:rPr lang="en-GB" b="1" dirty="0">
                <a:latin typeface="Courier New Bold"/>
              </a:rPr>
              <a:t>++) {</a:t>
            </a: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(j = 0; j &lt; N; j++) {</a:t>
            </a:r>
          </a:p>
          <a:p>
            <a:pPr marL="0" indent="0">
              <a:buNone/>
            </a:pPr>
            <a:r>
              <a:rPr lang="en-GB" b="1" dirty="0">
                <a:latin typeface="Courier New Bold"/>
              </a:rPr>
              <a:t>        </a:t>
            </a:r>
            <a:r>
              <a:rPr lang="en-GB" b="1" dirty="0">
                <a:solidFill>
                  <a:schemeClr val="tx1">
                    <a:lumMod val="85000"/>
                  </a:schemeClr>
                </a:solidFill>
                <a:latin typeface="Courier New Bold"/>
              </a:rPr>
              <a:t>// C(</a:t>
            </a:r>
            <a:r>
              <a:rPr lang="en-GB" b="1" dirty="0" err="1">
                <a:solidFill>
                  <a:schemeClr val="tx1">
                    <a:lumMod val="85000"/>
                  </a:schemeClr>
                </a:solidFill>
                <a:latin typeface="Courier New Bold"/>
              </a:rPr>
              <a:t>i</a:t>
            </a:r>
            <a:r>
              <a:rPr lang="en-GB" b="1" dirty="0">
                <a:solidFill>
                  <a:schemeClr val="tx1">
                    <a:lumMod val="85000"/>
                  </a:schemeClr>
                </a:solidFill>
                <a:latin typeface="Courier New Bold"/>
              </a:rPr>
              <a:t>, j) = sum(over k) A(</a:t>
            </a:r>
            <a:r>
              <a:rPr lang="en-GB" b="1" dirty="0" err="1">
                <a:solidFill>
                  <a:schemeClr val="tx1">
                    <a:lumMod val="85000"/>
                  </a:schemeClr>
                </a:solidFill>
                <a:latin typeface="Courier New Bold"/>
              </a:rPr>
              <a:t>i,k</a:t>
            </a:r>
            <a:r>
              <a:rPr lang="en-GB" b="1" dirty="0">
                <a:solidFill>
                  <a:schemeClr val="tx1">
                    <a:lumMod val="85000"/>
                  </a:schemeClr>
                </a:solidFill>
                <a:latin typeface="Courier New Bold"/>
              </a:rPr>
              <a:t>) * B(</a:t>
            </a:r>
            <a:r>
              <a:rPr lang="en-GB" b="1" dirty="0" err="1">
                <a:solidFill>
                  <a:schemeClr val="tx1">
                    <a:lumMod val="85000"/>
                  </a:schemeClr>
                </a:solidFill>
                <a:latin typeface="Courier New Bold"/>
              </a:rPr>
              <a:t>k,j</a:t>
            </a:r>
            <a:r>
              <a:rPr lang="en-GB" b="1" dirty="0">
                <a:solidFill>
                  <a:schemeClr val="tx1">
                    <a:lumMod val="85000"/>
                  </a:schemeClr>
                </a:solidFill>
                <a:latin typeface="Courier New Bold"/>
              </a:rPr>
              <a:t>)</a:t>
            </a:r>
            <a:endParaRPr lang="en-GB" b="1" dirty="0">
              <a:latin typeface="Courier New Bold"/>
            </a:endParaRPr>
          </a:p>
          <a:p>
            <a:pPr marL="0" indent="0">
              <a:buNone/>
            </a:pPr>
            <a:r>
              <a:rPr lang="en-GB" b="1" dirty="0">
                <a:latin typeface="Courier New Bold"/>
              </a:rPr>
              <a:t>        </a:t>
            </a:r>
            <a:r>
              <a:rPr lang="en-GB" b="1" dirty="0">
                <a:solidFill>
                  <a:schemeClr val="accent1"/>
                </a:solidFill>
                <a:latin typeface="Courier New Bold"/>
              </a:rPr>
              <a:t>for</a:t>
            </a:r>
            <a:r>
              <a:rPr lang="en-GB" b="1" dirty="0">
                <a:latin typeface="Courier New Bold"/>
              </a:rPr>
              <a:t> (k = 0; k &lt; N; k++) {  </a:t>
            </a:r>
            <a:endParaRPr lang="en-GB" b="1" dirty="0">
              <a:solidFill>
                <a:schemeClr val="tx1">
                  <a:lumMod val="85000"/>
                </a:schemeClr>
              </a:solidFill>
              <a:latin typeface="Courier New Bold"/>
            </a:endParaRPr>
          </a:p>
          <a:p>
            <a:pPr marL="0" indent="0">
              <a:buNone/>
            </a:pPr>
            <a:r>
              <a:rPr lang="en-GB" b="1" dirty="0">
                <a:latin typeface="Courier New Bold"/>
              </a:rPr>
              <a:t>          C[</a:t>
            </a:r>
            <a:r>
              <a:rPr lang="en-GB" b="1" dirty="0" err="1">
                <a:latin typeface="Courier New Bold"/>
              </a:rPr>
              <a:t>i</a:t>
            </a:r>
            <a:r>
              <a:rPr lang="en-GB" b="1" dirty="0">
                <a:latin typeface="Courier New Bold"/>
              </a:rPr>
              <a:t>*</a:t>
            </a:r>
            <a:r>
              <a:rPr lang="en-GB" b="1" dirty="0" err="1">
                <a:latin typeface="Courier New Bold"/>
              </a:rPr>
              <a:t>N+j</a:t>
            </a:r>
            <a:r>
              <a:rPr lang="en-GB" b="1" dirty="0">
                <a:latin typeface="Courier New Bold"/>
              </a:rPr>
              <a:t>] += A[</a:t>
            </a:r>
            <a:r>
              <a:rPr lang="en-GB" b="1" dirty="0" err="1">
                <a:latin typeface="Courier New Bold"/>
              </a:rPr>
              <a:t>i</a:t>
            </a:r>
            <a:r>
              <a:rPr lang="en-GB" b="1" dirty="0">
                <a:latin typeface="Courier New Bold"/>
              </a:rPr>
              <a:t>*</a:t>
            </a:r>
            <a:r>
              <a:rPr lang="en-GB" b="1" dirty="0" err="1">
                <a:latin typeface="Courier New Bold"/>
              </a:rPr>
              <a:t>N+k</a:t>
            </a:r>
            <a:r>
              <a:rPr lang="en-GB" b="1" dirty="0">
                <a:latin typeface="Courier New Bold"/>
              </a:rPr>
              <a:t>] * B[k*</a:t>
            </a:r>
            <a:r>
              <a:rPr lang="en-GB" b="1" dirty="0" err="1">
                <a:latin typeface="Courier New Bold"/>
              </a:rPr>
              <a:t>N+j</a:t>
            </a:r>
            <a:r>
              <a:rPr lang="en-GB" b="1" dirty="0">
                <a:latin typeface="Courier New Bold"/>
              </a:rPr>
              <a:t>];</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    }</a:t>
            </a:r>
          </a:p>
          <a:p>
            <a:pPr marL="0" indent="0">
              <a:buNone/>
            </a:pPr>
            <a:r>
              <a:rPr lang="en-GB" b="1" dirty="0">
                <a:latin typeface="Courier New Bold"/>
              </a:rPr>
              <a:t>}</a:t>
            </a:r>
          </a:p>
        </p:txBody>
      </p:sp>
      <p:sp>
        <p:nvSpPr>
          <p:cNvPr id="6" name="TextBox 5"/>
          <p:cNvSpPr txBox="1"/>
          <p:nvPr/>
        </p:nvSpPr>
        <p:spPr>
          <a:xfrm>
            <a:off x="10958" y="1052736"/>
            <a:ext cx="8964488" cy="1015663"/>
          </a:xfrm>
          <a:prstGeom prst="rect">
            <a:avLst/>
          </a:prstGeom>
          <a:solidFill>
            <a:schemeClr val="bg1"/>
          </a:solidFill>
          <a:ln>
            <a:solidFill>
              <a:schemeClr val="accent4"/>
            </a:solidFill>
          </a:ln>
        </p:spPr>
        <p:txBody>
          <a:bodyPr wrap="square" rtlCol="0">
            <a:spAutoFit/>
          </a:bodyPr>
          <a:lstStyle/>
          <a:p>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p:txBody>
      </p:sp>
      <p:sp>
        <p:nvSpPr>
          <p:cNvPr id="10" name="TextBox 9"/>
          <p:cNvSpPr txBox="1"/>
          <p:nvPr/>
        </p:nvSpPr>
        <p:spPr>
          <a:xfrm>
            <a:off x="4355976" y="5085184"/>
            <a:ext cx="3930606" cy="707886"/>
          </a:xfrm>
          <a:prstGeom prst="rect">
            <a:avLst/>
          </a:prstGeom>
          <a:noFill/>
        </p:spPr>
        <p:txBody>
          <a:bodyPr wrap="square" rtlCol="0">
            <a:spAutoFit/>
          </a:bodyPr>
          <a:lstStyle/>
          <a:p>
            <a:r>
              <a:rPr lang="en-GB" sz="2000" b="1" dirty="0">
                <a:solidFill>
                  <a:schemeClr val="accent2"/>
                </a:solidFill>
                <a:latin typeface="+mj-lt"/>
              </a:rPr>
              <a:t>Mark as a kernel function and specify memory qualifiers</a:t>
            </a:r>
          </a:p>
        </p:txBody>
      </p:sp>
    </p:spTree>
    <p:extLst>
      <p:ext uri="{BB962C8B-B14F-4D97-AF65-F5344CB8AC3E}">
        <p14:creationId xmlns:p14="http://schemas.microsoft.com/office/powerpoint/2010/main" val="307328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64" y="1194454"/>
            <a:ext cx="9144000" cy="5114866"/>
          </a:xfrm>
        </p:spPr>
        <p:txBody>
          <a:bodyPr>
            <a:no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j, k;</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a:t>
            </a:r>
            <a:r>
              <a:rPr lang="en-GB" sz="2000" b="1" dirty="0" err="1">
                <a:latin typeface="Courier New Bold"/>
              </a:rPr>
              <a:t>i</a:t>
            </a:r>
            <a:r>
              <a:rPr lang="en-GB" sz="2000" b="1" dirty="0">
                <a:latin typeface="Courier New Bold"/>
              </a:rPr>
              <a:t> = 0; </a:t>
            </a:r>
            <a:r>
              <a:rPr lang="en-GB" sz="2000" b="1" dirty="0" err="1">
                <a:latin typeface="Courier New Bold"/>
              </a:rPr>
              <a:t>i</a:t>
            </a:r>
            <a:r>
              <a:rPr lang="en-GB" sz="2000" b="1" dirty="0">
                <a:latin typeface="Courier New Bold"/>
              </a:rPr>
              <a:t> &lt; N; </a:t>
            </a:r>
            <a:r>
              <a:rPr lang="en-GB" sz="2000" b="1" dirty="0" err="1">
                <a:latin typeface="Courier New Bold"/>
              </a:rPr>
              <a:t>i</a:t>
            </a:r>
            <a:r>
              <a:rPr lang="en-GB" sz="2000" b="1" dirty="0">
                <a:latin typeface="Courier New Bold"/>
              </a:rPr>
              <a:t>++) {</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(j = 0; j &lt; N; j++) {</a:t>
            </a: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 </a:t>
            </a:r>
          </a:p>
          <a:p>
            <a:pPr marL="0" indent="0">
              <a:buNone/>
            </a:pPr>
            <a:r>
              <a:rPr lang="en-GB" sz="2000" b="1" dirty="0">
                <a:solidFill>
                  <a:schemeClr val="tx1">
                    <a:lumMod val="85000"/>
                  </a:schemeClr>
                </a:solidFill>
                <a:latin typeface="Courier New Bold"/>
              </a:rPr>
              <a:t>                //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a:solidFill>
                  <a:schemeClr val="tx1">
                    <a:lumMod val="85000"/>
                  </a:schemeClr>
                </a:solidFill>
                <a:latin typeface="Courier New Bold"/>
              </a:rPr>
              <a:t>)</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        }</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OpenCL kernel (2/2)</a:t>
            </a:r>
          </a:p>
        </p:txBody>
      </p:sp>
      <p:sp>
        <p:nvSpPr>
          <p:cNvPr id="6" name="TextBox 5"/>
          <p:cNvSpPr txBox="1"/>
          <p:nvPr/>
        </p:nvSpPr>
        <p:spPr>
          <a:xfrm>
            <a:off x="611560" y="3068960"/>
            <a:ext cx="4968552" cy="707886"/>
          </a:xfrm>
          <a:prstGeom prst="rect">
            <a:avLst/>
          </a:prstGeom>
          <a:solidFill>
            <a:schemeClr val="bg1"/>
          </a:solidFill>
          <a:ln>
            <a:solidFill>
              <a:schemeClr val="accent4"/>
            </a:solidFill>
          </a:ln>
        </p:spPr>
        <p:txBody>
          <a:bodyPr wrap="square" rtlCol="0">
            <a:spAutoFit/>
          </a:bodyPr>
          <a:lstStyle/>
          <a:p>
            <a:r>
              <a:rPr lang="en-GB" sz="2000" b="1" dirty="0">
                <a:latin typeface="Courier New Bold"/>
              </a:rPr>
              <a:t>i = </a:t>
            </a:r>
            <a:r>
              <a:rPr lang="en-GB" sz="2000" b="1" dirty="0" err="1">
                <a:solidFill>
                  <a:schemeClr val="tx2">
                    <a:lumMod val="75000"/>
                  </a:schemeClr>
                </a:solidFill>
                <a:latin typeface="Courier New Bold"/>
              </a:rPr>
              <a:t>get_global_id</a:t>
            </a:r>
            <a:r>
              <a:rPr lang="en-GB" sz="2000" b="1" dirty="0">
                <a:latin typeface="Courier New Bold"/>
              </a:rPr>
              <a:t>(0);</a:t>
            </a:r>
          </a:p>
          <a:p>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p:txBody>
      </p:sp>
      <p:sp>
        <p:nvSpPr>
          <p:cNvPr id="10" name="TextBox 9"/>
          <p:cNvSpPr txBox="1"/>
          <p:nvPr/>
        </p:nvSpPr>
        <p:spPr>
          <a:xfrm>
            <a:off x="5213394" y="5455120"/>
            <a:ext cx="3930606" cy="707886"/>
          </a:xfrm>
          <a:prstGeom prst="rect">
            <a:avLst/>
          </a:prstGeom>
          <a:noFill/>
        </p:spPr>
        <p:txBody>
          <a:bodyPr wrap="square" rtlCol="0">
            <a:spAutoFit/>
          </a:bodyPr>
          <a:lstStyle/>
          <a:p>
            <a:r>
              <a:rPr lang="en-GB" sz="2000" b="1" dirty="0">
                <a:solidFill>
                  <a:schemeClr val="accent2"/>
                </a:solidFill>
                <a:latin typeface="+mj-lt"/>
              </a:rPr>
              <a:t>Remove outer loops and set work-item co-ordinates</a:t>
            </a:r>
          </a:p>
        </p:txBody>
      </p:sp>
      <p:sp>
        <p:nvSpPr>
          <p:cNvPr id="7" name="TextBox 6"/>
          <p:cNvSpPr txBox="1"/>
          <p:nvPr/>
        </p:nvSpPr>
        <p:spPr>
          <a:xfrm>
            <a:off x="467544" y="5298910"/>
            <a:ext cx="1656184" cy="707886"/>
          </a:xfrm>
          <a:prstGeom prst="rect">
            <a:avLst/>
          </a:prstGeom>
          <a:solidFill>
            <a:schemeClr val="bg1"/>
          </a:solidFill>
          <a:ln>
            <a:noFill/>
          </a:ln>
        </p:spPr>
        <p:txBody>
          <a:bodyPr wrap="square" rtlCol="0">
            <a:spAutoFit/>
          </a:bodyPr>
          <a:lstStyle/>
          <a:p>
            <a:endParaRPr lang="en-GB" sz="2000" b="1" dirty="0">
              <a:latin typeface="Courier New Bold"/>
            </a:endParaRPr>
          </a:p>
          <a:p>
            <a:endParaRPr lang="en-GB" sz="2000" b="1" dirty="0">
              <a:latin typeface="Courier New Bold"/>
            </a:endParaRPr>
          </a:p>
        </p:txBody>
      </p:sp>
    </p:spTree>
    <p:extLst>
      <p:ext uri="{BB962C8B-B14F-4D97-AF65-F5344CB8AC3E}">
        <p14:creationId xmlns:p14="http://schemas.microsoft.com/office/powerpoint/2010/main" val="8336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700808"/>
            <a:ext cx="8928992" cy="4425355"/>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mat_mul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*C)</a:t>
            </a:r>
          </a:p>
          <a:p>
            <a:pPr marL="0" indent="0">
              <a:buNone/>
            </a:pPr>
            <a:r>
              <a:rPr lang="en-GB" sz="2000" b="1" dirty="0">
                <a:latin typeface="Courier New Bold"/>
              </a:rPr>
              <a:t>{</a:t>
            </a:r>
          </a:p>
          <a:p>
            <a:pPr marL="0" inden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j, k;</a:t>
            </a:r>
          </a:p>
          <a:p>
            <a:pPr marL="0" indent="0">
              <a:buNone/>
            </a:pPr>
            <a:r>
              <a:rPr lang="en-GB" sz="2000" b="1" dirty="0">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None/>
            </a:pPr>
            <a:r>
              <a:rPr lang="en-GB" sz="2000" b="1" dirty="0">
                <a:latin typeface="Courier New Bold"/>
              </a:rPr>
              <a:t>    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None/>
            </a:pPr>
            <a:r>
              <a:rPr lang="en-GB" sz="2000" b="1" dirty="0">
                <a:solidFill>
                  <a:schemeClr val="tx1">
                    <a:lumMod val="85000"/>
                  </a:schemeClr>
                </a:solidFill>
                <a:latin typeface="Courier New Bold"/>
              </a:rPr>
              <a:t>    // C(</a:t>
            </a:r>
            <a:r>
              <a:rPr lang="en-GB" sz="2000" b="1" dirty="0" err="1">
                <a:solidFill>
                  <a:schemeClr val="tx1">
                    <a:lumMod val="85000"/>
                  </a:schemeClr>
                </a:solidFill>
                <a:latin typeface="Courier New Bold"/>
              </a:rPr>
              <a:t>i</a:t>
            </a:r>
            <a:r>
              <a:rPr lang="en-GB" sz="2000" b="1" dirty="0">
                <a:solidFill>
                  <a:schemeClr val="tx1">
                    <a:lumMod val="85000"/>
                  </a:schemeClr>
                </a:solidFill>
                <a:latin typeface="Courier New Bold"/>
              </a:rPr>
              <a:t>, j) = sum(over k) A(</a:t>
            </a:r>
            <a:r>
              <a:rPr lang="en-GB" sz="2000" b="1" dirty="0" err="1">
                <a:solidFill>
                  <a:schemeClr val="tx1">
                    <a:lumMod val="85000"/>
                  </a:schemeClr>
                </a:solidFill>
                <a:latin typeface="Courier New Bold"/>
              </a:rPr>
              <a:t>i,k</a:t>
            </a:r>
            <a:r>
              <a:rPr lang="en-GB" sz="2000" b="1" dirty="0">
                <a:solidFill>
                  <a:schemeClr val="tx1">
                    <a:lumMod val="85000"/>
                  </a:schemeClr>
                </a:solidFill>
                <a:latin typeface="Courier New Bold"/>
              </a:rPr>
              <a:t>) * B(</a:t>
            </a:r>
            <a:r>
              <a:rPr lang="en-GB" sz="2000" b="1" dirty="0" err="1">
                <a:solidFill>
                  <a:schemeClr val="tx1">
                    <a:lumMod val="85000"/>
                  </a:schemeClr>
                </a:solidFill>
                <a:latin typeface="Courier New Bold"/>
              </a:rPr>
              <a:t>k,j</a:t>
            </a:r>
            <a:r>
              <a:rPr lang="en-GB" sz="2000" b="1" dirty="0">
                <a:solidFill>
                  <a:schemeClr val="tx1">
                    <a:lumMod val="85000"/>
                  </a:schemeClr>
                </a:solidFill>
                <a:latin typeface="Courier New Bold"/>
              </a:rPr>
              <a:t>)</a:t>
            </a:r>
            <a:endParaRPr lang="en-GB" sz="2000" b="1" dirty="0">
              <a:latin typeface="Courier New Bold"/>
            </a:endParaRPr>
          </a:p>
          <a:p>
            <a:pPr marL="0" inden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 * B[k*</a:t>
            </a:r>
            <a:r>
              <a:rPr lang="en-GB" sz="2000" b="1" dirty="0" err="1">
                <a:latin typeface="Courier New Bold"/>
              </a:rPr>
              <a:t>N+j</a:t>
            </a:r>
            <a:r>
              <a:rPr lang="en-GB" sz="2000" b="1" dirty="0">
                <a:latin typeface="Courier New Bold"/>
              </a:rPr>
              <a:t>];</a:t>
            </a:r>
          </a:p>
          <a:p>
            <a:pPr marL="0" indent="0">
              <a:buNone/>
            </a:pPr>
            <a:r>
              <a:rPr lang="en-GB" sz="2000" b="1" dirty="0">
                <a:latin typeface="Courier New Bold"/>
              </a:rPr>
              <a:t>    }</a:t>
            </a:r>
          </a:p>
          <a:p>
            <a:pPr marL="0" indent="0">
              <a:buNone/>
            </a:pPr>
            <a:r>
              <a:rPr lang="en-GB" sz="2000" b="1" dirty="0">
                <a:latin typeface="Courier New Bold"/>
              </a:rPr>
              <a:t>}</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a:t>
            </a:r>
          </a:p>
        </p:txBody>
      </p:sp>
    </p:spTree>
    <p:extLst>
      <p:ext uri="{BB962C8B-B14F-4D97-AF65-F5344CB8AC3E}">
        <p14:creationId xmlns:p14="http://schemas.microsoft.com/office/powerpoint/2010/main" val="1362007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24434"/>
            <a:ext cx="3491880" cy="3744416"/>
          </a:xfrm>
        </p:spPr>
        <p:txBody>
          <a:bodyPr>
            <a:normAutofit/>
          </a:bodyPr>
          <a:lstStyle/>
          <a:p>
            <a:pPr marL="0" indent="0">
              <a:buNone/>
            </a:pPr>
            <a:r>
              <a:rPr lang="en-GB" sz="2000" b="1" dirty="0">
                <a:solidFill>
                  <a:schemeClr val="accent4"/>
                </a:solidFill>
                <a:latin typeface="Courier New Bold"/>
              </a:rPr>
              <a:t>__kernel </a:t>
            </a:r>
            <a:r>
              <a:rPr lang="en-GB" sz="2000" b="1" dirty="0">
                <a:solidFill>
                  <a:schemeClr val="accent2"/>
                </a:solidFill>
                <a:latin typeface="Courier New Bold"/>
              </a:rPr>
              <a:t>void</a:t>
            </a:r>
            <a:r>
              <a:rPr lang="en-GB" sz="2000" b="1" dirty="0">
                <a:latin typeface="Courier New Bold"/>
              </a:rPr>
              <a:t> </a:t>
            </a:r>
            <a:r>
              <a:rPr lang="en-GB" sz="2000" b="1" dirty="0" err="1">
                <a:solidFill>
                  <a:schemeClr val="tx2">
                    <a:lumMod val="75000"/>
                  </a:schemeClr>
                </a:solidFill>
                <a:latin typeface="Courier New Bold"/>
              </a:rPr>
              <a:t>mmul</a:t>
            </a:r>
            <a:r>
              <a:rPr lang="en-GB" sz="2000" b="1" dirty="0">
                <a:latin typeface="Courier New Bold"/>
              </a:rPr>
              <a:t>(</a:t>
            </a:r>
          </a:p>
          <a:p>
            <a:pPr marL="0" indent="0">
              <a:buNone/>
            </a:pPr>
            <a:r>
              <a:rPr lang="en-GB" sz="2000" b="1" dirty="0">
                <a:solidFill>
                  <a:schemeClr val="accent2"/>
                </a:solidFill>
                <a:latin typeface="Courier New Bold"/>
              </a:rPr>
              <a:t>   </a:t>
            </a:r>
            <a:r>
              <a:rPr lang="en-GB" sz="2000" b="1" dirty="0" err="1">
                <a:solidFill>
                  <a:schemeClr val="accent2"/>
                </a:solidFill>
                <a:latin typeface="Courier New Bold"/>
              </a:rPr>
              <a:t>const</a:t>
            </a:r>
            <a:r>
              <a:rPr lang="en-GB" sz="2000" b="1" dirty="0">
                <a:solidFill>
                  <a:schemeClr val="accent2"/>
                </a:solidFill>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N,</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*A,</a:t>
            </a:r>
          </a:p>
          <a:p>
            <a:pPr marL="0" indent="0">
              <a:buNone/>
            </a:pPr>
            <a:r>
              <a:rPr lang="en-GB" sz="2000" b="1" dirty="0">
                <a:solidFill>
                  <a:schemeClr val="accent3"/>
                </a:solidFill>
                <a:latin typeface="Courier New Bold"/>
              </a:rPr>
              <a:t>   </a:t>
            </a:r>
            <a:r>
              <a:rPr lang="en-GB" sz="2000" b="1" dirty="0">
                <a:solidFill>
                  <a:schemeClr val="accent4"/>
                </a:solidFill>
                <a:latin typeface="Courier New Bold"/>
              </a:rPr>
              <a:t>__global </a:t>
            </a:r>
            <a:r>
              <a:rPr lang="en-GB" sz="2000" b="1" dirty="0">
                <a:solidFill>
                  <a:schemeClr val="accent2"/>
                </a:solidFill>
                <a:latin typeface="Courier New Bold"/>
              </a:rPr>
              <a:t>float</a:t>
            </a:r>
            <a:r>
              <a:rPr lang="en-GB" sz="2000" b="1" dirty="0">
                <a:latin typeface="Courier New Bold"/>
              </a:rPr>
              <a:t> *B,</a:t>
            </a:r>
          </a:p>
          <a:p>
            <a:pPr marL="0" indent="0">
              <a:buNone/>
            </a:pPr>
            <a:r>
              <a:rPr lang="en-GB" sz="2000" b="1" dirty="0">
                <a:solidFill>
                  <a:schemeClr val="accent4"/>
                </a:solidFill>
                <a:latin typeface="Courier New Bold"/>
              </a:rPr>
              <a:t>   __global </a:t>
            </a:r>
            <a:r>
              <a:rPr lang="en-GB" sz="2000" b="1" dirty="0">
                <a:solidFill>
                  <a:schemeClr val="accent2"/>
                </a:solidFill>
                <a:latin typeface="Courier New Bold"/>
              </a:rPr>
              <a:t>float</a:t>
            </a:r>
            <a:r>
              <a:rPr lang="en-GB" sz="2000" b="1" dirty="0">
                <a:latin typeface="Courier New Bold"/>
              </a:rPr>
              <a:t> *C)</a:t>
            </a:r>
          </a:p>
        </p:txBody>
      </p:sp>
      <p:sp>
        <p:nvSpPr>
          <p:cNvPr id="2" name="Title 1"/>
          <p:cNvSpPr>
            <a:spLocks noGrp="1"/>
          </p:cNvSpPr>
          <p:nvPr>
            <p:ph type="title"/>
          </p:nvPr>
        </p:nvSpPr>
        <p:spPr>
          <a:xfrm>
            <a:off x="107504" y="-90264"/>
            <a:ext cx="8928992" cy="1143000"/>
          </a:xfrm>
        </p:spPr>
        <p:txBody>
          <a:bodyPr>
            <a:noAutofit/>
          </a:bodyPr>
          <a:lstStyle/>
          <a:p>
            <a:r>
              <a:rPr lang="en-GB" sz="3200" dirty="0"/>
              <a:t>Matrix multiplication: </a:t>
            </a:r>
            <a:r>
              <a:rPr lang="en-GB" sz="3200" dirty="0" err="1"/>
              <a:t>OpenCL</a:t>
            </a:r>
            <a:r>
              <a:rPr lang="en-GB" sz="3200" dirty="0"/>
              <a:t> kernel improved</a:t>
            </a:r>
          </a:p>
        </p:txBody>
      </p:sp>
      <p:sp>
        <p:nvSpPr>
          <p:cNvPr id="4" name="Content Placeholder 2"/>
          <p:cNvSpPr txBox="1">
            <a:spLocks/>
          </p:cNvSpPr>
          <p:nvPr/>
        </p:nvSpPr>
        <p:spPr>
          <a:xfrm>
            <a:off x="3563888" y="1883965"/>
            <a:ext cx="5580112" cy="4425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000" b="1" dirty="0">
                <a:latin typeface="Courier New Bold"/>
              </a:rPr>
              <a:t>{</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k;</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err="1">
                <a:latin typeface="Courier New Bold"/>
              </a:rPr>
              <a:t>i</a:t>
            </a:r>
            <a:r>
              <a:rPr lang="en-GB" sz="2000" b="1" dirty="0">
                <a:latin typeface="Courier New Bold"/>
              </a:rPr>
              <a:t> = </a:t>
            </a:r>
            <a:r>
              <a:rPr lang="en-GB" sz="2000" b="1" dirty="0" err="1">
                <a:solidFill>
                  <a:schemeClr val="tx2">
                    <a:lumMod val="75000"/>
                  </a:schemeClr>
                </a:solidFill>
                <a:latin typeface="Courier New Bold"/>
              </a:rPr>
              <a:t>get_global_id</a:t>
            </a:r>
            <a:r>
              <a:rPr lang="en-GB" sz="2000" b="1" dirty="0">
                <a:latin typeface="Courier New Bold"/>
              </a:rPr>
              <a:t>(0);</a:t>
            </a:r>
          </a:p>
          <a:p>
            <a:pPr marL="0" indent="0">
              <a:buFont typeface="Arial" pitchFamily="34" charset="0"/>
              <a:buNone/>
            </a:pPr>
            <a:r>
              <a:rPr lang="en-GB" sz="2000" b="1" dirty="0">
                <a:latin typeface="Courier New Bold"/>
              </a:rPr>
              <a:t>  </a:t>
            </a:r>
            <a:r>
              <a:rPr lang="en-GB" sz="2000" b="1" dirty="0" err="1">
                <a:solidFill>
                  <a:schemeClr val="accent2"/>
                </a:solidFill>
                <a:latin typeface="Courier New Bold"/>
              </a:rPr>
              <a:t>int</a:t>
            </a:r>
            <a:r>
              <a:rPr lang="en-GB" sz="2000" b="1" dirty="0">
                <a:solidFill>
                  <a:schemeClr val="accent2"/>
                </a:solidFill>
                <a:latin typeface="Courier New Bold"/>
              </a:rPr>
              <a:t> </a:t>
            </a:r>
            <a:r>
              <a:rPr lang="en-GB" sz="2000" b="1" dirty="0">
                <a:latin typeface="Courier New Bold"/>
              </a:rPr>
              <a:t>j = </a:t>
            </a:r>
            <a:r>
              <a:rPr lang="en-GB" sz="2000" b="1" dirty="0" err="1">
                <a:solidFill>
                  <a:schemeClr val="tx2">
                    <a:lumMod val="75000"/>
                  </a:schemeClr>
                </a:solidFill>
                <a:latin typeface="Courier New Bold"/>
              </a:rPr>
              <a:t>get_global_id</a:t>
            </a:r>
            <a:r>
              <a:rPr lang="en-GB" sz="2000" b="1" dirty="0">
                <a:latin typeface="Courier New Bold"/>
              </a:rPr>
              <a:t>(1);</a:t>
            </a:r>
          </a:p>
          <a:p>
            <a:pPr marL="0" indent="0">
              <a:buFont typeface="Arial" pitchFamily="34" charset="0"/>
              <a:buNone/>
            </a:pPr>
            <a:r>
              <a:rPr lang="en-GB" sz="2000" b="1" dirty="0">
                <a:latin typeface="Courier New Bold"/>
              </a:rPr>
              <a:t>  </a:t>
            </a:r>
            <a:r>
              <a:rPr lang="en-GB" sz="2000" b="1" dirty="0">
                <a:solidFill>
                  <a:schemeClr val="accent2"/>
                </a:solidFill>
                <a:latin typeface="Courier New Bold"/>
              </a:rPr>
              <a:t>float</a:t>
            </a:r>
            <a:r>
              <a:rPr lang="en-GB" sz="2000" b="1" dirty="0">
                <a:latin typeface="Courier New Bold"/>
              </a:rPr>
              <a:t> </a:t>
            </a:r>
            <a:r>
              <a:rPr lang="en-GB" sz="2000" b="1" dirty="0" err="1">
                <a:latin typeface="Courier New Bold"/>
              </a:rPr>
              <a:t>tmp</a:t>
            </a:r>
            <a:r>
              <a:rPr lang="en-GB" sz="2000" b="1" dirty="0">
                <a:latin typeface="Courier New Bold"/>
              </a:rPr>
              <a:t> = 0.0f;</a:t>
            </a:r>
          </a:p>
          <a:p>
            <a:pPr marL="0" indent="0">
              <a:buFont typeface="Arial" pitchFamily="34" charset="0"/>
              <a:buNone/>
            </a:pPr>
            <a:r>
              <a:rPr lang="en-GB" sz="2000" b="1" dirty="0">
                <a:latin typeface="Courier New Bold"/>
              </a:rPr>
              <a:t>  </a:t>
            </a:r>
            <a:r>
              <a:rPr lang="en-GB" sz="2000" b="1" dirty="0">
                <a:solidFill>
                  <a:schemeClr val="accent1"/>
                </a:solidFill>
                <a:latin typeface="Courier New Bold"/>
              </a:rPr>
              <a:t>for</a:t>
            </a:r>
            <a:r>
              <a:rPr lang="en-GB" sz="2000" b="1" dirty="0">
                <a:latin typeface="Courier New Bold"/>
              </a:rPr>
              <a:t> (k = 0; k &lt; N; k++) </a:t>
            </a:r>
          </a:p>
          <a:p>
            <a:pPr marL="0" indent="0">
              <a:buFont typeface="Arial" pitchFamily="34" charset="0"/>
              <a:buNone/>
            </a:pPr>
            <a:r>
              <a:rPr lang="en-GB" sz="2000" b="1" dirty="0">
                <a:latin typeface="Courier New Bold"/>
              </a:rPr>
              <a:t>   </a:t>
            </a:r>
            <a:r>
              <a:rPr lang="en-GB" sz="2000" b="1" dirty="0" err="1">
                <a:latin typeface="Courier New Bold"/>
              </a:rPr>
              <a:t>tmp</a:t>
            </a:r>
            <a:r>
              <a:rPr lang="en-GB" sz="2000" b="1" dirty="0">
                <a:latin typeface="Courier New Bold"/>
              </a:rPr>
              <a:t> += A[</a:t>
            </a:r>
            <a:r>
              <a:rPr lang="en-GB" sz="2000" b="1" dirty="0" err="1">
                <a:latin typeface="Courier New Bold"/>
              </a:rPr>
              <a:t>i</a:t>
            </a:r>
            <a:r>
              <a:rPr lang="en-GB" sz="2000" b="1" dirty="0">
                <a:latin typeface="Courier New Bold"/>
              </a:rPr>
              <a:t>*</a:t>
            </a:r>
            <a:r>
              <a:rPr lang="en-GB" sz="2000" b="1" dirty="0" err="1">
                <a:latin typeface="Courier New Bold"/>
              </a:rPr>
              <a:t>N+k</a:t>
            </a:r>
            <a:r>
              <a:rPr lang="en-GB" sz="2000" b="1" dirty="0">
                <a:latin typeface="Courier New Bold"/>
              </a:rPr>
              <a:t>]*B[k*</a:t>
            </a:r>
            <a:r>
              <a:rPr lang="en-GB" sz="2000" b="1" dirty="0" err="1">
                <a:latin typeface="Courier New Bold"/>
              </a:rPr>
              <a:t>N+j</a:t>
            </a:r>
            <a:r>
              <a:rPr lang="en-GB" sz="2000" b="1" dirty="0">
                <a:latin typeface="Courier New Bold"/>
              </a:rPr>
              <a:t>];</a:t>
            </a:r>
          </a:p>
          <a:p>
            <a:pPr marL="0" indent="0">
              <a:buFont typeface="Arial" pitchFamily="34" charset="0"/>
              <a:buNone/>
            </a:pPr>
            <a:r>
              <a:rPr lang="en-GB" sz="2000" b="1" dirty="0">
                <a:latin typeface="Courier New Bold"/>
              </a:rPr>
              <a:t>  }</a:t>
            </a:r>
          </a:p>
          <a:p>
            <a:pPr marL="0" indent="0">
              <a:buNone/>
            </a:pPr>
            <a:r>
              <a:rPr lang="en-GB" sz="2000" b="1" dirty="0">
                <a:latin typeface="Courier New Bold"/>
              </a:rPr>
              <a:t>  C[</a:t>
            </a:r>
            <a:r>
              <a:rPr lang="en-GB" sz="2000" b="1" dirty="0" err="1">
                <a:latin typeface="Courier New Bold"/>
              </a:rPr>
              <a:t>i</a:t>
            </a:r>
            <a:r>
              <a:rPr lang="en-GB" sz="2000" b="1" dirty="0">
                <a:latin typeface="Courier New Bold"/>
              </a:rPr>
              <a:t>*</a:t>
            </a:r>
            <a:r>
              <a:rPr lang="en-GB" sz="2000" b="1" dirty="0" err="1">
                <a:latin typeface="Courier New Bold"/>
              </a:rPr>
              <a:t>N+j</a:t>
            </a:r>
            <a:r>
              <a:rPr lang="en-GB" sz="2000" b="1" dirty="0">
                <a:latin typeface="Courier New Bold"/>
              </a:rPr>
              <a:t>] += </a:t>
            </a:r>
            <a:r>
              <a:rPr lang="en-GB" sz="2000" b="1" dirty="0" err="1">
                <a:latin typeface="Courier New Bold"/>
              </a:rPr>
              <a:t>tmp</a:t>
            </a:r>
            <a:r>
              <a:rPr lang="en-GB" sz="2000" b="1" dirty="0">
                <a:latin typeface="Courier New Bold"/>
              </a:rPr>
              <a:t>;</a:t>
            </a:r>
          </a:p>
          <a:p>
            <a:pPr marL="0" indent="0">
              <a:buFont typeface="Arial" pitchFamily="34" charset="0"/>
              <a:buNone/>
            </a:pPr>
            <a:r>
              <a:rPr lang="en-GB" sz="2000" b="1" dirty="0">
                <a:latin typeface="Courier New Bold"/>
              </a:rPr>
              <a:t>}</a:t>
            </a:r>
          </a:p>
        </p:txBody>
      </p:sp>
      <p:sp>
        <p:nvSpPr>
          <p:cNvPr id="7" name="Rectangle 6"/>
          <p:cNvSpPr/>
          <p:nvPr/>
        </p:nvSpPr>
        <p:spPr>
          <a:xfrm>
            <a:off x="1187624" y="908720"/>
            <a:ext cx="7056784" cy="646331"/>
          </a:xfrm>
          <a:prstGeom prst="rect">
            <a:avLst/>
          </a:prstGeom>
        </p:spPr>
        <p:txBody>
          <a:bodyPr wrap="square">
            <a:spAutoFit/>
          </a:bodyPr>
          <a:lstStyle/>
          <a:p>
            <a:pPr algn="ctr"/>
            <a:r>
              <a:rPr lang="en-GB" dirty="0">
                <a:solidFill>
                  <a:schemeClr val="accent1"/>
                </a:solidFill>
                <a:latin typeface="+mj-lt"/>
              </a:rPr>
              <a:t>Rearrange and use a local scalar for intermediate C element values (a common optimization in Matrix Multiplication functions) </a:t>
            </a:r>
          </a:p>
        </p:txBody>
      </p:sp>
    </p:spTree>
    <p:extLst>
      <p:ext uri="{BB962C8B-B14F-4D97-AF65-F5344CB8AC3E}">
        <p14:creationId xmlns:p14="http://schemas.microsoft.com/office/powerpoint/2010/main" val="3620892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73"/>
            <a:ext cx="8648700" cy="617220"/>
          </a:xfrm>
        </p:spPr>
        <p:txBody>
          <a:bodyPr/>
          <a:lstStyle/>
          <a:p>
            <a:r>
              <a:rPr lang="en-US" sz="2800" dirty="0"/>
              <a:t>Matrix multiplication host program (C++ API)</a:t>
            </a:r>
          </a:p>
        </p:txBody>
      </p:sp>
      <p:sp>
        <p:nvSpPr>
          <p:cNvPr id="7" name="Rectangle 6"/>
          <p:cNvSpPr/>
          <p:nvPr/>
        </p:nvSpPr>
        <p:spPr>
          <a:xfrm>
            <a:off x="4714998" y="579308"/>
            <a:ext cx="4429002" cy="276999"/>
          </a:xfrm>
          <a:prstGeom prst="rect">
            <a:avLst/>
          </a:prstGeom>
        </p:spPr>
        <p:txBody>
          <a:bodyPr wrap="square">
            <a:spAutoFit/>
          </a:bodyPr>
          <a:lstStyle/>
          <a:p>
            <a:endParaRPr lang="en-US" sz="1200" dirty="0">
              <a:solidFill>
                <a:schemeClr val="tx1"/>
              </a:solidFill>
            </a:endParaRPr>
          </a:p>
        </p:txBody>
      </p:sp>
      <p:sp>
        <p:nvSpPr>
          <p:cNvPr id="23" name="Rectangle 22"/>
          <p:cNvSpPr/>
          <p:nvPr/>
        </p:nvSpPr>
        <p:spPr>
          <a:xfrm>
            <a:off x="35496" y="1138673"/>
            <a:ext cx="4536504" cy="5170647"/>
          </a:xfrm>
          <a:prstGeom prst="rect">
            <a:avLst/>
          </a:prstGeom>
        </p:spPr>
        <p:txBody>
          <a:bodyPr wrap="square">
            <a:spAutoFit/>
          </a:bodyPr>
          <a:lstStyle/>
          <a:p>
            <a:r>
              <a:rPr lang="en-US" sz="1100" b="1" dirty="0" err="1">
                <a:solidFill>
                  <a:schemeClr val="tx1"/>
                </a:solidFill>
                <a:latin typeface="Courier New Bold"/>
              </a:rPr>
              <a:t>int</a:t>
            </a:r>
            <a:r>
              <a:rPr lang="en-US" sz="1100" b="1" dirty="0">
                <a:solidFill>
                  <a:schemeClr val="tx1"/>
                </a:solidFill>
                <a:latin typeface="Courier New Bold"/>
              </a:rPr>
              <a:t> main(</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argc</a:t>
            </a:r>
            <a:r>
              <a:rPr lang="en-US" sz="1100" b="1" dirty="0">
                <a:solidFill>
                  <a:schemeClr val="tx1"/>
                </a:solidFill>
                <a:latin typeface="Courier New Bold"/>
              </a:rPr>
              <a:t>, char *</a:t>
            </a:r>
            <a:r>
              <a:rPr lang="en-US" sz="1100" b="1" dirty="0" err="1">
                <a:solidFill>
                  <a:schemeClr val="tx1"/>
                </a:solidFill>
                <a:latin typeface="Courier New Bold"/>
              </a:rPr>
              <a:t>argv</a:t>
            </a:r>
            <a:r>
              <a:rPr lang="en-US" sz="1100" b="1" dirty="0">
                <a:solidFill>
                  <a:schemeClr val="tx1"/>
                </a:solidFill>
                <a:latin typeface="Courier New Bold"/>
              </a:rPr>
              <a:t>[])</a:t>
            </a:r>
          </a:p>
          <a:p>
            <a:r>
              <a:rPr lang="en-US" sz="1100" b="1" dirty="0">
                <a:solidFill>
                  <a:schemeClr val="tx1"/>
                </a:solidFill>
                <a:latin typeface="Courier New Bold"/>
              </a:rPr>
              <a:t>{</a:t>
            </a:r>
          </a:p>
          <a:p>
            <a:r>
              <a:rPr lang="en-US" sz="1100" b="1" dirty="0">
                <a:solidFill>
                  <a:schemeClr val="tx1"/>
                </a:solidFill>
                <a:latin typeface="Courier New Bold"/>
              </a:rPr>
              <a:t>  std::vector&lt;float&gt;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matrices</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 A[N][P],B[P][M],C[N][M]</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i</a:t>
            </a:r>
            <a:r>
              <a:rPr lang="en-US" sz="1100" b="1" dirty="0">
                <a:solidFill>
                  <a:schemeClr val="tx1"/>
                </a:solidFill>
                <a:latin typeface="Courier New Bold"/>
              </a:rPr>
              <a:t>, err; </a:t>
            </a:r>
          </a:p>
          <a:p>
            <a:r>
              <a:rPr lang="en-US" sz="1100" b="1" dirty="0">
                <a:solidFill>
                  <a:schemeClr val="tx1"/>
                </a:solidFill>
                <a:latin typeface="Courier New Bold"/>
              </a:rPr>
              <a:t>  </a:t>
            </a:r>
            <a:r>
              <a:rPr lang="en-US" sz="1100" b="1" dirty="0" err="1">
                <a:solidFill>
                  <a:schemeClr val="tx1"/>
                </a:solidFill>
                <a:latin typeface="Courier New Bold"/>
              </a:rPr>
              <a:t>int</a:t>
            </a:r>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num</a:t>
            </a:r>
            <a:r>
              <a:rPr lang="en-US" sz="1100" b="1" dirty="0">
                <a:solidFill>
                  <a:schemeClr val="tx1"/>
                </a:solidFill>
                <a:latin typeface="Courier New Bold"/>
              </a:rPr>
              <a:t> elements in each matrix</a:t>
            </a:r>
          </a:p>
          <a:p>
            <a:r>
              <a:rPr lang="en-US" sz="1100" b="1" dirty="0">
                <a:solidFill>
                  <a:schemeClr val="tx1"/>
                </a:solidFill>
                <a:latin typeface="Courier New Bold"/>
              </a:rPr>
              <a:t>  double </a:t>
            </a:r>
            <a:r>
              <a:rPr lang="en-US" sz="1100" b="1" dirty="0" err="1">
                <a:solidFill>
                  <a:schemeClr val="tx1"/>
                </a:solidFill>
                <a:latin typeface="Courier New Bold"/>
              </a:rPr>
              <a:t>start_time</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timing data</a:t>
            </a:r>
          </a:p>
          <a:p>
            <a:r>
              <a:rPr lang="en-US" sz="1100" b="1" dirty="0">
                <a:solidFill>
                  <a:schemeClr val="tx1"/>
                </a:solidFill>
                <a:latin typeface="Courier New Bold"/>
              </a:rPr>
              <a:t>  cl::Program program;</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 = </a:t>
            </a:r>
            <a:r>
              <a:rPr lang="en-US" sz="1100" b="1" dirty="0" err="1">
                <a:solidFill>
                  <a:schemeClr val="tx1"/>
                </a:solidFill>
                <a:latin typeface="Courier New Bold"/>
              </a:rPr>
              <a:t>Mdim</a:t>
            </a:r>
            <a:r>
              <a:rPr lang="en-US" sz="1100" b="1" dirty="0">
                <a:solidFill>
                  <a:schemeClr val="tx1"/>
                </a:solidFill>
                <a:latin typeface="Courier New Bold"/>
              </a:rPr>
              <a:t> = ORDER;</a:t>
            </a:r>
          </a:p>
          <a:p>
            <a:r>
              <a:rPr lang="en-US" sz="1100" b="1" dirty="0">
                <a:solidFill>
                  <a:schemeClr val="tx1"/>
                </a:solidFill>
                <a:latin typeface="Courier New Bold"/>
              </a:rPr>
              <a:t>  </a:t>
            </a:r>
            <a:r>
              <a:rPr lang="en-US" sz="1100" b="1" dirty="0" err="1">
                <a:solidFill>
                  <a:schemeClr val="tx1"/>
                </a:solidFill>
                <a:latin typeface="Courier New Bold"/>
              </a:rPr>
              <a:t>szA</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Pdim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szB</a:t>
            </a:r>
            <a:r>
              <a:rPr lang="en-US" sz="1100" b="1" dirty="0">
                <a:solidFill>
                  <a:schemeClr val="tx1"/>
                </a:solidFill>
                <a:latin typeface="Courier New Bold"/>
              </a:rPr>
              <a:t> = </a:t>
            </a:r>
            <a:r>
              <a:rPr lang="en-US" sz="1100" b="1" dirty="0" err="1">
                <a:solidFill>
                  <a:schemeClr val="tx1"/>
                </a:solidFill>
                <a:latin typeface="Courier New Bold"/>
              </a:rPr>
              <a:t>Pdim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p>
          <a:p>
            <a:r>
              <a:rPr lang="en-US" sz="1100" b="1" dirty="0">
                <a:latin typeface="Courier New Bold"/>
              </a:rPr>
              <a:t>  </a:t>
            </a:r>
            <a:r>
              <a:rPr lang="en-US" sz="1100" b="1" dirty="0" err="1">
                <a:solidFill>
                  <a:schemeClr val="tx1"/>
                </a:solidFill>
                <a:latin typeface="Courier New Bold"/>
              </a:rPr>
              <a:t>szC</a:t>
            </a:r>
            <a:r>
              <a:rPr lang="en-US" sz="1100" b="1" dirty="0">
                <a:solidFill>
                  <a:schemeClr val="tx1"/>
                </a:solidFill>
                <a:latin typeface="Courier New Bold"/>
              </a:rPr>
              <a:t> = </a:t>
            </a:r>
            <a:r>
              <a:rPr lang="en-US" sz="1100" b="1" dirty="0" err="1">
                <a:solidFill>
                  <a:schemeClr val="tx1"/>
                </a:solidFill>
                <a:latin typeface="Courier New Bold"/>
              </a:rPr>
              <a:t>Ndim</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 std::vector&lt;float&gt;(</a:t>
            </a:r>
            <a:r>
              <a:rPr lang="en-US" sz="1100" b="1" dirty="0" err="1">
                <a:solidFill>
                  <a:schemeClr val="tx1"/>
                </a:solidFill>
                <a:latin typeface="Courier New Bold"/>
              </a:rPr>
              <a:t>szA</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 std::vector&lt;float&gt;(</a:t>
            </a:r>
            <a:r>
              <a:rPr lang="en-US" sz="1100" b="1" dirty="0" err="1">
                <a:solidFill>
                  <a:schemeClr val="tx1"/>
                </a:solidFill>
                <a:latin typeface="Courier New Bold"/>
              </a:rPr>
              <a:t>szB</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 std::vector&lt;float&gt;(</a:t>
            </a:r>
            <a:r>
              <a:rPr lang="en-US" sz="1100" b="1" dirty="0" err="1">
                <a:solidFill>
                  <a:schemeClr val="tx1"/>
                </a:solidFill>
                <a:latin typeface="Courier New Bold"/>
              </a:rPr>
              <a:t>szC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 Compile for first kernel to setup program</a:t>
            </a:r>
          </a:p>
          <a:p>
            <a:r>
              <a:rPr lang="en-GB" sz="1100" b="1" dirty="0">
                <a:solidFill>
                  <a:schemeClr val="tx1"/>
                </a:solidFill>
                <a:latin typeface="Courier New Bold"/>
              </a:rPr>
              <a:t>  program = cl::Program(</a:t>
            </a:r>
            <a:r>
              <a:rPr lang="en-GB" sz="1100" b="1" dirty="0" err="1">
                <a:solidFill>
                  <a:schemeClr val="tx1"/>
                </a:solidFill>
                <a:latin typeface="Courier New Bold"/>
              </a:rPr>
              <a:t>C_elem_KernelSource</a:t>
            </a:r>
            <a:r>
              <a:rPr lang="en-GB" sz="1100" b="1" dirty="0">
                <a:solidFill>
                  <a:schemeClr val="tx1"/>
                </a:solidFill>
                <a:latin typeface="Courier New Bold"/>
              </a:rPr>
              <a:t>, true);</a:t>
            </a:r>
          </a:p>
          <a:p>
            <a:r>
              <a:rPr lang="en-GB" sz="1100" b="1" dirty="0">
                <a:solidFill>
                  <a:schemeClr val="tx1"/>
                </a:solidFill>
                <a:latin typeface="Courier New Bold"/>
              </a:rPr>
              <a:t>  Context context(CL_DEVICE_TYPE_DEFAULT);  </a:t>
            </a:r>
          </a:p>
          <a:p>
            <a:r>
              <a:rPr lang="en-GB" sz="1100" b="1" dirty="0">
                <a:solidFill>
                  <a:schemeClr val="tx1"/>
                </a:solidFill>
                <a:latin typeface="Courier New Bold"/>
              </a:rPr>
              <a:t>  cl::</a:t>
            </a:r>
            <a:r>
              <a:rPr lang="en-GB" sz="1100" b="1" dirty="0" err="1">
                <a:solidFill>
                  <a:schemeClr val="tx1"/>
                </a:solidFill>
                <a:latin typeface="Courier New Bold"/>
              </a:rPr>
              <a:t>CommandQueue</a:t>
            </a:r>
            <a:r>
              <a:rPr lang="en-GB" sz="1100" b="1" dirty="0">
                <a:solidFill>
                  <a:schemeClr val="tx1"/>
                </a:solidFill>
                <a:latin typeface="Courier New Bold"/>
              </a:rPr>
              <a:t> queue(context);</a:t>
            </a:r>
          </a:p>
          <a:p>
            <a:r>
              <a:rPr lang="en-GB" sz="1100" b="1" dirty="0">
                <a:latin typeface="Courier New Bold"/>
              </a:rPr>
              <a:t>  </a:t>
            </a:r>
            <a:r>
              <a:rPr lang="en-GB" sz="1100" b="1" dirty="0" err="1">
                <a:latin typeface="Courier New Bold"/>
              </a:rPr>
              <a:t>std</a:t>
            </a:r>
            <a:r>
              <a:rPr lang="en-GB" sz="1100" b="1" dirty="0">
                <a:latin typeface="Courier New Bold"/>
              </a:rPr>
              <a:t>::vector&lt;Device&gt; devices =</a:t>
            </a:r>
          </a:p>
          <a:p>
            <a:r>
              <a:rPr lang="en-GB" sz="1100" b="1" dirty="0">
                <a:latin typeface="Courier New Bold"/>
              </a:rPr>
              <a:t>      </a:t>
            </a:r>
            <a:r>
              <a:rPr lang="en-GB" sz="1100" b="1" dirty="0" err="1">
                <a:latin typeface="Courier New Bold"/>
              </a:rPr>
              <a:t>context.getInfo</a:t>
            </a:r>
            <a:r>
              <a:rPr lang="en-GB" sz="1100" b="1" dirty="0">
                <a:latin typeface="Courier New Bold"/>
              </a:rPr>
              <a:t>&lt;CL_CONTEXT_DEVICES</a:t>
            </a:r>
            <a:r>
              <a:rPr lang="en-GB" sz="1100" b="1" dirty="0">
                <a:solidFill>
                  <a:schemeClr val="tx1"/>
                </a:solidFill>
                <a:latin typeface="Courier New Bold"/>
              </a:rPr>
              <a:t>&gt;();</a:t>
            </a:r>
          </a:p>
          <a:p>
            <a:r>
              <a:rPr lang="en-GB" sz="1100" b="1" dirty="0">
                <a:solidFill>
                  <a:schemeClr val="tx1"/>
                </a:solidFill>
                <a:latin typeface="Courier New Bold"/>
              </a:rPr>
              <a:t>  cl::Device </a:t>
            </a:r>
            <a:r>
              <a:rPr lang="en-GB" sz="1100" b="1" dirty="0" err="1">
                <a:solidFill>
                  <a:schemeClr val="tx1"/>
                </a:solidFill>
                <a:latin typeface="Courier New Bold"/>
              </a:rPr>
              <a:t>device</a:t>
            </a:r>
            <a:r>
              <a:rPr lang="en-GB" sz="1100" b="1" dirty="0">
                <a:solidFill>
                  <a:schemeClr val="tx1"/>
                </a:solidFill>
                <a:latin typeface="Courier New Bold"/>
              </a:rPr>
              <a:t> = devices[0]; </a:t>
            </a:r>
          </a:p>
          <a:p>
            <a:r>
              <a:rPr lang="en-GB" sz="1100" b="1" dirty="0">
                <a:solidFill>
                  <a:schemeClr val="tx1"/>
                </a:solidFill>
                <a:latin typeface="Courier New Bold"/>
              </a:rPr>
              <a:t>  std::string s =  </a:t>
            </a:r>
          </a:p>
          <a:p>
            <a:r>
              <a:rPr lang="en-GB" sz="1100" b="1" dirty="0">
                <a:latin typeface="Courier New Bold"/>
              </a:rPr>
              <a:t>      </a:t>
            </a:r>
            <a:r>
              <a:rPr lang="en-GB" sz="1100" b="1" dirty="0" err="1">
                <a:solidFill>
                  <a:schemeClr val="tx1"/>
                </a:solidFill>
                <a:latin typeface="Courier New Bold"/>
              </a:rPr>
              <a:t>device.getInfo</a:t>
            </a:r>
            <a:r>
              <a:rPr lang="en-GB" sz="1100" b="1" dirty="0">
                <a:latin typeface="Courier New Bold"/>
              </a:rPr>
              <a:t>&lt;</a:t>
            </a:r>
            <a:r>
              <a:rPr lang="en-GB" sz="1100" b="1" dirty="0">
                <a:solidFill>
                  <a:schemeClr val="tx1"/>
                </a:solidFill>
                <a:latin typeface="Courier New Bold"/>
              </a:rPr>
              <a:t>CL_DEVICE_NAME&gt;();</a:t>
            </a:r>
          </a:p>
          <a:p>
            <a:r>
              <a:rPr lang="en-GB" sz="1100" b="1" dirty="0">
                <a:solidFill>
                  <a:schemeClr val="tx1"/>
                </a:solidFill>
                <a:latin typeface="Courier New Bold"/>
              </a:rPr>
              <a:t>  std::</a:t>
            </a:r>
            <a:r>
              <a:rPr lang="en-GB" sz="1100" b="1" dirty="0" err="1">
                <a:solidFill>
                  <a:schemeClr val="tx1"/>
                </a:solidFill>
                <a:latin typeface="Courier New Bold"/>
              </a:rPr>
              <a:t>cout</a:t>
            </a:r>
            <a:r>
              <a:rPr lang="en-GB" sz="1100" b="1" dirty="0">
                <a:solidFill>
                  <a:schemeClr val="tx1"/>
                </a:solidFill>
                <a:latin typeface="Courier New Bold"/>
              </a:rPr>
              <a:t> &lt;&lt; "\</a:t>
            </a:r>
            <a:r>
              <a:rPr lang="en-GB" sz="1100" b="1" dirty="0" err="1">
                <a:solidFill>
                  <a:schemeClr val="tx1"/>
                </a:solidFill>
                <a:latin typeface="Courier New Bold"/>
              </a:rPr>
              <a:t>nUsing</a:t>
            </a:r>
            <a:r>
              <a:rPr lang="en-GB" sz="1100" b="1" dirty="0">
                <a:solidFill>
                  <a:schemeClr val="tx1"/>
                </a:solidFill>
                <a:latin typeface="Courier New Bold"/>
              </a:rPr>
              <a:t> OpenCL Device ”</a:t>
            </a:r>
          </a:p>
          <a:p>
            <a:r>
              <a:rPr lang="en-GB" sz="1100" b="1" dirty="0">
                <a:latin typeface="Courier New Bold"/>
              </a:rPr>
              <a:t>           </a:t>
            </a:r>
            <a:r>
              <a:rPr lang="en-GB" sz="1100" b="1" dirty="0">
                <a:solidFill>
                  <a:schemeClr val="tx1"/>
                </a:solidFill>
                <a:latin typeface="Courier New Bold"/>
              </a:rPr>
              <a:t> &lt;&lt; s &lt;&lt; "\n";</a:t>
            </a:r>
            <a:endParaRPr lang="en-US" sz="1100" b="1" dirty="0">
              <a:solidFill>
                <a:schemeClr val="tx1"/>
              </a:solidFill>
              <a:latin typeface="Courier New Bold"/>
            </a:endParaRPr>
          </a:p>
        </p:txBody>
      </p:sp>
      <p:sp>
        <p:nvSpPr>
          <p:cNvPr id="6" name="Rectangle 5"/>
          <p:cNvSpPr/>
          <p:nvPr/>
        </p:nvSpPr>
        <p:spPr>
          <a:xfrm>
            <a:off x="4314307" y="1549235"/>
            <a:ext cx="4860032" cy="4662815"/>
          </a:xfrm>
          <a:prstGeom prst="rect">
            <a:avLst/>
          </a:prstGeom>
        </p:spPr>
        <p:txBody>
          <a:bodyPr wrap="square">
            <a:spAutoFit/>
          </a:bodyPr>
          <a:lstStyle/>
          <a:p>
            <a:r>
              <a:rPr lang="en-US" sz="1100" b="1" dirty="0">
                <a:solidFill>
                  <a:schemeClr val="tx1"/>
                </a:solidFill>
                <a:latin typeface="Courier New Bold"/>
              </a:rPr>
              <a:t>  // Setup the buffers, initialize matrices,</a:t>
            </a:r>
          </a:p>
          <a:p>
            <a:r>
              <a:rPr lang="en-US" sz="1100" b="1" dirty="0">
                <a:latin typeface="Courier New Bold"/>
              </a:rPr>
              <a:t>  //</a:t>
            </a:r>
            <a:r>
              <a:rPr lang="en-US" sz="1100" b="1" dirty="0">
                <a:solidFill>
                  <a:schemeClr val="tx1"/>
                </a:solidFill>
                <a:latin typeface="Courier New Bold"/>
              </a:rPr>
              <a:t> and write them into global memory</a:t>
            </a:r>
          </a:p>
          <a:p>
            <a:r>
              <a:rPr lang="en-US" sz="1100" b="1" dirty="0">
                <a:solidFill>
                  <a:schemeClr val="tx1"/>
                </a:solidFill>
                <a:latin typeface="Courier New Bold"/>
              </a:rPr>
              <a:t>  </a:t>
            </a:r>
            <a:r>
              <a:rPr lang="en-US" sz="1100" b="1" dirty="0" err="1">
                <a:solidFill>
                  <a:schemeClr val="tx1"/>
                </a:solidFill>
                <a:latin typeface="Courier New Bold"/>
              </a:rPr>
              <a:t>initmat</a:t>
            </a:r>
            <a:r>
              <a:rPr lang="en-US" sz="1100" b="1" dirty="0">
                <a:solidFill>
                  <a:schemeClr val="tx1"/>
                </a:solidFill>
                <a:latin typeface="Courier New Bold"/>
              </a:rPr>
              <a:t>(</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h_A</a:t>
            </a:r>
            <a:r>
              <a:rPr lang="en-US" sz="1100" b="1" dirty="0">
                <a:solidFill>
                  <a:schemeClr val="tx1"/>
                </a:solidFill>
                <a:latin typeface="Courier New Bold"/>
              </a:rPr>
              <a:t>, </a:t>
            </a:r>
            <a:r>
              <a:rPr lang="en-US" sz="1100" b="1" dirty="0" err="1">
                <a:solidFill>
                  <a:schemeClr val="tx1"/>
                </a:solidFill>
                <a:latin typeface="Courier New Bold"/>
              </a:rPr>
              <a:t>h_B</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GB" sz="1100" b="1" dirty="0">
                <a:solidFill>
                  <a:schemeClr val="tx1"/>
                </a:solidFill>
                <a:latin typeface="Courier New Bold"/>
              </a:rPr>
              <a:t>cl::Buffer </a:t>
            </a:r>
            <a:r>
              <a:rPr lang="en-GB" sz="1100" b="1" dirty="0" err="1">
                <a:solidFill>
                  <a:schemeClr val="tx1"/>
                </a:solidFill>
                <a:latin typeface="Courier New Bold"/>
              </a:rPr>
              <a:t>d_a</a:t>
            </a:r>
            <a:r>
              <a:rPr lang="en-GB" sz="1100" b="1" dirty="0">
                <a:solidFill>
                  <a:schemeClr val="tx1"/>
                </a:solidFill>
                <a:latin typeface="Courier New Bold"/>
              </a:rPr>
              <a:t>(context, </a:t>
            </a:r>
            <a:r>
              <a:rPr lang="en-GB" sz="1100" b="1" dirty="0" err="1">
                <a:latin typeface="Courier New Bold"/>
              </a:rPr>
              <a:t>h</a:t>
            </a:r>
            <a:r>
              <a:rPr lang="en-GB" sz="1100" b="1" dirty="0" err="1">
                <a:solidFill>
                  <a:schemeClr val="tx1"/>
                </a:solidFill>
                <a:latin typeface="Courier New Bold"/>
              </a:rPr>
              <a:t>_A</a:t>
            </a:r>
            <a:r>
              <a:rPr lang="en-GB" sz="1100" b="1" dirty="0" err="1">
                <a:latin typeface="Courier New Bold"/>
              </a:rPr>
              <a:t>.begin</a:t>
            </a:r>
            <a:r>
              <a:rPr lang="en-GB" sz="1100" b="1" dirty="0">
                <a:latin typeface="Courier New Bold"/>
              </a:rPr>
              <a:t>()</a:t>
            </a:r>
            <a:r>
              <a:rPr lang="en-GB" sz="1100" b="1" dirty="0">
                <a:solidFill>
                  <a:schemeClr val="tx1"/>
                </a:solidFill>
                <a:latin typeface="Courier New Bold"/>
              </a:rPr>
              <a:t>,</a:t>
            </a:r>
            <a:r>
              <a:rPr lang="en-GB" sz="1100" b="1" dirty="0" err="1">
                <a:solidFill>
                  <a:schemeClr val="tx1"/>
                </a:solidFill>
                <a:latin typeface="Courier New Bold"/>
              </a:rPr>
              <a:t>h_A</a:t>
            </a:r>
            <a:r>
              <a:rPr lang="en-GB" sz="1100" b="1" dirty="0" err="1">
                <a:latin typeface="Courier New Bold"/>
              </a:rPr>
              <a:t>.end</a:t>
            </a:r>
            <a:r>
              <a:rPr lang="en-GB" sz="1100" b="1" dirty="0">
                <a:latin typeface="Courier New Bold"/>
              </a:rPr>
              <a:t>()</a:t>
            </a:r>
            <a:r>
              <a:rPr lang="en-GB" sz="1100" b="1" dirty="0">
                <a:solidFill>
                  <a:schemeClr val="tx1"/>
                </a:solidFill>
                <a:latin typeface="Courier New Bold"/>
              </a:rPr>
              <a:t>, true);</a:t>
            </a:r>
            <a:endParaRPr lang="en-US" sz="1100" b="1" dirty="0">
              <a:solidFill>
                <a:schemeClr val="tx1"/>
              </a:solidFill>
              <a:latin typeface="Courier New Bold"/>
            </a:endParaRPr>
          </a:p>
          <a:p>
            <a:r>
              <a:rPr lang="en-GB" sz="1100" b="1" dirty="0">
                <a:solidFill>
                  <a:schemeClr val="tx1"/>
                </a:solidFill>
                <a:latin typeface="Courier New Bold"/>
              </a:rPr>
              <a:t>  cl::Buffer </a:t>
            </a:r>
            <a:r>
              <a:rPr lang="en-GB" sz="1100" b="1" dirty="0" err="1">
                <a:solidFill>
                  <a:schemeClr val="tx1"/>
                </a:solidFill>
                <a:latin typeface="Courier New Bold"/>
              </a:rPr>
              <a:t>d_b</a:t>
            </a:r>
            <a:r>
              <a:rPr lang="en-GB" sz="1100" b="1" dirty="0">
                <a:solidFill>
                  <a:schemeClr val="tx1"/>
                </a:solidFill>
                <a:latin typeface="Courier New Bold"/>
              </a:rPr>
              <a:t>(context, </a:t>
            </a:r>
            <a:r>
              <a:rPr lang="en-GB" sz="1100" b="1" dirty="0" err="1">
                <a:solidFill>
                  <a:schemeClr val="tx1"/>
                </a:solidFill>
                <a:latin typeface="Courier New Bold"/>
              </a:rPr>
              <a:t>h_B</a:t>
            </a:r>
            <a:r>
              <a:rPr lang="en-GB" sz="1100" b="1" dirty="0" err="1">
                <a:latin typeface="Courier New Bold"/>
              </a:rPr>
              <a:t>.begin</a:t>
            </a:r>
            <a:r>
              <a:rPr lang="en-GB" sz="1100" b="1" dirty="0">
                <a:latin typeface="Courier New Bold"/>
              </a:rPr>
              <a:t>(),</a:t>
            </a:r>
            <a:r>
              <a:rPr lang="en-GB" sz="1100" b="1" dirty="0" err="1">
                <a:solidFill>
                  <a:schemeClr val="tx1"/>
                </a:solidFill>
                <a:latin typeface="Courier New Bold"/>
              </a:rPr>
              <a:t>h_B.end</a:t>
            </a:r>
            <a:r>
              <a:rPr lang="en-GB" sz="1100" b="1" dirty="0">
                <a:solidFill>
                  <a:schemeClr val="tx1"/>
                </a:solidFill>
                <a:latin typeface="Courier New Bold"/>
              </a:rPr>
              <a:t>(), true);</a:t>
            </a:r>
            <a:endParaRPr lang="en-US" sz="1100" b="1" dirty="0">
              <a:solidFill>
                <a:schemeClr val="tx1"/>
              </a:solidFill>
              <a:latin typeface="Courier New Bold"/>
            </a:endParaRPr>
          </a:p>
          <a:p>
            <a:r>
              <a:rPr lang="en-US" sz="1100" b="1" dirty="0">
                <a:solidFill>
                  <a:schemeClr val="tx1"/>
                </a:solidFill>
                <a:latin typeface="Courier New Bold"/>
              </a:rPr>
              <a:t>  cl::Buffer </a:t>
            </a:r>
            <a:r>
              <a:rPr lang="en-US" sz="1100" b="1" dirty="0" err="1">
                <a:solidFill>
                  <a:schemeClr val="tx1"/>
                </a:solidFill>
                <a:latin typeface="Courier New Bold"/>
              </a:rPr>
              <a:t>d_c</a:t>
            </a:r>
            <a:r>
              <a:rPr lang="en-US" sz="1100" b="1" dirty="0">
                <a:solidFill>
                  <a:schemeClr val="tx1"/>
                </a:solidFill>
                <a:latin typeface="Courier New Bold"/>
              </a:rPr>
              <a:t> = cl::Buffer(context, </a:t>
            </a:r>
          </a:p>
          <a:p>
            <a:r>
              <a:rPr lang="en-US" sz="1100" b="1" dirty="0">
                <a:latin typeface="Courier New Bold"/>
              </a:rPr>
              <a:t>                              </a:t>
            </a:r>
            <a:r>
              <a:rPr lang="en-US" sz="1100" b="1" dirty="0">
                <a:solidFill>
                  <a:schemeClr val="tx1"/>
                </a:solidFill>
                <a:latin typeface="Courier New Bold"/>
              </a:rPr>
              <a:t>CL_MEM_WRITE_ONLY,</a:t>
            </a:r>
          </a:p>
          <a:p>
            <a:r>
              <a:rPr lang="en-US" sz="1100" b="1" dirty="0">
                <a:solidFill>
                  <a:schemeClr val="tx1"/>
                </a:solidFill>
                <a:latin typeface="Courier New Bold"/>
              </a:rPr>
              <a:t>                              </a:t>
            </a:r>
            <a:r>
              <a:rPr lang="en-US" sz="1100" b="1" dirty="0" err="1">
                <a:solidFill>
                  <a:schemeClr val="tx1"/>
                </a:solidFill>
                <a:latin typeface="Courier New Bold"/>
              </a:rPr>
              <a:t>sizeof</a:t>
            </a:r>
            <a:r>
              <a:rPr lang="en-US" sz="1100" b="1" dirty="0">
                <a:solidFill>
                  <a:schemeClr val="tx1"/>
                </a:solidFill>
                <a:latin typeface="Courier New Bold"/>
              </a:rPr>
              <a:t>(float) * </a:t>
            </a:r>
            <a:r>
              <a:rPr lang="en-US" sz="1100" b="1" dirty="0" err="1">
                <a:solidFill>
                  <a:schemeClr val="tx1"/>
                </a:solidFill>
                <a:latin typeface="Courier New Bold"/>
              </a:rPr>
              <a:t>szC</a:t>
            </a:r>
            <a:r>
              <a:rPr lang="en-US" sz="1100" b="1" dirty="0">
                <a:solidFill>
                  <a:schemeClr val="tx1"/>
                </a:solidFill>
                <a:latin typeface="Courier New Bold"/>
              </a:rPr>
              <a:t>);</a:t>
            </a:r>
          </a:p>
          <a:p>
            <a:r>
              <a:rPr lang="en-US" sz="1100" b="1" dirty="0">
                <a:solidFill>
                  <a:schemeClr val="tx1"/>
                </a:solidFill>
                <a:latin typeface="Courier New Bold"/>
              </a:rPr>
              <a:t> </a:t>
            </a:r>
          </a:p>
          <a:p>
            <a:endParaRPr lang="en-US" sz="1100" b="1" dirty="0">
              <a:solidFill>
                <a:schemeClr val="tx1"/>
              </a:solidFill>
              <a:latin typeface="Courier New Bold"/>
            </a:endParaRPr>
          </a:p>
          <a:p>
            <a:r>
              <a:rPr lang="da-DK" sz="1100" b="1" dirty="0">
                <a:solidFill>
                  <a:schemeClr val="tx1"/>
                </a:solidFill>
                <a:latin typeface="Courier New Bold"/>
              </a:rPr>
              <a:t>  cl::</a:t>
            </a:r>
            <a:r>
              <a:rPr lang="da-DK" sz="1100" b="1" dirty="0" err="1">
                <a:solidFill>
                  <a:schemeClr val="tx1"/>
                </a:solidFill>
                <a:latin typeface="Courier New Bold"/>
              </a:rPr>
              <a:t>make_kernel</a:t>
            </a:r>
            <a:r>
              <a:rPr lang="da-DK" sz="1100" b="1" dirty="0">
                <a:solidFill>
                  <a:schemeClr val="tx1"/>
                </a:solidFill>
                <a:latin typeface="Courier New Bold"/>
              </a:rPr>
              <a:t>&lt;int, int, int,</a:t>
            </a:r>
          </a:p>
          <a:p>
            <a:r>
              <a:rPr lang="da-DK" sz="1100" b="1" dirty="0">
                <a:latin typeface="Courier New Bold"/>
              </a:rPr>
              <a:t>                   </a:t>
            </a:r>
            <a:r>
              <a:rPr lang="da-DK" sz="1100" b="1" dirty="0">
                <a:solidFill>
                  <a:schemeClr val="tx1"/>
                </a:solidFill>
                <a:latin typeface="Courier New Bold"/>
              </a:rPr>
              <a:t>cl::Buffer, cl::Buffer, cl::Buffer&gt; </a:t>
            </a:r>
          </a:p>
          <a:p>
            <a:r>
              <a:rPr lang="da-DK" sz="1100" b="1" dirty="0">
                <a:latin typeface="Courier New Bold"/>
              </a:rPr>
              <a:t>                   naive</a:t>
            </a:r>
            <a:r>
              <a:rPr lang="da-DK" sz="1100" b="1" dirty="0">
                <a:solidFill>
                  <a:schemeClr val="tx1"/>
                </a:solidFill>
                <a:latin typeface="Courier New Bold"/>
              </a:rPr>
              <a:t>(program, "mmul");</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zero_mat</a:t>
            </a:r>
            <a:r>
              <a:rPr lang="en-US" sz="1100" b="1" dirty="0">
                <a:solidFill>
                  <a:schemeClr val="tx1"/>
                </a:solidFill>
                <a:latin typeface="Courier New Bold"/>
              </a:rPr>
              <a:t>(</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a:t>
            </a:r>
          </a:p>
          <a:p>
            <a:r>
              <a:rPr lang="en-US" sz="1100" b="1" dirty="0">
                <a:solidFill>
                  <a:schemeClr val="tx1"/>
                </a:solidFill>
                <a:latin typeface="Courier New Bold"/>
              </a:rPr>
              <a:t>  </a:t>
            </a:r>
            <a:r>
              <a:rPr lang="en-US" sz="1100" b="1" dirty="0" err="1">
                <a:solidFill>
                  <a:schemeClr val="tx1"/>
                </a:solidFill>
                <a:latin typeface="Courier New Bold"/>
              </a:rPr>
              <a:t>start_time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a:t>
            </a:r>
          </a:p>
          <a:p>
            <a:endParaRPr lang="en-US" sz="1100" b="1" dirty="0">
              <a:solidFill>
                <a:schemeClr val="tx1"/>
              </a:solidFill>
              <a:latin typeface="Courier New Bold"/>
            </a:endParaRPr>
          </a:p>
          <a:p>
            <a:r>
              <a:rPr lang="en-US" sz="1100" b="1" dirty="0">
                <a:latin typeface="Courier New Bold"/>
              </a:rPr>
              <a:t>  naive</a:t>
            </a:r>
            <a:r>
              <a:rPr lang="en-US" sz="1100" b="1" dirty="0">
                <a:solidFill>
                  <a:schemeClr val="tx1"/>
                </a:solidFill>
                <a:latin typeface="Courier New Bold"/>
              </a:rPr>
              <a:t>(cl::</a:t>
            </a:r>
            <a:r>
              <a:rPr lang="en-US" sz="1100" b="1" dirty="0" err="1">
                <a:solidFill>
                  <a:schemeClr val="tx1"/>
                </a:solidFill>
                <a:latin typeface="Courier New Bold"/>
              </a:rPr>
              <a:t>EnqueueArgs</a:t>
            </a:r>
            <a:r>
              <a:rPr lang="en-US" sz="1100" b="1" dirty="0">
                <a:solidFill>
                  <a:schemeClr val="tx1"/>
                </a:solidFill>
                <a:latin typeface="Courier New Bold"/>
              </a:rPr>
              <a:t>(</a:t>
            </a:r>
            <a:r>
              <a:rPr lang="de-DE" sz="1100" b="1" dirty="0" err="1">
                <a:latin typeface="Courier New Bold"/>
              </a:rPr>
              <a:t>queue</a:t>
            </a:r>
            <a:r>
              <a:rPr lang="de-DE" sz="1100" b="1" dirty="0">
                <a:latin typeface="Courier New Bold"/>
              </a:rPr>
              <a:t>,</a:t>
            </a:r>
          </a:p>
          <a:p>
            <a:r>
              <a:rPr lang="de-DE" sz="1100" b="1" dirty="0">
                <a:latin typeface="Courier New Bold"/>
              </a:rPr>
              <a:t>                        cl::</a:t>
            </a:r>
            <a:r>
              <a:rPr lang="de-DE" sz="1100" b="1" dirty="0" err="1">
                <a:latin typeface="Courier New Bold"/>
              </a:rPr>
              <a:t>NDRange</a:t>
            </a:r>
            <a:r>
              <a:rPr lang="de-DE" sz="1100" b="1" dirty="0">
                <a:latin typeface="Courier New Bold"/>
              </a:rPr>
              <a:t>(</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a:t>
            </a:r>
          </a:p>
          <a:p>
            <a:r>
              <a:rPr lang="de-DE" sz="1100" b="1" dirty="0">
                <a:latin typeface="Courier New Bold"/>
              </a:rPr>
              <a:t>        </a:t>
            </a:r>
            <a:r>
              <a:rPr lang="de-DE" sz="1100" b="1" dirty="0" err="1">
                <a:latin typeface="Courier New Bold"/>
              </a:rPr>
              <a:t>Ndim</a:t>
            </a:r>
            <a:r>
              <a:rPr lang="de-DE" sz="1100" b="1" dirty="0">
                <a:latin typeface="Courier New Bold"/>
              </a:rPr>
              <a:t>, </a:t>
            </a:r>
            <a:r>
              <a:rPr lang="de-DE" sz="1100" b="1" dirty="0" err="1">
                <a:latin typeface="Courier New Bold"/>
              </a:rPr>
              <a:t>Mdim</a:t>
            </a:r>
            <a:r>
              <a:rPr lang="de-DE" sz="1100" b="1" dirty="0">
                <a:latin typeface="Courier New Bold"/>
              </a:rPr>
              <a:t>, </a:t>
            </a:r>
            <a:r>
              <a:rPr lang="de-DE" sz="1100" b="1" dirty="0" err="1">
                <a:latin typeface="Courier New Bold"/>
              </a:rPr>
              <a:t>Pdim</a:t>
            </a:r>
            <a:r>
              <a:rPr lang="de-DE" sz="1100" b="1" dirty="0">
                <a:latin typeface="Courier New Bold"/>
              </a:rPr>
              <a:t>, </a:t>
            </a:r>
            <a:r>
              <a:rPr lang="de-DE" sz="1100" b="1" dirty="0" err="1">
                <a:latin typeface="Courier New Bold"/>
              </a:rPr>
              <a:t>d_a</a:t>
            </a:r>
            <a:r>
              <a:rPr lang="de-DE" sz="1100" b="1" dirty="0">
                <a:latin typeface="Courier New Bold"/>
              </a:rPr>
              <a:t>, </a:t>
            </a:r>
            <a:r>
              <a:rPr lang="de-DE" sz="1100" b="1" dirty="0" err="1">
                <a:latin typeface="Courier New Bold"/>
              </a:rPr>
              <a:t>d_b</a:t>
            </a:r>
            <a:r>
              <a:rPr lang="de-DE" sz="1100" b="1" dirty="0">
                <a:latin typeface="Courier New Bold"/>
              </a:rPr>
              <a:t>, </a:t>
            </a:r>
            <a:r>
              <a:rPr lang="de-DE" sz="1100" b="1" dirty="0" err="1">
                <a:latin typeface="Courier New Bold"/>
              </a:rPr>
              <a:t>d_c</a:t>
            </a:r>
            <a:r>
              <a:rPr lang="en-US" sz="1100" b="1" dirty="0">
                <a:solidFill>
                  <a:schemeClr val="tx1"/>
                </a:solidFill>
                <a:latin typeface="Courier New Bold"/>
              </a:rPr>
              <a:t>);</a:t>
            </a:r>
          </a:p>
          <a:p>
            <a:endParaRPr lang="en-US" sz="1100" b="1" dirty="0">
              <a:solidFill>
                <a:schemeClr val="tx1"/>
              </a:solidFill>
              <a:latin typeface="Courier New Bold"/>
            </a:endParaRPr>
          </a:p>
          <a:p>
            <a:r>
              <a:rPr lang="en-GB" sz="1100" b="1" dirty="0">
                <a:solidFill>
                  <a:schemeClr val="tx1"/>
                </a:solidFill>
                <a:latin typeface="Courier New Bold"/>
              </a:rPr>
              <a:t>  cl::copy(queue, </a:t>
            </a:r>
            <a:r>
              <a:rPr lang="en-GB" sz="1100" b="1" dirty="0" err="1">
                <a:solidFill>
                  <a:schemeClr val="tx1"/>
                </a:solidFill>
                <a:latin typeface="Courier New Bold"/>
              </a:rPr>
              <a:t>d_c</a:t>
            </a:r>
            <a:r>
              <a:rPr lang="en-GB" sz="1100" b="1" dirty="0">
                <a:solidFill>
                  <a:schemeClr val="tx1"/>
                </a:solidFill>
                <a:latin typeface="Courier New Bold"/>
              </a:rPr>
              <a:t>, </a:t>
            </a:r>
            <a:r>
              <a:rPr lang="en-GB" sz="1100" b="1" dirty="0" err="1">
                <a:solidFill>
                  <a:schemeClr val="tx1"/>
                </a:solidFill>
                <a:latin typeface="Courier New Bold"/>
              </a:rPr>
              <a:t>h_C.begin</a:t>
            </a:r>
            <a:r>
              <a:rPr lang="en-GB" sz="1100" b="1" dirty="0">
                <a:solidFill>
                  <a:schemeClr val="tx1"/>
                </a:solidFill>
                <a:latin typeface="Courier New Bold"/>
              </a:rPr>
              <a:t>(), </a:t>
            </a:r>
            <a:r>
              <a:rPr lang="en-GB" sz="1100" b="1" dirty="0" err="1">
                <a:solidFill>
                  <a:schemeClr val="tx1"/>
                </a:solidFill>
                <a:latin typeface="Courier New Bold"/>
              </a:rPr>
              <a:t>h_C.end</a:t>
            </a:r>
            <a:r>
              <a:rPr lang="en-GB" sz="1100" b="1" dirty="0">
                <a:solidFill>
                  <a:schemeClr val="tx1"/>
                </a:solidFill>
                <a:latin typeface="Courier New Bold"/>
              </a:rPr>
              <a:t>());</a:t>
            </a:r>
          </a:p>
          <a:p>
            <a:endParaRPr lang="en-US" sz="1100" b="1" dirty="0">
              <a:solidFill>
                <a:schemeClr val="tx1"/>
              </a:solidFill>
              <a:latin typeface="Courier New Bold"/>
            </a:endParaRPr>
          </a:p>
          <a:p>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  = </a:t>
            </a:r>
            <a:r>
              <a:rPr lang="en-US" sz="1100" b="1" dirty="0" err="1">
                <a:solidFill>
                  <a:schemeClr val="tx1"/>
                </a:solidFill>
                <a:latin typeface="Courier New Bold"/>
              </a:rPr>
              <a:t>wtime</a:t>
            </a:r>
            <a:r>
              <a:rPr lang="en-US" sz="1100" b="1" dirty="0">
                <a:solidFill>
                  <a:schemeClr val="tx1"/>
                </a:solidFill>
                <a:latin typeface="Courier New Bold"/>
              </a:rPr>
              <a:t>() - </a:t>
            </a:r>
            <a:r>
              <a:rPr lang="en-US" sz="1100" b="1" dirty="0" err="1">
                <a:solidFill>
                  <a:schemeClr val="tx1"/>
                </a:solidFill>
                <a:latin typeface="Courier New Bold"/>
              </a:rPr>
              <a:t>start_time</a:t>
            </a:r>
            <a:r>
              <a:rPr lang="en-US" sz="1100" b="1" dirty="0">
                <a:solidFill>
                  <a:schemeClr val="tx1"/>
                </a:solidFill>
                <a:latin typeface="Courier New Bold"/>
              </a:rPr>
              <a:t>;</a:t>
            </a:r>
          </a:p>
          <a:p>
            <a:r>
              <a:rPr lang="en-US" sz="1100" b="1" dirty="0">
                <a:solidFill>
                  <a:schemeClr val="tx1"/>
                </a:solidFill>
                <a:latin typeface="Courier New Bold"/>
              </a:rPr>
              <a:t>  results(</a:t>
            </a:r>
            <a:r>
              <a:rPr lang="en-US" sz="1100" b="1" dirty="0" err="1">
                <a:solidFill>
                  <a:schemeClr val="tx1"/>
                </a:solidFill>
                <a:latin typeface="Courier New Bold"/>
              </a:rPr>
              <a:t>Mdim</a:t>
            </a:r>
            <a:r>
              <a:rPr lang="en-US" sz="1100" b="1" dirty="0">
                <a:solidFill>
                  <a:schemeClr val="tx1"/>
                </a:solidFill>
                <a:latin typeface="Courier New Bold"/>
              </a:rPr>
              <a:t>, </a:t>
            </a:r>
            <a:r>
              <a:rPr lang="en-US" sz="1100" b="1" dirty="0" err="1">
                <a:solidFill>
                  <a:schemeClr val="tx1"/>
                </a:solidFill>
                <a:latin typeface="Courier New Bold"/>
              </a:rPr>
              <a:t>Ndim</a:t>
            </a:r>
            <a:r>
              <a:rPr lang="en-US" sz="1100" b="1" dirty="0">
                <a:solidFill>
                  <a:schemeClr val="tx1"/>
                </a:solidFill>
                <a:latin typeface="Courier New Bold"/>
              </a:rPr>
              <a:t>, </a:t>
            </a:r>
            <a:r>
              <a:rPr lang="en-US" sz="1100" b="1" dirty="0" err="1">
                <a:solidFill>
                  <a:schemeClr val="tx1"/>
                </a:solidFill>
                <a:latin typeface="Courier New Bold"/>
              </a:rPr>
              <a:t>Pdim</a:t>
            </a:r>
            <a:r>
              <a:rPr lang="en-US" sz="1100" b="1" dirty="0">
                <a:solidFill>
                  <a:schemeClr val="tx1"/>
                </a:solidFill>
                <a:latin typeface="Courier New Bold"/>
              </a:rPr>
              <a:t>, </a:t>
            </a:r>
            <a:r>
              <a:rPr lang="en-US" sz="1100" b="1" dirty="0" err="1">
                <a:solidFill>
                  <a:schemeClr val="tx1"/>
                </a:solidFill>
                <a:latin typeface="Courier New Bold"/>
              </a:rPr>
              <a:t>h_C</a:t>
            </a:r>
            <a:r>
              <a:rPr lang="en-US" sz="1100" b="1" dirty="0">
                <a:solidFill>
                  <a:schemeClr val="tx1"/>
                </a:solidFill>
                <a:latin typeface="Courier New Bold"/>
              </a:rPr>
              <a:t>, </a:t>
            </a:r>
            <a:r>
              <a:rPr lang="en-US" sz="1100" b="1" dirty="0" err="1">
                <a:solidFill>
                  <a:schemeClr val="tx1"/>
                </a:solidFill>
                <a:latin typeface="Courier New Bold"/>
              </a:rPr>
              <a:t>run_time</a:t>
            </a:r>
            <a:r>
              <a:rPr lang="en-US" sz="1100" b="1" dirty="0">
                <a:solidFill>
                  <a:schemeClr val="tx1"/>
                </a:solidFill>
                <a:latin typeface="Courier New Bold"/>
              </a:rPr>
              <a:t>);</a:t>
            </a:r>
          </a:p>
          <a:p>
            <a:r>
              <a:rPr lang="en-US" sz="1100" b="1" dirty="0">
                <a:solidFill>
                  <a:schemeClr val="tx1"/>
                </a:solidFill>
                <a:latin typeface="Courier New Bold"/>
              </a:rPr>
              <a:t>}</a:t>
            </a:r>
          </a:p>
        </p:txBody>
      </p:sp>
      <p:sp>
        <p:nvSpPr>
          <p:cNvPr id="8" name="Rectangle 7"/>
          <p:cNvSpPr/>
          <p:nvPr/>
        </p:nvSpPr>
        <p:spPr>
          <a:xfrm>
            <a:off x="145955" y="1010324"/>
            <a:ext cx="4282029" cy="32827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322374" y="1988840"/>
            <a:ext cx="1740314"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Declare and initialize data</a:t>
            </a:r>
          </a:p>
        </p:txBody>
      </p:sp>
      <p:sp>
        <p:nvSpPr>
          <p:cNvPr id="11" name="Rectangle 10"/>
          <p:cNvSpPr/>
          <p:nvPr/>
        </p:nvSpPr>
        <p:spPr>
          <a:xfrm>
            <a:off x="139037" y="4293095"/>
            <a:ext cx="4288947" cy="187220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15616" y="4573577"/>
            <a:ext cx="2088232"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the platform and build program</a:t>
            </a:r>
          </a:p>
        </p:txBody>
      </p:sp>
      <p:sp>
        <p:nvSpPr>
          <p:cNvPr id="13" name="Rectangle 12"/>
          <p:cNvSpPr/>
          <p:nvPr/>
        </p:nvSpPr>
        <p:spPr>
          <a:xfrm>
            <a:off x="4427984" y="1010325"/>
            <a:ext cx="4538086" cy="227465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038399" y="1591653"/>
            <a:ext cx="2943699" cy="1015663"/>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Setup buffers and write A and B matrices to the device memory</a:t>
            </a:r>
          </a:p>
        </p:txBody>
      </p:sp>
      <p:sp>
        <p:nvSpPr>
          <p:cNvPr id="15" name="Rectangle 14"/>
          <p:cNvSpPr/>
          <p:nvPr/>
        </p:nvSpPr>
        <p:spPr>
          <a:xfrm>
            <a:off x="4427984" y="3284984"/>
            <a:ext cx="4538086" cy="102598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27984" y="4293096"/>
            <a:ext cx="4538086" cy="1872209"/>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64477" y="3622828"/>
            <a:ext cx="3795241" cy="400110"/>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Create the kernel </a:t>
            </a:r>
            <a:r>
              <a:rPr lang="en-US" sz="2000" dirty="0" err="1">
                <a:solidFill>
                  <a:schemeClr val="tx1"/>
                </a:solidFill>
                <a:latin typeface="+mj-lt"/>
              </a:rPr>
              <a:t>functor</a:t>
            </a:r>
            <a:endParaRPr lang="en-US" sz="2000" dirty="0">
              <a:solidFill>
                <a:schemeClr val="tx1"/>
              </a:solidFill>
              <a:latin typeface="+mj-lt"/>
            </a:endParaRPr>
          </a:p>
        </p:txBody>
      </p:sp>
      <p:sp>
        <p:nvSpPr>
          <p:cNvPr id="18" name="TextBox 17"/>
          <p:cNvSpPr txBox="1"/>
          <p:nvPr/>
        </p:nvSpPr>
        <p:spPr>
          <a:xfrm>
            <a:off x="5292078" y="4809347"/>
            <a:ext cx="2436339" cy="707886"/>
          </a:xfrm>
          <a:prstGeom prst="rect">
            <a:avLst/>
          </a:prstGeom>
          <a:solidFill>
            <a:schemeClr val="bg1"/>
          </a:solidFill>
          <a:ln>
            <a:noFill/>
          </a:ln>
        </p:spPr>
        <p:txBody>
          <a:bodyPr wrap="square" rtlCol="0">
            <a:spAutoFit/>
          </a:bodyPr>
          <a:lstStyle/>
          <a:p>
            <a:pPr algn="ctr"/>
            <a:r>
              <a:rPr lang="en-US" sz="2000" dirty="0">
                <a:solidFill>
                  <a:schemeClr val="tx1"/>
                </a:solidFill>
                <a:latin typeface="+mj-lt"/>
              </a:rPr>
              <a:t>Run the kernel and collect results</a:t>
            </a:r>
          </a:p>
        </p:txBody>
      </p:sp>
      <p:sp>
        <p:nvSpPr>
          <p:cNvPr id="19" name="TextBox 18"/>
          <p:cNvSpPr txBox="1"/>
          <p:nvPr/>
        </p:nvSpPr>
        <p:spPr>
          <a:xfrm>
            <a:off x="1115616" y="6237312"/>
            <a:ext cx="6912768" cy="584776"/>
          </a:xfrm>
          <a:prstGeom prst="rect">
            <a:avLst/>
          </a:prstGeom>
          <a:solidFill>
            <a:srgbClr val="FFFFFF"/>
          </a:solidFill>
          <a:ln>
            <a:noFill/>
          </a:ln>
        </p:spPr>
        <p:txBody>
          <a:bodyPr wrap="square" rtlCol="0">
            <a:spAutoFit/>
          </a:bodyPr>
          <a:lstStyle/>
          <a:p>
            <a:pPr algn="ctr"/>
            <a:r>
              <a:rPr lang="en-US" sz="1600" b="1" dirty="0">
                <a:solidFill>
                  <a:schemeClr val="accent1"/>
                </a:solidFill>
                <a:latin typeface="+mj-lt"/>
              </a:rPr>
              <a:t>Note: To use the default context/queue/device, skip this section and remove the references to context, queue and device.</a:t>
            </a:r>
          </a:p>
        </p:txBody>
      </p:sp>
      <p:cxnSp>
        <p:nvCxnSpPr>
          <p:cNvPr id="20" name="Straight Arrow Connector 19"/>
          <p:cNvCxnSpPr/>
          <p:nvPr/>
        </p:nvCxnSpPr>
        <p:spPr>
          <a:xfrm flipH="1" flipV="1">
            <a:off x="899592" y="5953638"/>
            <a:ext cx="216024" cy="643714"/>
          </a:xfrm>
          <a:prstGeom prst="straightConnector1">
            <a:avLst/>
          </a:prstGeom>
          <a:ln w="57150"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Matrix multiplication performance</a:t>
            </a:r>
          </a:p>
        </p:txBody>
      </p:sp>
      <p:sp>
        <p:nvSpPr>
          <p:cNvPr id="3" name="Content Placeholder 2"/>
          <p:cNvSpPr>
            <a:spLocks noGrp="1"/>
          </p:cNvSpPr>
          <p:nvPr>
            <p:ph idx="1"/>
          </p:nvPr>
        </p:nvSpPr>
        <p:spPr>
          <a:xfrm>
            <a:off x="179512" y="1600201"/>
            <a:ext cx="8784976" cy="820688"/>
          </a:xfrm>
        </p:spPr>
        <p:txBody>
          <a:bodyPr>
            <a:normAutofit/>
          </a:bodyPr>
          <a:lstStyle/>
          <a:p>
            <a:r>
              <a:rPr lang="en-GB" dirty="0"/>
              <a:t>Matrices are stored in global memory.</a:t>
            </a:r>
          </a:p>
        </p:txBody>
      </p:sp>
      <p:graphicFrame>
        <p:nvGraphicFramePr>
          <p:cNvPr id="5" name="Table 4"/>
          <p:cNvGraphicFramePr>
            <a:graphicFrameLocks noGrp="1"/>
          </p:cNvGraphicFramePr>
          <p:nvPr>
            <p:extLst>
              <p:ext uri="{D42A27DB-BD31-4B8C-83A1-F6EECF244321}">
                <p14:modId xmlns:p14="http://schemas.microsoft.com/office/powerpoint/2010/main" val="482682589"/>
              </p:ext>
            </p:extLst>
          </p:nvPr>
        </p:nvGraphicFramePr>
        <p:xfrm>
          <a:off x="611560" y="2636912"/>
          <a:ext cx="7920879" cy="1473200"/>
        </p:xfrm>
        <a:graphic>
          <a:graphicData uri="http://schemas.openxmlformats.org/drawingml/2006/table">
            <a:tbl>
              <a:tblPr firstRow="1" bandRow="1">
                <a:tableStyleId>{9D7B26C5-4107-4FEC-AEDC-1716B250A1EF}</a:tableStyleId>
              </a:tblPr>
              <a:tblGrid>
                <a:gridCol w="424847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800199">
                  <a:extLst>
                    <a:ext uri="{9D8B030D-6E8A-4147-A177-3AD203B41FA5}">
                      <a16:colId xmlns:a16="http://schemas.microsoft.com/office/drawing/2014/main" val="20002"/>
                    </a:ext>
                  </a:extLst>
                </a:gridCol>
              </a:tblGrid>
              <a:tr h="185420">
                <a:tc rowSpan="2">
                  <a:txBody>
                    <a:bodyPr/>
                    <a:lstStyle/>
                    <a:p>
                      <a:r>
                        <a:rPr lang="en-GB" dirty="0"/>
                        <a:t>Case</a:t>
                      </a:r>
                    </a:p>
                  </a:txBody>
                  <a:tcPr/>
                </a:tc>
                <a:tc gridSpan="2">
                  <a:txBody>
                    <a:bodyPr/>
                    <a:lstStyle/>
                    <a:p>
                      <a:pPr algn="ctr"/>
                      <a:r>
                        <a:rPr lang="en-GB" dirty="0"/>
                        <a:t>MFLOPS</a:t>
                      </a:r>
                    </a:p>
                  </a:txBody>
                  <a:tcPr anchor="ctr">
                    <a:lnB w="12700" cap="flat" cmpd="sng" algn="ctr">
                      <a:no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185420">
                <a:tc vMerge="1">
                  <a:txBody>
                    <a:bodyPr/>
                    <a:lstStyle/>
                    <a:p>
                      <a:endParaRPr lang="en-GB"/>
                    </a:p>
                  </a:txBody>
                  <a:tcPr/>
                </a:tc>
                <a:tc>
                  <a:txBody>
                    <a:bodyPr/>
                    <a:lstStyle/>
                    <a:p>
                      <a:pPr algn="ctr"/>
                      <a:r>
                        <a:rPr lang="en-GB" dirty="0"/>
                        <a:t>CPU</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t>GPU</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GB" dirty="0"/>
                        <a:t>Sequential C (not OpenCL)</a:t>
                      </a:r>
                    </a:p>
                  </a:txBody>
                  <a:tcPr>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887.2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tc>
                  <a:txBody>
                    <a:bodyPr/>
                    <a:lstStyle/>
                    <a:p>
                      <a:pPr algn="ctr"/>
                      <a:r>
                        <a:rPr lang="en-GB" dirty="0"/>
                        <a:t>N/A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002"/>
                  </a:ext>
                </a:extLst>
              </a:tr>
              <a:tr h="370840">
                <a:tc>
                  <a:txBody>
                    <a:bodyPr/>
                    <a:lstStyle/>
                    <a:p>
                      <a:r>
                        <a:rPr lang="en-GB" dirty="0"/>
                        <a:t>C(</a:t>
                      </a:r>
                      <a:r>
                        <a:rPr lang="en-GB" dirty="0" err="1"/>
                        <a:t>i,j</a:t>
                      </a:r>
                      <a:r>
                        <a:rPr lang="en-GB" dirty="0"/>
                        <a:t>) per work-item, all global</a:t>
                      </a:r>
                    </a:p>
                  </a:txBody>
                  <a:tcPr>
                    <a:lnT w="12700" cap="flat" cmpd="sng" algn="ctr">
                      <a:solidFill>
                        <a:schemeClr val="tx1"/>
                      </a:solidFill>
                      <a:prstDash val="solid"/>
                      <a:round/>
                      <a:headEnd type="none" w="med" len="med"/>
                      <a:tailEnd type="none" w="med" len="med"/>
                    </a:lnT>
                    <a:noFill/>
                  </a:tcPr>
                </a:tc>
                <a:tc>
                  <a:txBody>
                    <a:bodyPr/>
                    <a:lstStyle/>
                    <a:p>
                      <a:pPr algn="ctr"/>
                      <a:r>
                        <a:rPr lang="en-GB" dirty="0"/>
                        <a:t>3,926.1</a:t>
                      </a:r>
                    </a:p>
                  </a:txBody>
                  <a:tcPr anchor="ctr">
                    <a:lnT w="12700" cap="flat" cmpd="sng" algn="ctr">
                      <a:solidFill>
                        <a:schemeClr val="tx1"/>
                      </a:solidFill>
                      <a:prstDash val="solid"/>
                      <a:round/>
                      <a:headEnd type="none" w="med" len="med"/>
                      <a:tailEnd type="none" w="med" len="med"/>
                    </a:lnT>
                    <a:noFill/>
                  </a:tcPr>
                </a:tc>
                <a:tc>
                  <a:txBody>
                    <a:bodyPr/>
                    <a:lstStyle/>
                    <a:p>
                      <a:pPr algn="ctr"/>
                      <a:r>
                        <a:rPr lang="en-GB" dirty="0"/>
                        <a:t>3,720.9</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
        <p:nvSpPr>
          <p:cNvPr id="6" name="TextBox 5"/>
          <p:cNvSpPr txBox="1"/>
          <p:nvPr/>
        </p:nvSpPr>
        <p:spPr>
          <a:xfrm>
            <a:off x="0" y="4644425"/>
            <a:ext cx="8892480" cy="646331"/>
          </a:xfrm>
          <a:prstGeom prst="rect">
            <a:avLst/>
          </a:prstGeom>
          <a:noFill/>
        </p:spPr>
        <p:txBody>
          <a:bodyPr wrap="square" rtlCol="0">
            <a:spAutoFit/>
          </a:bodyPr>
          <a:lstStyle/>
          <a:p>
            <a:r>
              <a:rPr lang="en-GB" dirty="0"/>
              <a:t>Device is Tesla® M2090 GPU from NVIDIA® with a max of 16 compute units, 512 PEs</a:t>
            </a:r>
          </a:p>
          <a:p>
            <a:r>
              <a:rPr lang="en-GB" dirty="0"/>
              <a:t>Device is Intel® Xeon® CPU, E5649 @ 2.53GHz</a:t>
            </a:r>
          </a:p>
        </p:txBody>
      </p:sp>
      <p:sp>
        <p:nvSpPr>
          <p:cNvPr id="7" name="Content Placeholder 7"/>
          <p:cNvSpPr txBox="1">
            <a:spLocks/>
          </p:cNvSpPr>
          <p:nvPr/>
        </p:nvSpPr>
        <p:spPr>
          <a:xfrm>
            <a:off x="107504" y="6453336"/>
            <a:ext cx="4861484" cy="51835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200" dirty="0"/>
              <a:t>Third party names are the property of their owners.</a:t>
            </a:r>
          </a:p>
        </p:txBody>
      </p:sp>
      <p:sp>
        <p:nvSpPr>
          <p:cNvPr id="8" name="TextBox 7"/>
          <p:cNvSpPr txBox="1"/>
          <p:nvPr/>
        </p:nvSpPr>
        <p:spPr>
          <a:xfrm>
            <a:off x="3851920" y="5510932"/>
            <a:ext cx="5219510" cy="1200329"/>
          </a:xfrm>
          <a:prstGeom prst="rect">
            <a:avLst/>
          </a:prstGeom>
          <a:noFill/>
        </p:spPr>
        <p:txBody>
          <a:bodyPr wrap="square" rtlCol="0">
            <a:spAutoFit/>
          </a:bodyPr>
          <a:lstStyle/>
          <a:p>
            <a:r>
              <a:rPr lang="en-GB" dirty="0">
                <a:solidFill>
                  <a:schemeClr val="accent1"/>
                </a:solidFill>
              </a:rPr>
              <a:t>These  are not official benchmark results.  You may observe completely different results should you run these tests on your own system.</a:t>
            </a:r>
          </a:p>
          <a:p>
            <a:endParaRPr lang="en-GB" dirty="0">
              <a:solidFill>
                <a:schemeClr val="accent1"/>
              </a:solidFill>
            </a:endParaRPr>
          </a:p>
        </p:txBody>
      </p:sp>
    </p:spTree>
    <p:extLst>
      <p:ext uri="{BB962C8B-B14F-4D97-AF65-F5344CB8AC3E}">
        <p14:creationId xmlns:p14="http://schemas.microsoft.com/office/powerpoint/2010/main" val="3535824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496" y="0"/>
            <a:ext cx="9108504" cy="1143000"/>
          </a:xfrm>
        </p:spPr>
        <p:txBody>
          <a:bodyPr>
            <a:normAutofit/>
          </a:bodyPr>
          <a:lstStyle/>
          <a:p>
            <a:r>
              <a:rPr lang="en-GB" sz="3600" dirty="0"/>
              <a:t>Exercise 6: Matrix Multiplication</a:t>
            </a:r>
          </a:p>
        </p:txBody>
      </p:sp>
      <p:sp>
        <p:nvSpPr>
          <p:cNvPr id="8" name="Content Placeholder 7"/>
          <p:cNvSpPr>
            <a:spLocks noGrp="1"/>
          </p:cNvSpPr>
          <p:nvPr>
            <p:ph idx="1"/>
          </p:nvPr>
        </p:nvSpPr>
        <p:spPr>
          <a:xfrm>
            <a:off x="179512" y="1127502"/>
            <a:ext cx="8784976" cy="5541858"/>
          </a:xfrm>
        </p:spPr>
        <p:txBody>
          <a:bodyPr>
            <a:normAutofit fontScale="77500" lnSpcReduction="20000"/>
          </a:bodyPr>
          <a:lstStyle/>
          <a:p>
            <a:pPr>
              <a:lnSpc>
                <a:spcPct val="110000"/>
              </a:lnSpc>
            </a:pPr>
            <a:r>
              <a:rPr lang="en-GB" dirty="0">
                <a:solidFill>
                  <a:schemeClr val="accent2"/>
                </a:solidFill>
              </a:rPr>
              <a:t>Goal: </a:t>
            </a:r>
          </a:p>
          <a:p>
            <a:pPr lvl="1">
              <a:lnSpc>
                <a:spcPct val="110000"/>
              </a:lnSpc>
            </a:pPr>
            <a:r>
              <a:rPr lang="en-GB" dirty="0"/>
              <a:t>To write your first complete OpenCL kernel “from scratch”</a:t>
            </a:r>
          </a:p>
          <a:p>
            <a:pPr lvl="1">
              <a:lnSpc>
                <a:spcPct val="110000"/>
              </a:lnSpc>
            </a:pPr>
            <a:r>
              <a:rPr lang="en-GB" dirty="0"/>
              <a:t>To multiply a pair of matrices</a:t>
            </a:r>
          </a:p>
          <a:p>
            <a:pPr>
              <a:lnSpc>
                <a:spcPct val="110000"/>
              </a:lnSpc>
            </a:pPr>
            <a:r>
              <a:rPr lang="en-GB" dirty="0">
                <a:solidFill>
                  <a:schemeClr val="accent2"/>
                </a:solidFill>
              </a:rPr>
              <a:t>Procedure: </a:t>
            </a:r>
          </a:p>
          <a:p>
            <a:pPr lvl="1">
              <a:lnSpc>
                <a:spcPct val="110000"/>
              </a:lnSpc>
            </a:pPr>
            <a:r>
              <a:rPr lang="en-GB" dirty="0"/>
              <a:t>Start with the provided matrix multiplication OpenCL host program including the function to generate matrices and test results</a:t>
            </a:r>
          </a:p>
          <a:p>
            <a:pPr lvl="1">
              <a:lnSpc>
                <a:spcPct val="110000"/>
              </a:lnSpc>
            </a:pPr>
            <a:r>
              <a:rPr lang="en-GB" dirty="0"/>
              <a:t>Create a kernel to do the multiplication</a:t>
            </a:r>
          </a:p>
          <a:p>
            <a:pPr lvl="1">
              <a:lnSpc>
                <a:spcPct val="110000"/>
              </a:lnSpc>
            </a:pPr>
            <a:r>
              <a:rPr lang="en-GB" dirty="0"/>
              <a:t>Modify the provided OpenCL host program to use your kernel</a:t>
            </a:r>
          </a:p>
          <a:p>
            <a:pPr lvl="1">
              <a:lnSpc>
                <a:spcPct val="110000"/>
              </a:lnSpc>
            </a:pPr>
            <a:r>
              <a:rPr lang="en-GB" dirty="0"/>
              <a:t>Verify the results</a:t>
            </a:r>
          </a:p>
          <a:p>
            <a:pPr>
              <a:lnSpc>
                <a:spcPct val="110000"/>
              </a:lnSpc>
            </a:pPr>
            <a:r>
              <a:rPr lang="en-GB" dirty="0">
                <a:solidFill>
                  <a:schemeClr val="accent2"/>
                </a:solidFill>
              </a:rPr>
              <a:t>Expected output:</a:t>
            </a:r>
          </a:p>
          <a:p>
            <a:pPr lvl="1">
              <a:lnSpc>
                <a:spcPct val="110000"/>
              </a:lnSpc>
            </a:pPr>
            <a:r>
              <a:rPr lang="en-GB" dirty="0"/>
              <a:t>A message to standard output verifying that the chain of vector additions produced the correct result</a:t>
            </a:r>
          </a:p>
          <a:p>
            <a:pPr lvl="1">
              <a:lnSpc>
                <a:spcPct val="110000"/>
              </a:lnSpc>
            </a:pPr>
            <a:r>
              <a:rPr lang="en-GB" dirty="0"/>
              <a:t>Report the runtime and the MFLOPS</a:t>
            </a:r>
          </a:p>
        </p:txBody>
      </p:sp>
    </p:spTree>
    <p:extLst>
      <p:ext uri="{BB962C8B-B14F-4D97-AF65-F5344CB8AC3E}">
        <p14:creationId xmlns:p14="http://schemas.microsoft.com/office/powerpoint/2010/main" val="398825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Understanding the OpenCL memory hierarchy</a:t>
            </a:r>
            <a:br>
              <a:rPr lang="en-GB" dirty="0"/>
            </a:br>
            <a:endParaRPr lang="en-GB" dirty="0"/>
          </a:p>
        </p:txBody>
      </p:sp>
      <p:sp>
        <p:nvSpPr>
          <p:cNvPr id="5" name="Text Placeholder 4"/>
          <p:cNvSpPr>
            <a:spLocks noGrp="1"/>
          </p:cNvSpPr>
          <p:nvPr>
            <p:ph type="body" idx="1"/>
          </p:nvPr>
        </p:nvSpPr>
        <p:spPr/>
        <p:txBody>
          <a:bodyPr/>
          <a:lstStyle/>
          <a:p>
            <a:r>
              <a:rPr lang="zh-CN" altLang="en-US" dirty="0">
                <a:solidFill>
                  <a:schemeClr val="tx1"/>
                </a:solidFill>
              </a:rPr>
              <a:t>章节</a:t>
            </a:r>
            <a:r>
              <a:rPr lang="en-GB" dirty="0">
                <a:solidFill>
                  <a:schemeClr val="tx1"/>
                </a:solidFill>
              </a:rPr>
              <a:t> 6</a:t>
            </a:r>
          </a:p>
        </p:txBody>
      </p:sp>
    </p:spTree>
    <p:extLst>
      <p:ext uri="{BB962C8B-B14F-4D97-AF65-F5344CB8AC3E}">
        <p14:creationId xmlns:p14="http://schemas.microsoft.com/office/powerpoint/2010/main" val="1502439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90264"/>
            <a:ext cx="8928992" cy="1143000"/>
          </a:xfrm>
        </p:spPr>
        <p:txBody>
          <a:bodyPr>
            <a:normAutofit/>
          </a:bodyPr>
          <a:lstStyle/>
          <a:p>
            <a:r>
              <a:rPr lang="en-GB" dirty="0"/>
              <a:t>Optimizing matrix multiplication</a:t>
            </a:r>
          </a:p>
        </p:txBody>
      </p:sp>
      <p:sp>
        <p:nvSpPr>
          <p:cNvPr id="5" name="Content Placeholder 4"/>
          <p:cNvSpPr>
            <a:spLocks noGrp="1"/>
          </p:cNvSpPr>
          <p:nvPr>
            <p:ph idx="1"/>
          </p:nvPr>
        </p:nvSpPr>
        <p:spPr>
          <a:xfrm>
            <a:off x="179512" y="836712"/>
            <a:ext cx="8784976" cy="3024336"/>
          </a:xfrm>
        </p:spPr>
        <p:txBody>
          <a:bodyPr>
            <a:noAutofit/>
          </a:bodyPr>
          <a:lstStyle/>
          <a:p>
            <a:r>
              <a:rPr lang="en-GB" sz="2400" dirty="0"/>
              <a:t>MM cost determined by FLOPS and memory movement:</a:t>
            </a:r>
          </a:p>
          <a:p>
            <a:pPr lvl="1"/>
            <a:r>
              <a:rPr lang="en-GB" sz="2400" dirty="0"/>
              <a:t>2*n</a:t>
            </a:r>
            <a:r>
              <a:rPr lang="en-GB" sz="2400" baseline="30000" dirty="0"/>
              <a:t>3</a:t>
            </a:r>
            <a:r>
              <a:rPr lang="en-GB" sz="2400" dirty="0"/>
              <a:t> = O(n</a:t>
            </a:r>
            <a:r>
              <a:rPr lang="en-GB" sz="2400" baseline="30000" dirty="0"/>
              <a:t>3</a:t>
            </a:r>
            <a:r>
              <a:rPr lang="en-GB" sz="2400" dirty="0"/>
              <a:t>) FLOPS</a:t>
            </a:r>
          </a:p>
          <a:p>
            <a:pPr lvl="1"/>
            <a:r>
              <a:rPr lang="en-GB" sz="2400" dirty="0"/>
              <a:t>Operates on 3*n</a:t>
            </a:r>
            <a:r>
              <a:rPr lang="en-GB" sz="2400" baseline="30000" dirty="0"/>
              <a:t>2</a:t>
            </a:r>
            <a:r>
              <a:rPr lang="en-GB" sz="2400" dirty="0"/>
              <a:t> = O(n</a:t>
            </a:r>
            <a:r>
              <a:rPr lang="en-GB" sz="2400" baseline="30000" dirty="0"/>
              <a:t>2</a:t>
            </a:r>
            <a:r>
              <a:rPr lang="en-GB" sz="2400" dirty="0"/>
              <a:t>) numbers</a:t>
            </a:r>
          </a:p>
          <a:p>
            <a:r>
              <a:rPr lang="en-GB" sz="2400" dirty="0"/>
              <a:t>To optimize matrix multiplication, we must ensure that for every memory access we execute as many FLOPS as possible.</a:t>
            </a:r>
          </a:p>
          <a:p>
            <a:r>
              <a:rPr lang="en-GB" sz="2400" dirty="0"/>
              <a:t>Outer product algorithms are faster, but for pedagogical reasons, let’s stick to the simple dot-product algorithm.</a:t>
            </a:r>
          </a:p>
          <a:p>
            <a:endParaRPr lang="en-GB" sz="2400" dirty="0"/>
          </a:p>
          <a:p>
            <a:endParaRPr lang="en-GB" sz="2400" dirty="0"/>
          </a:p>
          <a:p>
            <a:endParaRPr lang="en-GB" sz="2400" dirty="0"/>
          </a:p>
        </p:txBody>
      </p:sp>
      <p:sp>
        <p:nvSpPr>
          <p:cNvPr id="6" name="TextBox 5"/>
          <p:cNvSpPr txBox="1"/>
          <p:nvPr/>
        </p:nvSpPr>
        <p:spPr>
          <a:xfrm>
            <a:off x="179512" y="5949280"/>
            <a:ext cx="8856984" cy="1200329"/>
          </a:xfrm>
          <a:prstGeom prst="rect">
            <a:avLst/>
          </a:prstGeom>
          <a:noFill/>
        </p:spPr>
        <p:txBody>
          <a:bodyPr wrap="square" rtlCol="0">
            <a:spAutoFit/>
          </a:bodyPr>
          <a:lstStyle/>
          <a:p>
            <a:pPr marL="285750" indent="-285750" fontAlgn="auto">
              <a:spcBef>
                <a:spcPts val="0"/>
              </a:spcBef>
              <a:spcAft>
                <a:spcPts val="0"/>
              </a:spcAft>
              <a:buFont typeface="Arial" pitchFamily="34" charset="0"/>
              <a:buChar char="•"/>
            </a:pPr>
            <a:r>
              <a:rPr lang="en-GB" dirty="0">
                <a:solidFill>
                  <a:prstClr val="black"/>
                </a:solidFill>
                <a:latin typeface="Trebuchet MS"/>
                <a:ea typeface="+mn-ea"/>
              </a:rPr>
              <a:t>We will work with work-item/work-group sizes and the memory model to optimize matrix multiplication</a:t>
            </a:r>
          </a:p>
          <a:p>
            <a:pPr fontAlgn="auto">
              <a:spcBef>
                <a:spcPts val="0"/>
              </a:spcBef>
              <a:spcAft>
                <a:spcPts val="0"/>
              </a:spcAft>
            </a:pPr>
            <a:endParaRPr lang="en-GB" dirty="0">
              <a:solidFill>
                <a:prstClr val="black"/>
              </a:solidFill>
              <a:latin typeface="Trebuchet MS"/>
              <a:ea typeface="+mn-ea"/>
            </a:endParaRPr>
          </a:p>
        </p:txBody>
      </p:sp>
      <p:sp>
        <p:nvSpPr>
          <p:cNvPr id="8" name="Rectangle 5"/>
          <p:cNvSpPr>
            <a:spLocks noChangeArrowheads="1"/>
          </p:cNvSpPr>
          <p:nvPr/>
        </p:nvSpPr>
        <p:spPr bwMode="auto">
          <a:xfrm>
            <a:off x="3442006"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9" name="Text Box 6"/>
          <p:cNvSpPr txBox="1">
            <a:spLocks noChangeArrowheads="1"/>
          </p:cNvSpPr>
          <p:nvPr/>
        </p:nvSpPr>
        <p:spPr bwMode="auto">
          <a:xfrm>
            <a:off x="2829316" y="4641873"/>
            <a:ext cx="541337"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a:t>
            </a:r>
          </a:p>
        </p:txBody>
      </p:sp>
      <p:sp>
        <p:nvSpPr>
          <p:cNvPr id="11" name="Text Box 8"/>
          <p:cNvSpPr txBox="1">
            <a:spLocks noChangeArrowheads="1"/>
          </p:cNvSpPr>
          <p:nvPr/>
        </p:nvSpPr>
        <p:spPr bwMode="auto">
          <a:xfrm>
            <a:off x="4657247" y="4641873"/>
            <a:ext cx="163512" cy="461665"/>
          </a:xfrm>
          <a:prstGeom prst="rect">
            <a:avLst/>
          </a:prstGeom>
          <a:noFill/>
          <a:ln w="12700">
            <a:noFill/>
            <a:miter lim="800000"/>
            <a:headEnd/>
            <a:tailEnd/>
          </a:ln>
          <a:effectLst/>
        </p:spPr>
        <p:txBody>
          <a:bodyPr>
            <a:spAutoFit/>
          </a:bodyPr>
          <a:lstStyle/>
          <a:p>
            <a:pPr eaLnBrk="0" hangingPunct="0">
              <a:spcBef>
                <a:spcPct val="50000"/>
              </a:spcBef>
            </a:pPr>
            <a:r>
              <a:rPr lang="en-US" b="1" dirty="0">
                <a:solidFill>
                  <a:prstClr val="black"/>
                </a:solidFill>
                <a:latin typeface="Arial" charset="0"/>
                <a:ea typeface="MS PGothic"/>
                <a:cs typeface="Arial"/>
                <a:sym typeface="Myriad Set Text" charset="0"/>
              </a:rPr>
              <a:t>x</a:t>
            </a:r>
          </a:p>
        </p:txBody>
      </p:sp>
      <p:sp>
        <p:nvSpPr>
          <p:cNvPr id="13" name="Rectangle 10"/>
          <p:cNvSpPr>
            <a:spLocks noChangeArrowheads="1"/>
          </p:cNvSpPr>
          <p:nvPr/>
        </p:nvSpPr>
        <p:spPr bwMode="auto">
          <a:xfrm>
            <a:off x="3442006" y="4743831"/>
            <a:ext cx="1150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5" name="Text Box 12"/>
          <p:cNvSpPr txBox="1">
            <a:spLocks noChangeArrowheads="1"/>
          </p:cNvSpPr>
          <p:nvPr/>
        </p:nvSpPr>
        <p:spPr bwMode="auto">
          <a:xfrm>
            <a:off x="3510298" y="4426345"/>
            <a:ext cx="676275"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A(i,:)</a:t>
            </a:r>
          </a:p>
        </p:txBody>
      </p:sp>
      <p:sp>
        <p:nvSpPr>
          <p:cNvPr id="16" name="Rectangle 13"/>
          <p:cNvSpPr>
            <a:spLocks noChangeArrowheads="1"/>
          </p:cNvSpPr>
          <p:nvPr/>
        </p:nvSpPr>
        <p:spPr bwMode="auto">
          <a:xfrm>
            <a:off x="4991409" y="4299331"/>
            <a:ext cx="1152525"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7" name="Rectangle 14"/>
          <p:cNvSpPr>
            <a:spLocks noChangeArrowheads="1"/>
          </p:cNvSpPr>
          <p:nvPr/>
        </p:nvSpPr>
        <p:spPr bwMode="auto">
          <a:xfrm>
            <a:off x="5220006" y="4299331"/>
            <a:ext cx="134938" cy="10795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18" name="Text Box 15"/>
          <p:cNvSpPr txBox="1">
            <a:spLocks noChangeArrowheads="1"/>
          </p:cNvSpPr>
          <p:nvPr/>
        </p:nvSpPr>
        <p:spPr bwMode="auto">
          <a:xfrm>
            <a:off x="5405744" y="46803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a:solidFill>
                  <a:prstClr val="black"/>
                </a:solidFill>
                <a:latin typeface="Trebuchet MS"/>
                <a:ea typeface="MS PGothic"/>
                <a:cs typeface="Arial"/>
                <a:sym typeface="Myriad Set Text" charset="0"/>
              </a:rPr>
              <a:t>B(:,j)</a:t>
            </a:r>
          </a:p>
        </p:txBody>
      </p:sp>
      <p:sp>
        <p:nvSpPr>
          <p:cNvPr id="19" name="Rectangle 16"/>
          <p:cNvSpPr>
            <a:spLocks noChangeArrowheads="1"/>
          </p:cNvSpPr>
          <p:nvPr/>
        </p:nvSpPr>
        <p:spPr bwMode="auto">
          <a:xfrm>
            <a:off x="1412142" y="4299331"/>
            <a:ext cx="1150938" cy="1079500"/>
          </a:xfrm>
          <a:prstGeom prst="rect">
            <a:avLst/>
          </a:prstGeom>
          <a:noFill/>
          <a:ln w="12700">
            <a:solidFill>
              <a:schemeClr val="tx1"/>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0" name="Rectangle 17"/>
          <p:cNvSpPr>
            <a:spLocks noChangeArrowheads="1"/>
          </p:cNvSpPr>
          <p:nvPr/>
        </p:nvSpPr>
        <p:spPr bwMode="auto">
          <a:xfrm>
            <a:off x="1869342" y="4743831"/>
            <a:ext cx="134938" cy="127000"/>
          </a:xfrm>
          <a:prstGeom prst="rect">
            <a:avLst/>
          </a:prstGeom>
          <a:solidFill>
            <a:srgbClr val="FC0128"/>
          </a:solidFill>
          <a:ln w="12700">
            <a:solidFill>
              <a:srgbClr val="000000"/>
            </a:solidFill>
            <a:miter lim="800000"/>
            <a:headEnd/>
            <a:tailEnd/>
          </a:ln>
          <a:effectLst/>
        </p:spPr>
        <p:txBody>
          <a:bodyPr wrap="none" anchor="ctr"/>
          <a:lstStyle/>
          <a:p>
            <a:pPr eaLnBrk="0" fontAlgn="auto" hangingPunct="0">
              <a:spcBef>
                <a:spcPts val="0"/>
              </a:spcBef>
              <a:spcAft>
                <a:spcPts val="0"/>
              </a:spcAft>
              <a:defRPr/>
            </a:pPr>
            <a:endParaRPr lang="en-US" sz="2000" b="1" kern="0">
              <a:solidFill>
                <a:srgbClr val="FC0128"/>
              </a:solidFill>
              <a:latin typeface="Arial" charset="0"/>
              <a:ea typeface="MS PGothic"/>
              <a:cs typeface="Arial"/>
              <a:sym typeface="Myriad Set Text" charset="0"/>
            </a:endParaRPr>
          </a:p>
        </p:txBody>
      </p:sp>
      <p:sp>
        <p:nvSpPr>
          <p:cNvPr id="21" name="Text Box 18"/>
          <p:cNvSpPr txBox="1">
            <a:spLocks noChangeArrowheads="1"/>
          </p:cNvSpPr>
          <p:nvPr/>
        </p:nvSpPr>
        <p:spPr bwMode="auto">
          <a:xfrm>
            <a:off x="1597880" y="4489845"/>
            <a:ext cx="677862" cy="307777"/>
          </a:xfrm>
          <a:prstGeom prst="rect">
            <a:avLst/>
          </a:prstGeom>
          <a:noFill/>
          <a:ln w="12700">
            <a:noFill/>
            <a:miter lim="800000"/>
            <a:headEnd/>
            <a:tailEnd/>
          </a:ln>
          <a:effectLst/>
        </p:spPr>
        <p:txBody>
          <a:bodyPr>
            <a:spAutoFit/>
          </a:bodyPr>
          <a:lstStyle/>
          <a:p>
            <a:pPr eaLnBrk="0" hangingPunct="0">
              <a:spcBef>
                <a:spcPct val="50000"/>
              </a:spcBef>
            </a:pPr>
            <a:r>
              <a:rPr lang="en-US" sz="1400" dirty="0">
                <a:solidFill>
                  <a:prstClr val="black"/>
                </a:solidFill>
                <a:latin typeface="Trebuchet MS"/>
                <a:ea typeface="MS PGothic"/>
                <a:cs typeface="Arial"/>
                <a:sym typeface="Myriad Set Text" charset="0"/>
              </a:rPr>
              <a:t>C(</a:t>
            </a:r>
            <a:r>
              <a:rPr lang="en-US" sz="1400" dirty="0" err="1">
                <a:solidFill>
                  <a:prstClr val="black"/>
                </a:solidFill>
                <a:latin typeface="Trebuchet MS"/>
                <a:ea typeface="MS PGothic"/>
                <a:cs typeface="Arial"/>
                <a:sym typeface="Myriad Set Text" charset="0"/>
              </a:rPr>
              <a:t>i,j</a:t>
            </a:r>
            <a:r>
              <a:rPr lang="en-US" sz="1400" dirty="0">
                <a:solidFill>
                  <a:prstClr val="black"/>
                </a:solidFill>
                <a:latin typeface="Trebuchet MS"/>
                <a:ea typeface="MS PGothic"/>
                <a:cs typeface="Arial"/>
                <a:sym typeface="Myriad Set Text" charset="0"/>
              </a:rPr>
              <a:t>)</a:t>
            </a:r>
          </a:p>
        </p:txBody>
      </p:sp>
      <p:sp>
        <p:nvSpPr>
          <p:cNvPr id="22" name="TextBox 21"/>
          <p:cNvSpPr txBox="1"/>
          <p:nvPr/>
        </p:nvSpPr>
        <p:spPr>
          <a:xfrm>
            <a:off x="611560" y="5480240"/>
            <a:ext cx="8064896" cy="397032"/>
          </a:xfrm>
          <a:prstGeom prst="rect">
            <a:avLst/>
          </a:prstGeom>
          <a:noFill/>
        </p:spPr>
        <p:txBody>
          <a:bodyPr wrap="square" rtlCol="0">
            <a:spAutoFit/>
          </a:bodyPr>
          <a:lstStyle/>
          <a:p>
            <a:pPr algn="ctr">
              <a:lnSpc>
                <a:spcPct val="99000"/>
              </a:lnSpc>
            </a:pPr>
            <a:r>
              <a:rPr lang="en-US" sz="2000" dirty="0">
                <a:solidFill>
                  <a:prstClr val="black"/>
                </a:solidFill>
                <a:latin typeface="Trebuchet MS"/>
                <a:ea typeface="ヒラギノ角ゴ ProN W3" charset="-128"/>
                <a:cs typeface="Arial"/>
                <a:sym typeface="Myriad Set Text" charset="0"/>
              </a:rPr>
              <a:t>Dot product of a row of A and a column of B for each element of C</a:t>
            </a:r>
          </a:p>
        </p:txBody>
      </p:sp>
    </p:spTree>
    <p:extLst>
      <p:ext uri="{BB962C8B-B14F-4D97-AF65-F5344CB8AC3E}">
        <p14:creationId xmlns:p14="http://schemas.microsoft.com/office/powerpoint/2010/main" val="435927836"/>
      </p:ext>
    </p:extLst>
  </p:cSld>
  <p:clrMapOvr>
    <a:masterClrMapping/>
  </p:clrMapOvr>
</p:sld>
</file>

<file path=ppt/theme/theme1.xml><?xml version="1.0" encoding="utf-8"?>
<a:theme xmlns:a="http://schemas.openxmlformats.org/drawingml/2006/main" name="KITE_OpenCL_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Trebuchet MS"/>
        <a:ea typeface=""/>
        <a:cs typeface=""/>
      </a:majorFont>
      <a:minorFont>
        <a:latin typeface="Letter Gothic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ITE_OpenC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19411</TotalTime>
  <Words>25548</Words>
  <Application>Microsoft Office PowerPoint</Application>
  <PresentationFormat>全屏显示(4:3)</PresentationFormat>
  <Paragraphs>3683</Paragraphs>
  <Slides>275</Slides>
  <Notes>15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275</vt:i4>
      </vt:variant>
    </vt:vector>
  </HeadingPairs>
  <TitlesOfParts>
    <vt:vector size="291" baseType="lpstr">
      <vt:lpstr>Courier</vt:lpstr>
      <vt:lpstr>Letter Gothic Std</vt:lpstr>
      <vt:lpstr>Menlo</vt:lpstr>
      <vt:lpstr>Menlo Regular</vt:lpstr>
      <vt:lpstr>Myriad Set Text</vt:lpstr>
      <vt:lpstr>Arial</vt:lpstr>
      <vt:lpstr>Arial Black</vt:lpstr>
      <vt:lpstr>Arial Narrow</vt:lpstr>
      <vt:lpstr>Calibri</vt:lpstr>
      <vt:lpstr>Courier New</vt:lpstr>
      <vt:lpstr>Courier New Bold</vt:lpstr>
      <vt:lpstr>Times</vt:lpstr>
      <vt:lpstr>Trebuchet MS</vt:lpstr>
      <vt:lpstr>Wingdings</vt:lpstr>
      <vt:lpstr>KITE_OpenCL_Code</vt:lpstr>
      <vt:lpstr>KITE_OpenCL</vt:lpstr>
      <vt:lpstr>Hands On OpenCL 动手学 OpenCL</vt:lpstr>
      <vt:lpstr>课程表</vt:lpstr>
      <vt:lpstr>课程参考资料</vt:lpstr>
      <vt:lpstr>创建和设置 OpenCL 平台</vt:lpstr>
      <vt:lpstr>创建和设置 OpenCL 平台 的一些注意事项</vt:lpstr>
      <vt:lpstr>多种平台支持！</vt:lpstr>
      <vt:lpstr>使用 OSX?</vt:lpstr>
      <vt:lpstr>AMD GPU用户的安装过程（旧版）</vt:lpstr>
      <vt:lpstr>AMD CPU用户的安装过程（旧版）</vt:lpstr>
      <vt:lpstr>AMD APU用户的安装过程（旧版）</vt:lpstr>
      <vt:lpstr>Intel CPU 用户的安装过程（旧版）</vt:lpstr>
      <vt:lpstr>Intel GPU 用户的安装过程（旧版）</vt:lpstr>
      <vt:lpstr>Intel® Xeon Phi™ 安装过程（旧版）</vt:lpstr>
      <vt:lpstr>NVIDIA GPU用户的安装过程（旧版）</vt:lpstr>
      <vt:lpstr>安装 pyopencl</vt:lpstr>
      <vt:lpstr>C/C++ 链接 (gcc/g++)</vt:lpstr>
      <vt:lpstr>概览 OpenCL</vt:lpstr>
      <vt:lpstr>It’s a Heterogeneous world</vt:lpstr>
      <vt:lpstr>Microprocessor trends</vt:lpstr>
      <vt:lpstr>Industry Standards for Programming Heterogeneous Platforms</vt:lpstr>
      <vt:lpstr>The origins of OpenCL</vt:lpstr>
      <vt:lpstr>OpenCL Working Group within Khronos</vt:lpstr>
      <vt:lpstr>OpenCL Timeline</vt:lpstr>
      <vt:lpstr>OpenCL Timeline</vt:lpstr>
      <vt:lpstr>OpenCL: From cell phone to supercomputer</vt:lpstr>
      <vt:lpstr>OpenCL Platform Model</vt:lpstr>
      <vt:lpstr>OpenCL Platform Example (One node, two CPU sockets, two GPUs)</vt:lpstr>
      <vt:lpstr>Exercise 1: Platform Information</vt:lpstr>
      <vt:lpstr>Important OpenCL concepts</vt:lpstr>
      <vt:lpstr>OpenCL Platform Model</vt:lpstr>
      <vt:lpstr>The BIG idea behind OpenCL</vt:lpstr>
      <vt:lpstr>An N-dimensional domain of work-items</vt:lpstr>
      <vt:lpstr>OpenCL N Dimensional Range (NDRange)</vt:lpstr>
      <vt:lpstr>OpenCL N Dimensional Range (NDRange)</vt:lpstr>
      <vt:lpstr>OpenCL Memory model</vt:lpstr>
      <vt:lpstr>Context and Command-Queues</vt:lpstr>
      <vt:lpstr>Execution model (kernels)</vt:lpstr>
      <vt:lpstr>Building Program Objects</vt:lpstr>
      <vt:lpstr>Example: vector addition</vt:lpstr>
      <vt:lpstr>Vector Addition - Kernel</vt:lpstr>
      <vt:lpstr>Vector Addition – Host</vt:lpstr>
      <vt:lpstr>The basic platform and runtime APIs in OpenCL (using C)</vt:lpstr>
      <vt:lpstr>1. Define the platform</vt:lpstr>
      <vt:lpstr>Command-Queues</vt:lpstr>
      <vt:lpstr>Command-Queue execution details</vt:lpstr>
      <vt:lpstr>2. Create and Build the program</vt:lpstr>
      <vt:lpstr>Error messages</vt:lpstr>
      <vt:lpstr>3. Setup Memory Objects</vt:lpstr>
      <vt:lpstr>What do we put in device memory?</vt:lpstr>
      <vt:lpstr>Creating and manipulating buffers</vt:lpstr>
      <vt:lpstr>Conventions for naming buffers</vt:lpstr>
      <vt:lpstr>Creating and manipulating buffers</vt:lpstr>
      <vt:lpstr>4. Define the kernel</vt:lpstr>
      <vt:lpstr>5. Enqueue commands</vt:lpstr>
      <vt:lpstr>5. Enqueue commands</vt:lpstr>
      <vt:lpstr>Vector Addition – Host Program</vt:lpstr>
      <vt:lpstr>Vector Addition – Host Program</vt:lpstr>
      <vt:lpstr>Exercise 2: Running the Vadd kernel</vt:lpstr>
      <vt:lpstr>Overview of OpenCL APIs</vt:lpstr>
      <vt:lpstr>Host programs can be “ugly”</vt:lpstr>
      <vt:lpstr>The C++ Interface</vt:lpstr>
      <vt:lpstr>C++ Interface: setting up the host program</vt:lpstr>
      <vt:lpstr>C++ interface: The vadd host program</vt:lpstr>
      <vt:lpstr>The C++ Buffer Constructor</vt:lpstr>
      <vt:lpstr>The C++ Buffer Constructor</vt:lpstr>
      <vt:lpstr>The Python Interface</vt:lpstr>
      <vt:lpstr>Setting up the host program </vt:lpstr>
      <vt:lpstr>PowerPoint 演示文稿</vt:lpstr>
      <vt:lpstr>Exercise 3: Running the Vadd kernel (C++ / Python)</vt:lpstr>
      <vt:lpstr>Exercise 4: Chaining vector add kernels (C++ / Python)</vt:lpstr>
      <vt:lpstr>A host view of Working with kernels</vt:lpstr>
      <vt:lpstr>Working with Kernels (C++)</vt:lpstr>
      <vt:lpstr>Create a kernel</vt:lpstr>
      <vt:lpstr>Create a kernel (advanced)</vt:lpstr>
      <vt:lpstr>Associate with args and enqueue kernel</vt:lpstr>
      <vt:lpstr>Working with Kernels (Python)</vt:lpstr>
      <vt:lpstr>Working with Kernels (Python)</vt:lpstr>
      <vt:lpstr>Working with Kernels (Python)</vt:lpstr>
      <vt:lpstr>Exercise 5: The D = A + B + C problem</vt:lpstr>
      <vt:lpstr>We have now covered the basic platform runtime APIs in OpenCL</vt:lpstr>
      <vt:lpstr>Introduction to OpenCL kernel programming</vt:lpstr>
      <vt:lpstr>OpenCL C for Compute Kernels</vt:lpstr>
      <vt:lpstr>OpenCL C for Compute Kernels</vt:lpstr>
      <vt:lpstr>OpenCL C Language Highlights</vt:lpstr>
      <vt:lpstr>OpenCL C Language Restrictions</vt:lpstr>
      <vt:lpstr>Worked example: Linear Algebra</vt:lpstr>
      <vt:lpstr>Solving Ax=b</vt:lpstr>
      <vt:lpstr>Matrix multiplication: sequential code</vt:lpstr>
      <vt:lpstr>Matrix multiplication performance</vt:lpstr>
      <vt:lpstr>Matrix multiplication: sequential code</vt:lpstr>
      <vt:lpstr>Matrix multiplication: OpenCL kernel (1/2)</vt:lpstr>
      <vt:lpstr>Matrix multiplication: OpenCL kernel (2/2)</vt:lpstr>
      <vt:lpstr>Matrix multiplication: OpenCL kernel</vt:lpstr>
      <vt:lpstr>Matrix multiplication: OpenCL kernel improved</vt:lpstr>
      <vt:lpstr>Matrix multiplication host program (C++ API)</vt:lpstr>
      <vt:lpstr>Matrix multiplication performance</vt:lpstr>
      <vt:lpstr>Exercise 6: Matrix Multiplication</vt:lpstr>
      <vt:lpstr>Understanding the OpenCL memory hierarchy </vt:lpstr>
      <vt:lpstr>Optimizing matrix multiplication</vt:lpstr>
      <vt:lpstr>An N-dimensional domain of work-items</vt:lpstr>
      <vt:lpstr>OpenCL Memory model</vt:lpstr>
      <vt:lpstr>OpenCL Memory model</vt:lpstr>
      <vt:lpstr>Private Memory</vt:lpstr>
      <vt:lpstr>Local Memory*</vt:lpstr>
      <vt:lpstr>Local Memory</vt:lpstr>
      <vt:lpstr>The Memory Hierarchy</vt:lpstr>
      <vt:lpstr>Memory Consistency</vt:lpstr>
      <vt:lpstr>Optimizing matrix multiplication</vt:lpstr>
      <vt:lpstr>An N-dimension domain of work-items</vt:lpstr>
      <vt:lpstr>Matrix multiplication: One work item per row of C</vt:lpstr>
      <vt:lpstr>Matrix multiplication host program (C++ API)</vt:lpstr>
      <vt:lpstr>Matrix multiplication performance</vt:lpstr>
      <vt:lpstr>Optimizing matrix multiplication</vt:lpstr>
      <vt:lpstr>Matrix multiplication: (Row of A in private memory)</vt:lpstr>
      <vt:lpstr>Matrix multiplication performance</vt:lpstr>
      <vt:lpstr>Why using too much private memory can be a good thing</vt:lpstr>
      <vt:lpstr>Exercise 7: using private memory</vt:lpstr>
      <vt:lpstr>Optimizing matrix multiplication</vt:lpstr>
      <vt:lpstr>Matrix multiplication: B column shared between work-items</vt:lpstr>
      <vt:lpstr>Matrix multiplication host program (C++ API)</vt:lpstr>
      <vt:lpstr>Matrix multiplication performance</vt:lpstr>
      <vt:lpstr>Making matrix multiplication really fast</vt:lpstr>
      <vt:lpstr>Matrix multiplication performance</vt:lpstr>
      <vt:lpstr>Exercise 8: using local memory</vt:lpstr>
      <vt:lpstr>Synchronization in OpenCL</vt:lpstr>
      <vt:lpstr>Consider N-dimensional domain of work-items</vt:lpstr>
      <vt:lpstr>Work-Item Synchronization</vt:lpstr>
      <vt:lpstr>Where might we need synchronization?</vt:lpstr>
      <vt:lpstr>Simple parallel reduction</vt:lpstr>
      <vt:lpstr>A simple program that uses a reduction</vt:lpstr>
      <vt:lpstr>Numerical integration source code</vt:lpstr>
      <vt:lpstr>Exercise 9: The Pi program</vt:lpstr>
      <vt:lpstr>Heterogeneous computing with OpenCL</vt:lpstr>
      <vt:lpstr>Running on the CPU and GPU</vt:lpstr>
      <vt:lpstr>Running on the CPU and GPU</vt:lpstr>
      <vt:lpstr>Exercise 10: Heterogeneous Computing</vt:lpstr>
      <vt:lpstr>Enabling Portable Performance via OpenCL</vt:lpstr>
      <vt:lpstr>Portable performance in OpenCL</vt:lpstr>
      <vt:lpstr>Optimization issues</vt:lpstr>
      <vt:lpstr>Memory layout is critical to performance</vt:lpstr>
      <vt:lpstr>Other optimisation tips</vt:lpstr>
      <vt:lpstr>Portable performance in OpenCL</vt:lpstr>
      <vt:lpstr>Advice for performance portability</vt:lpstr>
      <vt:lpstr>Advice for performance portability</vt:lpstr>
      <vt:lpstr>Timing microbenchmarks (C)</vt:lpstr>
      <vt:lpstr>Advice for performance portability</vt:lpstr>
      <vt:lpstr>Tuning Knobs some general issues to think about</vt:lpstr>
      <vt:lpstr>Auto tuning</vt:lpstr>
      <vt:lpstr>Auto tuning example - Flamingo</vt:lpstr>
      <vt:lpstr>Auto tuning - Example</vt:lpstr>
      <vt:lpstr>Exercise 11: Optimize matrix multiplication</vt:lpstr>
      <vt:lpstr>Optimizing OpenCL performance</vt:lpstr>
      <vt:lpstr>Extrae and Paraver</vt:lpstr>
      <vt:lpstr>Extrae and Paraver</vt:lpstr>
      <vt:lpstr>Important!</vt:lpstr>
      <vt:lpstr>Installing Extrae and Paraver</vt:lpstr>
      <vt:lpstr>Step 1 – tracing your code</vt:lpstr>
      <vt:lpstr>Step 2 – visualize the trace</vt:lpstr>
      <vt:lpstr>Paraver</vt:lpstr>
      <vt:lpstr>Usage Tips</vt:lpstr>
      <vt:lpstr>Platform specific profilers</vt:lpstr>
      <vt:lpstr>NVIDIA Visual Profiler®</vt:lpstr>
      <vt:lpstr>Profiling using nvvp</vt:lpstr>
      <vt:lpstr>Profiling using nvvp</vt:lpstr>
      <vt:lpstr>Profiling from the command line</vt:lpstr>
      <vt:lpstr>AMD® CodeXL</vt:lpstr>
      <vt:lpstr>CodeXL</vt:lpstr>
      <vt:lpstr>CodeXL</vt:lpstr>
      <vt:lpstr>CodeXL</vt:lpstr>
      <vt:lpstr>Exercise 12: Profiling OpenCL programs</vt:lpstr>
      <vt:lpstr>Debugging OpenCL</vt:lpstr>
      <vt:lpstr>Debugging OpenCL</vt:lpstr>
      <vt:lpstr>Debugging OpenCL 1.1</vt:lpstr>
      <vt:lpstr>Debugging OpenCL – more tips</vt:lpstr>
      <vt:lpstr>Debugging OpenCL - GDB</vt:lpstr>
      <vt:lpstr>Debugging OpenCL - GDB</vt:lpstr>
      <vt:lpstr>Using GDB with AMD®</vt:lpstr>
      <vt:lpstr>Using GDB with Intel®</vt:lpstr>
      <vt:lpstr>Debugging OpenCL – Using GDB</vt:lpstr>
      <vt:lpstr>Oclgrind</vt:lpstr>
      <vt:lpstr>GPUVerify</vt:lpstr>
      <vt:lpstr>Other debugging tools</vt:lpstr>
      <vt:lpstr>Porting CUDA to OpenCL</vt:lpstr>
      <vt:lpstr>Introduction to OpenCL</vt:lpstr>
      <vt:lpstr>Memory Hierarchy Terminology</vt:lpstr>
      <vt:lpstr>Allocating and copying memory</vt:lpstr>
      <vt:lpstr>Allocating and copying memory</vt:lpstr>
      <vt:lpstr>Declaring dynamic local/shared memory</vt:lpstr>
      <vt:lpstr>Declaring dynamic local/shared memory</vt:lpstr>
      <vt:lpstr>Dividing up the work</vt:lpstr>
      <vt:lpstr>Enqueue a kernel (C)</vt:lpstr>
      <vt:lpstr>Enqueue a kernel (C++)</vt:lpstr>
      <vt:lpstr>Indexing work</vt:lpstr>
      <vt:lpstr>Differences in kernels</vt:lpstr>
      <vt:lpstr>Host code</vt:lpstr>
      <vt:lpstr>Thread Synchronization</vt:lpstr>
      <vt:lpstr>Translation from CUDA to OpenCL</vt:lpstr>
      <vt:lpstr>More information</vt:lpstr>
      <vt:lpstr>Exercise 13: Porting CUDA to OpenCL</vt:lpstr>
      <vt:lpstr>Some Concluding remarks</vt:lpstr>
      <vt:lpstr>Conclusion</vt:lpstr>
      <vt:lpstr>Other important related trends</vt:lpstr>
      <vt:lpstr>Resources: https://www.khronos.org/opencl/</vt:lpstr>
      <vt:lpstr>Other OpenCL resources</vt:lpstr>
      <vt:lpstr>Other OpenCL resources</vt:lpstr>
      <vt:lpstr>Versions of opencl</vt:lpstr>
      <vt:lpstr>OpenCL 1.0</vt:lpstr>
      <vt:lpstr>OpenCL 1.1</vt:lpstr>
      <vt:lpstr>OpenCL 1.2</vt:lpstr>
      <vt:lpstr>OpenCL 2.0</vt:lpstr>
      <vt:lpstr>Vector operations within kernels</vt:lpstr>
      <vt:lpstr>Before we continue...</vt:lpstr>
      <vt:lpstr>Vector operations</vt:lpstr>
      <vt:lpstr>Vector intrinsics challenges</vt:lpstr>
      <vt:lpstr>Vector Types</vt:lpstr>
      <vt:lpstr>Vector Operations</vt:lpstr>
      <vt:lpstr>Using vector operations</vt:lpstr>
      <vt:lpstr>Vector instructions example</vt:lpstr>
      <vt:lpstr>Exercise A: The vectorized Pi program</vt:lpstr>
      <vt:lpstr>The OpenCL event model</vt:lpstr>
      <vt:lpstr>OpenCL Events</vt:lpstr>
      <vt:lpstr>Generating and consuming events</vt:lpstr>
      <vt:lpstr>Event: basic event usage</vt:lpstr>
      <vt:lpstr>OpenCL synchronization: queues &amp; events</vt:lpstr>
      <vt:lpstr>Why Events? Won’t a barrier do?</vt:lpstr>
      <vt:lpstr>Barriers between queues: clEnqueueBarrier doesn’t work</vt:lpstr>
      <vt:lpstr>Barriers between queues: this works!</vt:lpstr>
      <vt:lpstr>Host generated events influencing execution of commands: User events</vt:lpstr>
      <vt:lpstr>Command generated events influencing execution of host code</vt:lpstr>
      <vt:lpstr>Profiling with Events</vt:lpstr>
      <vt:lpstr>Using the Profiling interface</vt:lpstr>
      <vt:lpstr>cl_profiling_info values</vt:lpstr>
      <vt:lpstr>Profiling Examples</vt:lpstr>
      <vt:lpstr>Events inside Kernels … Async. copy</vt:lpstr>
      <vt:lpstr>Events and the C++ interface (for profiling)</vt:lpstr>
      <vt:lpstr>Pinned memory</vt:lpstr>
      <vt:lpstr>Pinned Memory</vt:lpstr>
      <vt:lpstr>Pinned Memory</vt:lpstr>
      <vt:lpstr>Malloc Recap</vt:lpstr>
      <vt:lpstr>PowerPoint 演示文稿</vt:lpstr>
      <vt:lpstr>Malloc Recap</vt:lpstr>
      <vt:lpstr>Malloc Recap</vt:lpstr>
      <vt:lpstr>Malloc Recap</vt:lpstr>
      <vt:lpstr>Malloc Recap</vt:lpstr>
      <vt:lpstr>PowerPoint 演示文稿</vt:lpstr>
      <vt:lpstr>PowerPoint 演示文稿</vt:lpstr>
      <vt:lpstr>Using Pinned Memory</vt:lpstr>
      <vt:lpstr>Caveats</vt:lpstr>
      <vt:lpstr>C++ for C Programmers</vt:lpstr>
      <vt:lpstr>C++ for C programmers</vt:lpstr>
      <vt:lpstr>Comments, includes, and variable definitions</vt:lpstr>
      <vt:lpstr>Namespaces</vt:lpstr>
      <vt:lpstr>References in C++ …  a safer way to do pointers</vt:lpstr>
      <vt:lpstr>New/Delete Memory allocation</vt:lpstr>
      <vt:lpstr>Overloading</vt:lpstr>
      <vt:lpstr>Classes (and structs)</vt:lpstr>
      <vt:lpstr>More information about constructors</vt:lpstr>
      <vt:lpstr>Classes (and structs) continued</vt:lpstr>
      <vt:lpstr>Classes (and structs) continued</vt:lpstr>
      <vt:lpstr>Function objects</vt:lpstr>
      <vt:lpstr>Template functions</vt:lpstr>
      <vt:lpstr>Template classes</vt:lpstr>
      <vt:lpstr>C++11 defines a function template</vt:lpstr>
      <vt:lpstr>C++ function template: example 1</vt:lpstr>
      <vt:lpstr>C++ function template: example 2</vt:lpstr>
      <vt:lpstr>Python for C programmers</vt:lpstr>
      <vt:lpstr>Python 101</vt:lpstr>
      <vt:lpstr>Comments, variables and includes</vt:lpstr>
      <vt:lpstr>Conditionals</vt:lpstr>
      <vt:lpstr>Loops</vt:lpstr>
      <vt:lpstr>Functions and classes</vt:lpstr>
      <vt:lpstr>More about classes</vt:lpstr>
      <vt:lpstr>Python has functional programming elements</vt:lpstr>
      <vt:lpstr>Python has functional programming elements</vt:lpstr>
      <vt:lpstr>Further information: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Deakin;Simon McIntosh-Smith</dc:creator>
  <cp:lastModifiedBy>Jane Fred</cp:lastModifiedBy>
  <cp:revision>1048</cp:revision>
  <dcterms:created xsi:type="dcterms:W3CDTF">2013-06-29T14:06:29Z</dcterms:created>
  <dcterms:modified xsi:type="dcterms:W3CDTF">2019-07-27T01:36:41Z</dcterms:modified>
</cp:coreProperties>
</file>